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63" r:id="rId3"/>
    <p:sldId id="285" r:id="rId4"/>
    <p:sldId id="358" r:id="rId5"/>
    <p:sldId id="359" r:id="rId6"/>
    <p:sldId id="379" r:id="rId7"/>
    <p:sldId id="360" r:id="rId8"/>
    <p:sldId id="361" r:id="rId9"/>
    <p:sldId id="362" r:id="rId10"/>
    <p:sldId id="374" r:id="rId11"/>
    <p:sldId id="363" r:id="rId12"/>
    <p:sldId id="364" r:id="rId13"/>
    <p:sldId id="366" r:id="rId14"/>
    <p:sldId id="365" r:id="rId15"/>
    <p:sldId id="367" r:id="rId16"/>
    <p:sldId id="368" r:id="rId17"/>
    <p:sldId id="372" r:id="rId18"/>
    <p:sldId id="369" r:id="rId19"/>
    <p:sldId id="373" r:id="rId20"/>
    <p:sldId id="370" r:id="rId21"/>
    <p:sldId id="31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8FA"/>
    <a:srgbClr val="0091A6"/>
    <a:srgbClr val="E4022E"/>
    <a:srgbClr val="F4F5F7"/>
    <a:srgbClr val="DCE6F2"/>
    <a:srgbClr val="F6F7F9"/>
    <a:srgbClr val="000000"/>
    <a:srgbClr val="E39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6" autoAdjust="0"/>
    <p:restoredTop sz="80109" autoAdjust="0"/>
  </p:normalViewPr>
  <p:slideViewPr>
    <p:cSldViewPr>
      <p:cViewPr varScale="1">
        <p:scale>
          <a:sx n="59" d="100"/>
          <a:sy n="59" d="100"/>
        </p:scale>
        <p:origin x="16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79272-7BF7-4BB6-AB80-66161174D1F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D3EDD40F-0BAF-41F4-B25F-D76DD795D1A0}">
      <dgm:prSet phldrT="[Texte]"/>
      <dgm:spPr/>
      <dgm:t>
        <a:bodyPr/>
        <a:lstStyle/>
        <a:p>
          <a:r>
            <a:rPr lang="fr-FR" b="1" dirty="0" smtClean="0"/>
            <a:t>Mai 2019</a:t>
          </a:r>
          <a:endParaRPr lang="fr-FR" b="1" dirty="0"/>
        </a:p>
      </dgm:t>
    </dgm:pt>
    <dgm:pt modelId="{BDED5E29-BF9F-40A1-97AC-4CFDD00A658C}" type="parTrans" cxnId="{627B27F0-482B-4258-B6AA-CB69181ED3F0}">
      <dgm:prSet/>
      <dgm:spPr/>
      <dgm:t>
        <a:bodyPr/>
        <a:lstStyle/>
        <a:p>
          <a:endParaRPr lang="fr-FR"/>
        </a:p>
      </dgm:t>
    </dgm:pt>
    <dgm:pt modelId="{D6704743-9DE6-42A5-B5F9-DE02D00CF427}" type="sibTrans" cxnId="{627B27F0-482B-4258-B6AA-CB69181ED3F0}">
      <dgm:prSet/>
      <dgm:spPr/>
      <dgm:t>
        <a:bodyPr/>
        <a:lstStyle/>
        <a:p>
          <a:endParaRPr lang="fr-FR"/>
        </a:p>
      </dgm:t>
    </dgm:pt>
    <dgm:pt modelId="{ECE1E9EF-8B39-4D65-97FA-246463D648F4}">
      <dgm:prSet phldrT="[Texte]"/>
      <dgm:spPr/>
      <dgm:t>
        <a:bodyPr/>
        <a:lstStyle/>
        <a:p>
          <a:r>
            <a:rPr lang="fr-FR" b="1" dirty="0" smtClean="0"/>
            <a:t>Juin 2019</a:t>
          </a:r>
          <a:endParaRPr lang="fr-FR" b="1" dirty="0"/>
        </a:p>
      </dgm:t>
    </dgm:pt>
    <dgm:pt modelId="{2A476DCF-9D1A-4A5E-B675-DB3ECB473A1B}" type="parTrans" cxnId="{FDB32B43-D525-485C-ADDD-1952448FB47C}">
      <dgm:prSet/>
      <dgm:spPr/>
      <dgm:t>
        <a:bodyPr/>
        <a:lstStyle/>
        <a:p>
          <a:endParaRPr lang="fr-FR"/>
        </a:p>
      </dgm:t>
    </dgm:pt>
    <dgm:pt modelId="{892E7657-533E-4FF8-AAAC-7A115FB21A8D}" type="sibTrans" cxnId="{FDB32B43-D525-485C-ADDD-1952448FB47C}">
      <dgm:prSet/>
      <dgm:spPr/>
      <dgm:t>
        <a:bodyPr/>
        <a:lstStyle/>
        <a:p>
          <a:endParaRPr lang="fr-FR"/>
        </a:p>
      </dgm:t>
    </dgm:pt>
    <dgm:pt modelId="{D9A401DB-B3AF-46C9-8C60-D41E7A234202}">
      <dgm:prSet phldrT="[Texte]"/>
      <dgm:spPr/>
      <dgm:t>
        <a:bodyPr/>
        <a:lstStyle/>
        <a:p>
          <a:r>
            <a:rPr lang="fr-FR" b="1" dirty="0" smtClean="0"/>
            <a:t>Juillet Août 2019</a:t>
          </a:r>
          <a:endParaRPr lang="fr-FR" b="1" dirty="0"/>
        </a:p>
      </dgm:t>
    </dgm:pt>
    <dgm:pt modelId="{DE1FA513-CBB5-44CD-A1F6-F2F803ABF8D5}" type="parTrans" cxnId="{B04C2E60-10FA-4A38-8FE5-B1558B50E08F}">
      <dgm:prSet/>
      <dgm:spPr/>
      <dgm:t>
        <a:bodyPr/>
        <a:lstStyle/>
        <a:p>
          <a:endParaRPr lang="fr-FR"/>
        </a:p>
      </dgm:t>
    </dgm:pt>
    <dgm:pt modelId="{18635A87-0381-469B-9898-47BB096DF43D}" type="sibTrans" cxnId="{B04C2E60-10FA-4A38-8FE5-B1558B50E08F}">
      <dgm:prSet/>
      <dgm:spPr/>
      <dgm:t>
        <a:bodyPr/>
        <a:lstStyle/>
        <a:p>
          <a:endParaRPr lang="fr-FR"/>
        </a:p>
      </dgm:t>
    </dgm:pt>
    <dgm:pt modelId="{881F4AE1-B996-4C57-B584-FAD21AB6C2D6}">
      <dgm:prSet phldrT="[Texte]"/>
      <dgm:spPr/>
      <dgm:t>
        <a:bodyPr/>
        <a:lstStyle/>
        <a:p>
          <a:r>
            <a:rPr lang="fr-FR" b="1" dirty="0" smtClean="0"/>
            <a:t>Septembre 2019</a:t>
          </a:r>
          <a:endParaRPr lang="fr-FR" b="1" dirty="0"/>
        </a:p>
      </dgm:t>
    </dgm:pt>
    <dgm:pt modelId="{1718F5CE-2111-45DE-B045-2D8B73028E5F}" type="parTrans" cxnId="{D4D7E17E-C669-4D49-A3E7-74BA6FA0EE8A}">
      <dgm:prSet/>
      <dgm:spPr/>
      <dgm:t>
        <a:bodyPr/>
        <a:lstStyle/>
        <a:p>
          <a:endParaRPr lang="fr-FR"/>
        </a:p>
      </dgm:t>
    </dgm:pt>
    <dgm:pt modelId="{7797017A-B397-4B03-B318-682E4E4E0A4D}" type="sibTrans" cxnId="{D4D7E17E-C669-4D49-A3E7-74BA6FA0EE8A}">
      <dgm:prSet/>
      <dgm:spPr/>
      <dgm:t>
        <a:bodyPr/>
        <a:lstStyle/>
        <a:p>
          <a:endParaRPr lang="fr-FR"/>
        </a:p>
      </dgm:t>
    </dgm:pt>
    <dgm:pt modelId="{1073537A-EE70-4E48-B292-8B2DF3CF6DC1}" type="pres">
      <dgm:prSet presAssocID="{CBC79272-7BF7-4BB6-AB80-66161174D1FB}" presName="Name0" presStyleCnt="0">
        <dgm:presLayoutVars>
          <dgm:dir/>
          <dgm:animLvl val="lvl"/>
          <dgm:resizeHandles val="exact"/>
        </dgm:presLayoutVars>
      </dgm:prSet>
      <dgm:spPr/>
    </dgm:pt>
    <dgm:pt modelId="{402E682E-B2A6-49C2-ACD3-6AB6B495A7F0}" type="pres">
      <dgm:prSet presAssocID="{D3EDD40F-0BAF-41F4-B25F-D76DD795D1A0}" presName="parTxOnly" presStyleLbl="node1" presStyleIdx="0" presStyleCnt="4" custLinFactNeighborX="-1718" custLinFactNeighborY="19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4D9744-83BE-4282-99E6-C44FBC18567F}" type="pres">
      <dgm:prSet presAssocID="{D6704743-9DE6-42A5-B5F9-DE02D00CF427}" presName="parTxOnlySpace" presStyleCnt="0"/>
      <dgm:spPr/>
    </dgm:pt>
    <dgm:pt modelId="{9FE9B33A-5213-44C1-90C7-02E92C9C1F9E}" type="pres">
      <dgm:prSet presAssocID="{ECE1E9EF-8B39-4D65-97FA-246463D648F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00CB18-1A83-47C8-8C39-BACB777CCA60}" type="pres">
      <dgm:prSet presAssocID="{892E7657-533E-4FF8-AAAC-7A115FB21A8D}" presName="parTxOnlySpace" presStyleCnt="0"/>
      <dgm:spPr/>
    </dgm:pt>
    <dgm:pt modelId="{CD8B8D23-F69F-4429-9698-270A17748216}" type="pres">
      <dgm:prSet presAssocID="{D9A401DB-B3AF-46C9-8C60-D41E7A23420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DBDACF-0297-4506-845B-E411ACFFEF31}" type="pres">
      <dgm:prSet presAssocID="{18635A87-0381-469B-9898-47BB096DF43D}" presName="parTxOnlySpace" presStyleCnt="0"/>
      <dgm:spPr/>
    </dgm:pt>
    <dgm:pt modelId="{17417CBF-D8B5-4FAE-B321-5A3839C7A186}" type="pres">
      <dgm:prSet presAssocID="{881F4AE1-B996-4C57-B584-FAD21AB6C2D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4D7E17E-C669-4D49-A3E7-74BA6FA0EE8A}" srcId="{CBC79272-7BF7-4BB6-AB80-66161174D1FB}" destId="{881F4AE1-B996-4C57-B584-FAD21AB6C2D6}" srcOrd="3" destOrd="0" parTransId="{1718F5CE-2111-45DE-B045-2D8B73028E5F}" sibTransId="{7797017A-B397-4B03-B318-682E4E4E0A4D}"/>
    <dgm:cxn modelId="{627B27F0-482B-4258-B6AA-CB69181ED3F0}" srcId="{CBC79272-7BF7-4BB6-AB80-66161174D1FB}" destId="{D3EDD40F-0BAF-41F4-B25F-D76DD795D1A0}" srcOrd="0" destOrd="0" parTransId="{BDED5E29-BF9F-40A1-97AC-4CFDD00A658C}" sibTransId="{D6704743-9DE6-42A5-B5F9-DE02D00CF427}"/>
    <dgm:cxn modelId="{B04C2E60-10FA-4A38-8FE5-B1558B50E08F}" srcId="{CBC79272-7BF7-4BB6-AB80-66161174D1FB}" destId="{D9A401DB-B3AF-46C9-8C60-D41E7A234202}" srcOrd="2" destOrd="0" parTransId="{DE1FA513-CBB5-44CD-A1F6-F2F803ABF8D5}" sibTransId="{18635A87-0381-469B-9898-47BB096DF43D}"/>
    <dgm:cxn modelId="{81C4D3AB-294A-409D-AAD0-B81FFC68E3D4}" type="presOf" srcId="{881F4AE1-B996-4C57-B584-FAD21AB6C2D6}" destId="{17417CBF-D8B5-4FAE-B321-5A3839C7A186}" srcOrd="0" destOrd="0" presId="urn:microsoft.com/office/officeart/2005/8/layout/chevron1"/>
    <dgm:cxn modelId="{5516DD5C-5F23-4E73-924B-CE005BA12B34}" type="presOf" srcId="{CBC79272-7BF7-4BB6-AB80-66161174D1FB}" destId="{1073537A-EE70-4E48-B292-8B2DF3CF6DC1}" srcOrd="0" destOrd="0" presId="urn:microsoft.com/office/officeart/2005/8/layout/chevron1"/>
    <dgm:cxn modelId="{FDB32B43-D525-485C-ADDD-1952448FB47C}" srcId="{CBC79272-7BF7-4BB6-AB80-66161174D1FB}" destId="{ECE1E9EF-8B39-4D65-97FA-246463D648F4}" srcOrd="1" destOrd="0" parTransId="{2A476DCF-9D1A-4A5E-B675-DB3ECB473A1B}" sibTransId="{892E7657-533E-4FF8-AAAC-7A115FB21A8D}"/>
    <dgm:cxn modelId="{3791DCA7-D44A-492F-B5D6-ED5D6A69BB2D}" type="presOf" srcId="{D9A401DB-B3AF-46C9-8C60-D41E7A234202}" destId="{CD8B8D23-F69F-4429-9698-270A17748216}" srcOrd="0" destOrd="0" presId="urn:microsoft.com/office/officeart/2005/8/layout/chevron1"/>
    <dgm:cxn modelId="{5F32C9C5-5BA4-4F52-8271-CD011ACBE2DB}" type="presOf" srcId="{D3EDD40F-0BAF-41F4-B25F-D76DD795D1A0}" destId="{402E682E-B2A6-49C2-ACD3-6AB6B495A7F0}" srcOrd="0" destOrd="0" presId="urn:microsoft.com/office/officeart/2005/8/layout/chevron1"/>
    <dgm:cxn modelId="{410BC93F-B047-4BCA-834B-3905CCC15AA2}" type="presOf" srcId="{ECE1E9EF-8B39-4D65-97FA-246463D648F4}" destId="{9FE9B33A-5213-44C1-90C7-02E92C9C1F9E}" srcOrd="0" destOrd="0" presId="urn:microsoft.com/office/officeart/2005/8/layout/chevron1"/>
    <dgm:cxn modelId="{2E7369BB-2F22-4B29-8C60-0D54F23A043F}" type="presParOf" srcId="{1073537A-EE70-4E48-B292-8B2DF3CF6DC1}" destId="{402E682E-B2A6-49C2-ACD3-6AB6B495A7F0}" srcOrd="0" destOrd="0" presId="urn:microsoft.com/office/officeart/2005/8/layout/chevron1"/>
    <dgm:cxn modelId="{8F16CD63-BFEE-4928-99BA-7A7D6E46640B}" type="presParOf" srcId="{1073537A-EE70-4E48-B292-8B2DF3CF6DC1}" destId="{564D9744-83BE-4282-99E6-C44FBC18567F}" srcOrd="1" destOrd="0" presId="urn:microsoft.com/office/officeart/2005/8/layout/chevron1"/>
    <dgm:cxn modelId="{C7158D11-C58C-4C5A-B104-BB542D04AB6E}" type="presParOf" srcId="{1073537A-EE70-4E48-B292-8B2DF3CF6DC1}" destId="{9FE9B33A-5213-44C1-90C7-02E92C9C1F9E}" srcOrd="2" destOrd="0" presId="urn:microsoft.com/office/officeart/2005/8/layout/chevron1"/>
    <dgm:cxn modelId="{BA48026E-9290-4366-B013-244C0E8BB306}" type="presParOf" srcId="{1073537A-EE70-4E48-B292-8B2DF3CF6DC1}" destId="{B900CB18-1A83-47C8-8C39-BACB777CCA60}" srcOrd="3" destOrd="0" presId="urn:microsoft.com/office/officeart/2005/8/layout/chevron1"/>
    <dgm:cxn modelId="{42C94E3A-8A53-4FFC-9B2E-3D5CD6305471}" type="presParOf" srcId="{1073537A-EE70-4E48-B292-8B2DF3CF6DC1}" destId="{CD8B8D23-F69F-4429-9698-270A17748216}" srcOrd="4" destOrd="0" presId="urn:microsoft.com/office/officeart/2005/8/layout/chevron1"/>
    <dgm:cxn modelId="{73C27836-2E97-4632-B798-F190317F027D}" type="presParOf" srcId="{1073537A-EE70-4E48-B292-8B2DF3CF6DC1}" destId="{B2DBDACF-0297-4506-845B-E411ACFFEF31}" srcOrd="5" destOrd="0" presId="urn:microsoft.com/office/officeart/2005/8/layout/chevron1"/>
    <dgm:cxn modelId="{80EE1FB9-2334-4B7E-BCC8-BBB89AC26157}" type="presParOf" srcId="{1073537A-EE70-4E48-B292-8B2DF3CF6DC1}" destId="{17417CBF-D8B5-4FAE-B321-5A3839C7A18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79272-7BF7-4BB6-AB80-66161174D1F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D3EDD40F-0BAF-41F4-B25F-D76DD795D1A0}">
      <dgm:prSet phldrT="[Texte]" custT="1"/>
      <dgm:spPr/>
      <dgm:t>
        <a:bodyPr/>
        <a:lstStyle/>
        <a:p>
          <a:r>
            <a:rPr lang="fr-FR" sz="2400" b="1" dirty="0" smtClean="0"/>
            <a:t>Décembre 2020</a:t>
          </a:r>
          <a:endParaRPr lang="fr-FR" sz="2400" b="1" dirty="0"/>
        </a:p>
      </dgm:t>
    </dgm:pt>
    <dgm:pt modelId="{BDED5E29-BF9F-40A1-97AC-4CFDD00A658C}" type="parTrans" cxnId="{627B27F0-482B-4258-B6AA-CB69181ED3F0}">
      <dgm:prSet/>
      <dgm:spPr/>
      <dgm:t>
        <a:bodyPr/>
        <a:lstStyle/>
        <a:p>
          <a:endParaRPr lang="fr-FR"/>
        </a:p>
      </dgm:t>
    </dgm:pt>
    <dgm:pt modelId="{D6704743-9DE6-42A5-B5F9-DE02D00CF427}" type="sibTrans" cxnId="{627B27F0-482B-4258-B6AA-CB69181ED3F0}">
      <dgm:prSet/>
      <dgm:spPr/>
      <dgm:t>
        <a:bodyPr/>
        <a:lstStyle/>
        <a:p>
          <a:endParaRPr lang="fr-FR"/>
        </a:p>
      </dgm:t>
    </dgm:pt>
    <dgm:pt modelId="{ECE1E9EF-8B39-4D65-97FA-246463D648F4}">
      <dgm:prSet phldrT="[Texte]" custT="1"/>
      <dgm:spPr/>
      <dgm:t>
        <a:bodyPr/>
        <a:lstStyle/>
        <a:p>
          <a:r>
            <a:rPr lang="fr-FR" sz="2400" b="1" dirty="0" smtClean="0"/>
            <a:t>Mars 2020</a:t>
          </a:r>
          <a:endParaRPr lang="fr-FR" sz="2400" b="1" dirty="0"/>
        </a:p>
      </dgm:t>
    </dgm:pt>
    <dgm:pt modelId="{2A476DCF-9D1A-4A5E-B675-DB3ECB473A1B}" type="parTrans" cxnId="{FDB32B43-D525-485C-ADDD-1952448FB47C}">
      <dgm:prSet/>
      <dgm:spPr/>
      <dgm:t>
        <a:bodyPr/>
        <a:lstStyle/>
        <a:p>
          <a:endParaRPr lang="fr-FR"/>
        </a:p>
      </dgm:t>
    </dgm:pt>
    <dgm:pt modelId="{892E7657-533E-4FF8-AAAC-7A115FB21A8D}" type="sibTrans" cxnId="{FDB32B43-D525-485C-ADDD-1952448FB47C}">
      <dgm:prSet/>
      <dgm:spPr/>
      <dgm:t>
        <a:bodyPr/>
        <a:lstStyle/>
        <a:p>
          <a:endParaRPr lang="fr-FR"/>
        </a:p>
      </dgm:t>
    </dgm:pt>
    <dgm:pt modelId="{D9A401DB-B3AF-46C9-8C60-D41E7A234202}">
      <dgm:prSet phldrT="[Texte]" custT="1"/>
      <dgm:spPr/>
      <dgm:t>
        <a:bodyPr/>
        <a:lstStyle/>
        <a:p>
          <a:r>
            <a:rPr lang="fr-FR" sz="2400" b="1" dirty="0" smtClean="0"/>
            <a:t>Juin 2020</a:t>
          </a:r>
          <a:endParaRPr lang="fr-FR" sz="2400" b="1" dirty="0"/>
        </a:p>
      </dgm:t>
    </dgm:pt>
    <dgm:pt modelId="{DE1FA513-CBB5-44CD-A1F6-F2F803ABF8D5}" type="parTrans" cxnId="{B04C2E60-10FA-4A38-8FE5-B1558B50E08F}">
      <dgm:prSet/>
      <dgm:spPr/>
      <dgm:t>
        <a:bodyPr/>
        <a:lstStyle/>
        <a:p>
          <a:endParaRPr lang="fr-FR"/>
        </a:p>
      </dgm:t>
    </dgm:pt>
    <dgm:pt modelId="{18635A87-0381-469B-9898-47BB096DF43D}" type="sibTrans" cxnId="{B04C2E60-10FA-4A38-8FE5-B1558B50E08F}">
      <dgm:prSet/>
      <dgm:spPr/>
      <dgm:t>
        <a:bodyPr/>
        <a:lstStyle/>
        <a:p>
          <a:endParaRPr lang="fr-FR"/>
        </a:p>
      </dgm:t>
    </dgm:pt>
    <dgm:pt modelId="{1073537A-EE70-4E48-B292-8B2DF3CF6DC1}" type="pres">
      <dgm:prSet presAssocID="{CBC79272-7BF7-4BB6-AB80-66161174D1FB}" presName="Name0" presStyleCnt="0">
        <dgm:presLayoutVars>
          <dgm:dir/>
          <dgm:animLvl val="lvl"/>
          <dgm:resizeHandles val="exact"/>
        </dgm:presLayoutVars>
      </dgm:prSet>
      <dgm:spPr/>
    </dgm:pt>
    <dgm:pt modelId="{402E682E-B2A6-49C2-ACD3-6AB6B495A7F0}" type="pres">
      <dgm:prSet presAssocID="{D3EDD40F-0BAF-41F4-B25F-D76DD795D1A0}" presName="parTxOnly" presStyleLbl="node1" presStyleIdx="0" presStyleCnt="3" custLinFactNeighborX="-1718" custLinFactNeighborY="19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4D9744-83BE-4282-99E6-C44FBC18567F}" type="pres">
      <dgm:prSet presAssocID="{D6704743-9DE6-42A5-B5F9-DE02D00CF427}" presName="parTxOnlySpace" presStyleCnt="0"/>
      <dgm:spPr/>
    </dgm:pt>
    <dgm:pt modelId="{9FE9B33A-5213-44C1-90C7-02E92C9C1F9E}" type="pres">
      <dgm:prSet presAssocID="{ECE1E9EF-8B39-4D65-97FA-246463D648F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00CB18-1A83-47C8-8C39-BACB777CCA60}" type="pres">
      <dgm:prSet presAssocID="{892E7657-533E-4FF8-AAAC-7A115FB21A8D}" presName="parTxOnlySpace" presStyleCnt="0"/>
      <dgm:spPr/>
    </dgm:pt>
    <dgm:pt modelId="{CD8B8D23-F69F-4429-9698-270A17748216}" type="pres">
      <dgm:prSet presAssocID="{D9A401DB-B3AF-46C9-8C60-D41E7A23420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27B27F0-482B-4258-B6AA-CB69181ED3F0}" srcId="{CBC79272-7BF7-4BB6-AB80-66161174D1FB}" destId="{D3EDD40F-0BAF-41F4-B25F-D76DD795D1A0}" srcOrd="0" destOrd="0" parTransId="{BDED5E29-BF9F-40A1-97AC-4CFDD00A658C}" sibTransId="{D6704743-9DE6-42A5-B5F9-DE02D00CF427}"/>
    <dgm:cxn modelId="{B04C2E60-10FA-4A38-8FE5-B1558B50E08F}" srcId="{CBC79272-7BF7-4BB6-AB80-66161174D1FB}" destId="{D9A401DB-B3AF-46C9-8C60-D41E7A234202}" srcOrd="2" destOrd="0" parTransId="{DE1FA513-CBB5-44CD-A1F6-F2F803ABF8D5}" sibTransId="{18635A87-0381-469B-9898-47BB096DF43D}"/>
    <dgm:cxn modelId="{5516DD5C-5F23-4E73-924B-CE005BA12B34}" type="presOf" srcId="{CBC79272-7BF7-4BB6-AB80-66161174D1FB}" destId="{1073537A-EE70-4E48-B292-8B2DF3CF6DC1}" srcOrd="0" destOrd="0" presId="urn:microsoft.com/office/officeart/2005/8/layout/chevron1"/>
    <dgm:cxn modelId="{FDB32B43-D525-485C-ADDD-1952448FB47C}" srcId="{CBC79272-7BF7-4BB6-AB80-66161174D1FB}" destId="{ECE1E9EF-8B39-4D65-97FA-246463D648F4}" srcOrd="1" destOrd="0" parTransId="{2A476DCF-9D1A-4A5E-B675-DB3ECB473A1B}" sibTransId="{892E7657-533E-4FF8-AAAC-7A115FB21A8D}"/>
    <dgm:cxn modelId="{3791DCA7-D44A-492F-B5D6-ED5D6A69BB2D}" type="presOf" srcId="{D9A401DB-B3AF-46C9-8C60-D41E7A234202}" destId="{CD8B8D23-F69F-4429-9698-270A17748216}" srcOrd="0" destOrd="0" presId="urn:microsoft.com/office/officeart/2005/8/layout/chevron1"/>
    <dgm:cxn modelId="{5F32C9C5-5BA4-4F52-8271-CD011ACBE2DB}" type="presOf" srcId="{D3EDD40F-0BAF-41F4-B25F-D76DD795D1A0}" destId="{402E682E-B2A6-49C2-ACD3-6AB6B495A7F0}" srcOrd="0" destOrd="0" presId="urn:microsoft.com/office/officeart/2005/8/layout/chevron1"/>
    <dgm:cxn modelId="{410BC93F-B047-4BCA-834B-3905CCC15AA2}" type="presOf" srcId="{ECE1E9EF-8B39-4D65-97FA-246463D648F4}" destId="{9FE9B33A-5213-44C1-90C7-02E92C9C1F9E}" srcOrd="0" destOrd="0" presId="urn:microsoft.com/office/officeart/2005/8/layout/chevron1"/>
    <dgm:cxn modelId="{2E7369BB-2F22-4B29-8C60-0D54F23A043F}" type="presParOf" srcId="{1073537A-EE70-4E48-B292-8B2DF3CF6DC1}" destId="{402E682E-B2A6-49C2-ACD3-6AB6B495A7F0}" srcOrd="0" destOrd="0" presId="urn:microsoft.com/office/officeart/2005/8/layout/chevron1"/>
    <dgm:cxn modelId="{8F16CD63-BFEE-4928-99BA-7A7D6E46640B}" type="presParOf" srcId="{1073537A-EE70-4E48-B292-8B2DF3CF6DC1}" destId="{564D9744-83BE-4282-99E6-C44FBC18567F}" srcOrd="1" destOrd="0" presId="urn:microsoft.com/office/officeart/2005/8/layout/chevron1"/>
    <dgm:cxn modelId="{C7158D11-C58C-4C5A-B104-BB542D04AB6E}" type="presParOf" srcId="{1073537A-EE70-4E48-B292-8B2DF3CF6DC1}" destId="{9FE9B33A-5213-44C1-90C7-02E92C9C1F9E}" srcOrd="2" destOrd="0" presId="urn:microsoft.com/office/officeart/2005/8/layout/chevron1"/>
    <dgm:cxn modelId="{BA48026E-9290-4366-B013-244C0E8BB306}" type="presParOf" srcId="{1073537A-EE70-4E48-B292-8B2DF3CF6DC1}" destId="{B900CB18-1A83-47C8-8C39-BACB777CCA60}" srcOrd="3" destOrd="0" presId="urn:microsoft.com/office/officeart/2005/8/layout/chevron1"/>
    <dgm:cxn modelId="{42C94E3A-8A53-4FFC-9B2E-3D5CD6305471}" type="presParOf" srcId="{1073537A-EE70-4E48-B292-8B2DF3CF6DC1}" destId="{CD8B8D23-F69F-4429-9698-270A1774821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E682E-B2A6-49C2-ACD3-6AB6B495A7F0}">
      <dsp:nvSpPr>
        <dsp:cNvPr id="0" name=""/>
        <dsp:cNvSpPr/>
      </dsp:nvSpPr>
      <dsp:spPr>
        <a:xfrm>
          <a:off x="0" y="1758529"/>
          <a:ext cx="2352671" cy="9410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/>
            <a:t>Mai 2019</a:t>
          </a:r>
          <a:endParaRPr lang="fr-FR" sz="2200" b="1" kern="1200" dirty="0"/>
        </a:p>
      </dsp:txBody>
      <dsp:txXfrm>
        <a:off x="470534" y="1758529"/>
        <a:ext cx="1411603" cy="941068"/>
      </dsp:txXfrm>
    </dsp:sp>
    <dsp:sp modelId="{9FE9B33A-5213-44C1-90C7-02E92C9C1F9E}">
      <dsp:nvSpPr>
        <dsp:cNvPr id="0" name=""/>
        <dsp:cNvSpPr/>
      </dsp:nvSpPr>
      <dsp:spPr>
        <a:xfrm>
          <a:off x="2121446" y="1740018"/>
          <a:ext cx="2352671" cy="9410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/>
            <a:t>Juin 2019</a:t>
          </a:r>
          <a:endParaRPr lang="fr-FR" sz="2200" b="1" kern="1200" dirty="0"/>
        </a:p>
      </dsp:txBody>
      <dsp:txXfrm>
        <a:off x="2591980" y="1740018"/>
        <a:ext cx="1411603" cy="941068"/>
      </dsp:txXfrm>
    </dsp:sp>
    <dsp:sp modelId="{CD8B8D23-F69F-4429-9698-270A17748216}">
      <dsp:nvSpPr>
        <dsp:cNvPr id="0" name=""/>
        <dsp:cNvSpPr/>
      </dsp:nvSpPr>
      <dsp:spPr>
        <a:xfrm>
          <a:off x="4238850" y="1740018"/>
          <a:ext cx="2352671" cy="9410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/>
            <a:t>Juillet Août 2019</a:t>
          </a:r>
          <a:endParaRPr lang="fr-FR" sz="2200" b="1" kern="1200" dirty="0"/>
        </a:p>
      </dsp:txBody>
      <dsp:txXfrm>
        <a:off x="4709384" y="1740018"/>
        <a:ext cx="1411603" cy="941068"/>
      </dsp:txXfrm>
    </dsp:sp>
    <dsp:sp modelId="{17417CBF-D8B5-4FAE-B321-5A3839C7A186}">
      <dsp:nvSpPr>
        <dsp:cNvPr id="0" name=""/>
        <dsp:cNvSpPr/>
      </dsp:nvSpPr>
      <dsp:spPr>
        <a:xfrm>
          <a:off x="6356254" y="1740018"/>
          <a:ext cx="2352671" cy="9410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/>
            <a:t>Septembre 2019</a:t>
          </a:r>
          <a:endParaRPr lang="fr-FR" sz="2200" b="1" kern="1200" dirty="0"/>
        </a:p>
      </dsp:txBody>
      <dsp:txXfrm>
        <a:off x="6826788" y="1740018"/>
        <a:ext cx="1411603" cy="941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E682E-B2A6-49C2-ACD3-6AB6B495A7F0}">
      <dsp:nvSpPr>
        <dsp:cNvPr id="0" name=""/>
        <dsp:cNvSpPr/>
      </dsp:nvSpPr>
      <dsp:spPr>
        <a:xfrm>
          <a:off x="0" y="1613031"/>
          <a:ext cx="3109950" cy="12439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Décembre 2020</a:t>
          </a:r>
          <a:endParaRPr lang="fr-FR" sz="2400" b="1" kern="1200" dirty="0"/>
        </a:p>
      </dsp:txBody>
      <dsp:txXfrm>
        <a:off x="621990" y="1613031"/>
        <a:ext cx="1865970" cy="1243980"/>
      </dsp:txXfrm>
    </dsp:sp>
    <dsp:sp modelId="{9FE9B33A-5213-44C1-90C7-02E92C9C1F9E}">
      <dsp:nvSpPr>
        <dsp:cNvPr id="0" name=""/>
        <dsp:cNvSpPr/>
      </dsp:nvSpPr>
      <dsp:spPr>
        <a:xfrm>
          <a:off x="2801508" y="1588562"/>
          <a:ext cx="3109950" cy="12439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Mars 2020</a:t>
          </a:r>
          <a:endParaRPr lang="fr-FR" sz="2400" b="1" kern="1200" dirty="0"/>
        </a:p>
      </dsp:txBody>
      <dsp:txXfrm>
        <a:off x="3423498" y="1588562"/>
        <a:ext cx="1865970" cy="1243980"/>
      </dsp:txXfrm>
    </dsp:sp>
    <dsp:sp modelId="{CD8B8D23-F69F-4429-9698-270A17748216}">
      <dsp:nvSpPr>
        <dsp:cNvPr id="0" name=""/>
        <dsp:cNvSpPr/>
      </dsp:nvSpPr>
      <dsp:spPr>
        <a:xfrm>
          <a:off x="5600464" y="1588562"/>
          <a:ext cx="3109950" cy="12439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Juin 2020</a:t>
          </a:r>
          <a:endParaRPr lang="fr-FR" sz="2400" b="1" kern="1200" dirty="0"/>
        </a:p>
      </dsp:txBody>
      <dsp:txXfrm>
        <a:off x="6222454" y="1588562"/>
        <a:ext cx="1865970" cy="1243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6E696-A695-4DA9-93AF-0E0B640323D1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93917-D24A-4B95-8072-EC56B6F1A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55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061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34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Cas particulier pour les lycées professionnels.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Pour chaque MEF il faut profiler les enseignements techniques professionnels et faire un export vers </a:t>
            </a:r>
            <a:r>
              <a:rPr lang="fr-FR" baseline="0" dirty="0" err="1" smtClean="0"/>
              <a:t>sts</a:t>
            </a:r>
            <a:r>
              <a:rPr lang="fr-FR" baseline="0" dirty="0" smtClean="0"/>
              <a:t> avec chaque profilage.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680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Cas particulier pour cette année de réforme du lycée,</a:t>
            </a:r>
            <a:r>
              <a:rPr lang="fr-FR" baseline="0" dirty="0" smtClean="0"/>
              <a:t> les noms des divisions en première seront à adapter.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/>
              <a:t>Ne pas créer les groupes dans STS</a:t>
            </a:r>
            <a:r>
              <a:rPr lang="fr-FR" baseline="0" dirty="0" smtClean="0"/>
              <a:t>, ils le seront dans EDT &amp; UDT, et seront importés en début d’année lors de la remontée STS.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38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Récupérer la structure dans Siècle Base Elève pour que les élèves</a:t>
            </a:r>
            <a:r>
              <a:rPr lang="fr-FR" baseline="0" dirty="0" smtClean="0"/>
              <a:t> puissent être inscrits dans les divisions.</a:t>
            </a:r>
          </a:p>
          <a:p>
            <a:r>
              <a:rPr lang="fr-FR" baseline="0" dirty="0" smtClean="0"/>
              <a:t>Exporter la structure vers EDT &amp; UDT pour initialiser le base 2019-2020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640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fois les élèves inscrits dans Siècle, il</a:t>
            </a:r>
            <a:r>
              <a:rPr lang="fr-FR" baseline="0" dirty="0" smtClean="0"/>
              <a:t> faudra faire un export de Siècle BE vers EDT &amp; UDT pour peupler les classes.</a:t>
            </a:r>
          </a:p>
          <a:p>
            <a:r>
              <a:rPr lang="fr-FR" baseline="0" dirty="0" smtClean="0"/>
              <a:t>Les groupes seront peuplés dans EDT &amp; UDT.</a:t>
            </a:r>
          </a:p>
          <a:p>
            <a:r>
              <a:rPr lang="fr-FR" baseline="0" dirty="0" smtClean="0"/>
              <a:t>Une fois les EDT finis, il pourrait être nécessaire de refaire l’import </a:t>
            </a:r>
            <a:r>
              <a:rPr lang="fr-FR" sz="1200" dirty="0" smtClean="0"/>
              <a:t>sts_emp_UAI_2019.xml, dans le cas ou des enseignants ne seraient</a:t>
            </a:r>
            <a:r>
              <a:rPr lang="fr-FR" sz="1200" baseline="0" dirty="0" smtClean="0"/>
              <a:t> nommés qu’à la rentrée.</a:t>
            </a:r>
          </a:p>
          <a:p>
            <a:endParaRPr lang="fr-FR" sz="1200" dirty="0" smtClean="0"/>
          </a:p>
          <a:p>
            <a:r>
              <a:rPr lang="fr-FR" dirty="0" smtClean="0"/>
              <a:t>En début</a:t>
            </a:r>
            <a:r>
              <a:rPr lang="fr-FR" baseline="0" dirty="0" smtClean="0"/>
              <a:t> d’année scolaire, il faudra :</a:t>
            </a:r>
          </a:p>
          <a:p>
            <a:r>
              <a:rPr lang="fr-FR" baseline="0" dirty="0" smtClean="0"/>
              <a:t>	Exporter les EDT vers STS pour créer les services des enseignants (pour les VS mais aussi pour l’alimentation de l’ENT !)</a:t>
            </a:r>
          </a:p>
          <a:p>
            <a:r>
              <a:rPr lang="fr-FR" baseline="0" dirty="0" smtClean="0"/>
              <a:t>	Peupler les groupes dans Siècle en récupérant les données de EDT &amp; UDT (important pour les remontées LSU et LSL)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658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84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15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14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58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Préconisations du rectorat : Divisions seules – Aucune ressource locale – Aucun service – Aucune ARE (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 à Responsabilité Etablissement)</a:t>
            </a:r>
            <a:endParaRPr lang="fr-FR" dirty="0" smtClean="0"/>
          </a:p>
          <a:p>
            <a:r>
              <a:rPr lang="fr-FR" b="1" dirty="0" smtClean="0"/>
              <a:t>Cas particulier </a:t>
            </a:r>
            <a:r>
              <a:rPr lang="fr-FR" dirty="0" smtClean="0"/>
              <a:t>pour cette année de réforme du lycée,</a:t>
            </a:r>
            <a:r>
              <a:rPr lang="fr-FR" baseline="0" dirty="0" smtClean="0"/>
              <a:t> les noms des divisions en première seront à adapter.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58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fois la bascule faite, seules les divisions doivent être visibles.</a:t>
            </a:r>
          </a:p>
          <a:p>
            <a:r>
              <a:rPr lang="fr-FR" dirty="0" smtClean="0"/>
              <a:t>On peut sans problème modifier leur nom et les MEF de rattachement</a:t>
            </a:r>
            <a:r>
              <a:rPr lang="fr-FR" baseline="0" dirty="0" smtClean="0"/>
              <a:t> pour chaque division.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200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Importance de cette vérification :</a:t>
            </a:r>
          </a:p>
          <a:p>
            <a:r>
              <a:rPr lang="fr-FR" dirty="0" smtClean="0"/>
              <a:t>Sélectionner les bons MEF pour</a:t>
            </a:r>
            <a:r>
              <a:rPr lang="fr-FR" baseline="0" dirty="0" smtClean="0"/>
              <a:t> l’établissement ( Exemple : si vous ouvrez une classe de second Euro à la rentrée, ne pas oublier de sélectionner le MEF correspondant)</a:t>
            </a:r>
          </a:p>
          <a:p>
            <a:endParaRPr lang="fr-FR" baseline="0" dirty="0" smtClean="0"/>
          </a:p>
          <a:p>
            <a:r>
              <a:rPr lang="fr-FR" baseline="0" dirty="0" smtClean="0"/>
              <a:t>Si des MEF sont manquants : contacter le service SPFE pour demander </a:t>
            </a:r>
            <a:r>
              <a:rPr lang="fr-FR" baseline="0" dirty="0" smtClean="0"/>
              <a:t>à ce qu’il vous attribuer (Exemple élève qui suivrait une LV3</a:t>
            </a:r>
          </a:p>
          <a:p>
            <a:r>
              <a:rPr lang="fr-FR" baseline="0" dirty="0" smtClean="0"/>
              <a:t> par le CNED)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28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Importance des profilages fin en cette fin d’année : </a:t>
            </a:r>
          </a:p>
          <a:p>
            <a:r>
              <a:rPr lang="fr-FR" dirty="0" smtClean="0"/>
              <a:t>Les inscriptions via les </a:t>
            </a:r>
            <a:r>
              <a:rPr lang="fr-FR" dirty="0" err="1" smtClean="0"/>
              <a:t>Téléservices</a:t>
            </a:r>
            <a:r>
              <a:rPr lang="fr-FR" dirty="0" smtClean="0"/>
              <a:t> pour que les parents puissent choisir</a:t>
            </a:r>
            <a:r>
              <a:rPr lang="fr-FR" baseline="0" dirty="0" smtClean="0"/>
              <a:t> les différentes options lors de l’inscription (Options obligatoires pour les rangs)</a:t>
            </a:r>
          </a:p>
          <a:p>
            <a:endParaRPr lang="fr-FR" baseline="0" dirty="0" smtClean="0"/>
          </a:p>
          <a:p>
            <a:r>
              <a:rPr lang="fr-FR" baseline="0" dirty="0" smtClean="0"/>
              <a:t>Importance de connaitre ou savoir retrouver les informations:</a:t>
            </a:r>
          </a:p>
          <a:p>
            <a:r>
              <a:rPr lang="fr-FR" baseline="0" dirty="0" smtClean="0"/>
              <a:t>Pour les remontées depuis les logiciels de vie scolaires sur les choix des modalités d’élection des matières avant export.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101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Importance des profilages fin en cette fin d’année : </a:t>
            </a:r>
          </a:p>
          <a:p>
            <a:r>
              <a:rPr lang="fr-FR" dirty="0" smtClean="0"/>
              <a:t>Les inscriptions via les </a:t>
            </a:r>
            <a:r>
              <a:rPr lang="fr-FR" dirty="0" err="1" smtClean="0"/>
              <a:t>Téléservices</a:t>
            </a:r>
            <a:r>
              <a:rPr lang="fr-FR" dirty="0" smtClean="0"/>
              <a:t> pour que les parents puissent choisir</a:t>
            </a:r>
            <a:r>
              <a:rPr lang="fr-FR" baseline="0" dirty="0" smtClean="0"/>
              <a:t> les différentes options lors de l’inscription (Options obligatoires pour les rangs)</a:t>
            </a:r>
          </a:p>
          <a:p>
            <a:endParaRPr lang="fr-FR" baseline="0" dirty="0" smtClean="0"/>
          </a:p>
          <a:p>
            <a:r>
              <a:rPr lang="fr-FR" baseline="0" dirty="0" smtClean="0"/>
              <a:t>Importance de connaitre ou savoir retrouver les </a:t>
            </a:r>
            <a:r>
              <a:rPr lang="fr-FR" baseline="0" dirty="0" smtClean="0"/>
              <a:t>informations :</a:t>
            </a:r>
            <a:endParaRPr lang="fr-FR" baseline="0" dirty="0" smtClean="0"/>
          </a:p>
          <a:p>
            <a:r>
              <a:rPr lang="fr-FR" baseline="0" dirty="0" smtClean="0"/>
              <a:t>Pour les remontées depuis les logiciels de vie scolaire sur les choix des modalités d’élection des matières avant </a:t>
            </a:r>
            <a:r>
              <a:rPr lang="fr-FR" baseline="0" dirty="0" smtClean="0"/>
              <a:t>export (LSU et LSL).</a:t>
            </a:r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08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864096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1835150" y="5589240"/>
            <a:ext cx="5473700" cy="18000"/>
          </a:xfrm>
          <a:prstGeom prst="rect">
            <a:avLst/>
          </a:prstGeom>
          <a:solidFill>
            <a:srgbClr val="009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3059832" y="6090714"/>
            <a:ext cx="3024336" cy="288924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fr-FR" sz="1600" smtClean="0">
                <a:solidFill>
                  <a:srgbClr val="0091A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kern="1200" dirty="0" smtClean="0">
                <a:solidFill>
                  <a:srgbClr val="0091A5"/>
                </a:solidFill>
                <a:latin typeface="+mn-lt"/>
                <a:ea typeface="+mn-ea"/>
                <a:cs typeface="+mn-cs"/>
              </a:rPr>
              <a:t>Rectorat de l’académie de Reims</a:t>
            </a:r>
            <a:endParaRPr lang="fr-FR" dirty="0"/>
          </a:p>
        </p:txBody>
      </p:sp>
      <p:pic>
        <p:nvPicPr>
          <p:cNvPr id="1027" name="Picture 3" descr="C:\Users\fdirriere\Desktop\Travail\chartes, logos, courriers, modèles\logos\ACADEMIE\2017_logo_academie_Reims-pp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3690"/>
            <a:ext cx="954832" cy="113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57" y="464017"/>
            <a:ext cx="1872208" cy="9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9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Blocs + Images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467544" y="1772816"/>
            <a:ext cx="725488" cy="412750"/>
            <a:chOff x="3447299" y="2204865"/>
            <a:chExt cx="725496" cy="412373"/>
          </a:xfrm>
        </p:grpSpPr>
        <p:sp>
          <p:nvSpPr>
            <p:cNvPr id="17" name="Pentagon 21"/>
            <p:cNvSpPr/>
            <p:nvPr/>
          </p:nvSpPr>
          <p:spPr>
            <a:xfrm>
              <a:off x="3582238" y="2204865"/>
              <a:ext cx="590557" cy="388582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Pentagon 29"/>
            <p:cNvSpPr/>
            <p:nvPr/>
          </p:nvSpPr>
          <p:spPr>
            <a:xfrm>
              <a:off x="3447299" y="2204865"/>
              <a:ext cx="566744" cy="38858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0637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01.</a:t>
              </a:r>
            </a:p>
          </p:txBody>
        </p:sp>
      </p:grpSp>
      <p:grpSp>
        <p:nvGrpSpPr>
          <p:cNvPr id="22" name="Group 47"/>
          <p:cNvGrpSpPr>
            <a:grpSpLocks/>
          </p:cNvGrpSpPr>
          <p:nvPr userDrawn="1"/>
        </p:nvGrpSpPr>
        <p:grpSpPr bwMode="auto">
          <a:xfrm>
            <a:off x="467544" y="3723853"/>
            <a:ext cx="725488" cy="412750"/>
            <a:chOff x="3447299" y="2204865"/>
            <a:chExt cx="725496" cy="412373"/>
          </a:xfrm>
        </p:grpSpPr>
        <p:sp>
          <p:nvSpPr>
            <p:cNvPr id="23" name="Pentagon 48"/>
            <p:cNvSpPr/>
            <p:nvPr/>
          </p:nvSpPr>
          <p:spPr>
            <a:xfrm>
              <a:off x="3582238" y="2204865"/>
              <a:ext cx="590557" cy="388583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Pentagon 49"/>
            <p:cNvSpPr/>
            <p:nvPr/>
          </p:nvSpPr>
          <p:spPr>
            <a:xfrm>
              <a:off x="3447299" y="2204865"/>
              <a:ext cx="566744" cy="388583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3480637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03.</a:t>
              </a:r>
            </a:p>
          </p:txBody>
        </p:sp>
      </p:grpSp>
      <p:grpSp>
        <p:nvGrpSpPr>
          <p:cNvPr id="29" name="Group 52"/>
          <p:cNvGrpSpPr>
            <a:grpSpLocks/>
          </p:cNvGrpSpPr>
          <p:nvPr userDrawn="1"/>
        </p:nvGrpSpPr>
        <p:grpSpPr bwMode="auto">
          <a:xfrm>
            <a:off x="4755643" y="1772816"/>
            <a:ext cx="725487" cy="412750"/>
            <a:chOff x="3447299" y="2204865"/>
            <a:chExt cx="725496" cy="412373"/>
          </a:xfrm>
        </p:grpSpPr>
        <p:sp>
          <p:nvSpPr>
            <p:cNvPr id="32" name="Pentagon 53"/>
            <p:cNvSpPr/>
            <p:nvPr/>
          </p:nvSpPr>
          <p:spPr>
            <a:xfrm>
              <a:off x="3582238" y="2204865"/>
              <a:ext cx="590557" cy="388582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Pentagon 54"/>
            <p:cNvSpPr/>
            <p:nvPr/>
          </p:nvSpPr>
          <p:spPr>
            <a:xfrm>
              <a:off x="3447299" y="2204865"/>
              <a:ext cx="566744" cy="38858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3480636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02.</a:t>
              </a:r>
            </a:p>
          </p:txBody>
        </p:sp>
      </p:grpSp>
      <p:grpSp>
        <p:nvGrpSpPr>
          <p:cNvPr id="36" name="Group 57"/>
          <p:cNvGrpSpPr>
            <a:grpSpLocks/>
          </p:cNvGrpSpPr>
          <p:nvPr userDrawn="1"/>
        </p:nvGrpSpPr>
        <p:grpSpPr bwMode="auto">
          <a:xfrm>
            <a:off x="4755643" y="3723853"/>
            <a:ext cx="725487" cy="412750"/>
            <a:chOff x="3447299" y="2204865"/>
            <a:chExt cx="725496" cy="412373"/>
          </a:xfrm>
        </p:grpSpPr>
        <p:sp>
          <p:nvSpPr>
            <p:cNvPr id="37" name="Pentagon 58"/>
            <p:cNvSpPr/>
            <p:nvPr/>
          </p:nvSpPr>
          <p:spPr>
            <a:xfrm>
              <a:off x="3582238" y="2204865"/>
              <a:ext cx="590557" cy="388583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Pentagon 59"/>
            <p:cNvSpPr/>
            <p:nvPr/>
          </p:nvSpPr>
          <p:spPr>
            <a:xfrm>
              <a:off x="3447299" y="2204865"/>
              <a:ext cx="566744" cy="388583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Subtitle 2"/>
            <p:cNvSpPr txBox="1">
              <a:spLocks/>
            </p:cNvSpPr>
            <p:nvPr/>
          </p:nvSpPr>
          <p:spPr>
            <a:xfrm>
              <a:off x="3480636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04.</a:t>
              </a: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487009" y="2276698"/>
            <a:ext cx="172819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5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2359216" y="2276872"/>
            <a:ext cx="202954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35" name="Espace réservé du contenu 2"/>
          <p:cNvSpPr>
            <a:spLocks noGrp="1"/>
          </p:cNvSpPr>
          <p:nvPr>
            <p:ph sz="quarter" idx="17" hasCustomPrompt="1"/>
          </p:nvPr>
        </p:nvSpPr>
        <p:spPr>
          <a:xfrm>
            <a:off x="4773579" y="2276698"/>
            <a:ext cx="172819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0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6645786" y="2276872"/>
            <a:ext cx="202954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1" name="Espace réservé du contenu 2"/>
          <p:cNvSpPr>
            <a:spLocks noGrp="1"/>
          </p:cNvSpPr>
          <p:nvPr>
            <p:ph sz="quarter" idx="19" hasCustomPrompt="1"/>
          </p:nvPr>
        </p:nvSpPr>
        <p:spPr>
          <a:xfrm>
            <a:off x="467544" y="4221088"/>
            <a:ext cx="172819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2" name="Espace réservé du contenu 2"/>
          <p:cNvSpPr>
            <a:spLocks noGrp="1"/>
          </p:cNvSpPr>
          <p:nvPr>
            <p:ph sz="quarter" idx="20" hasCustomPrompt="1"/>
          </p:nvPr>
        </p:nvSpPr>
        <p:spPr>
          <a:xfrm>
            <a:off x="2339751" y="4221262"/>
            <a:ext cx="202954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3" name="Espace réservé du contenu 2"/>
          <p:cNvSpPr>
            <a:spLocks noGrp="1"/>
          </p:cNvSpPr>
          <p:nvPr>
            <p:ph sz="quarter" idx="21" hasCustomPrompt="1"/>
          </p:nvPr>
        </p:nvSpPr>
        <p:spPr>
          <a:xfrm>
            <a:off x="4755643" y="4221088"/>
            <a:ext cx="172819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7" name="Espace réservé du contenu 2"/>
          <p:cNvSpPr>
            <a:spLocks noGrp="1"/>
          </p:cNvSpPr>
          <p:nvPr>
            <p:ph sz="quarter" idx="22" hasCustomPrompt="1"/>
          </p:nvPr>
        </p:nvSpPr>
        <p:spPr>
          <a:xfrm>
            <a:off x="6627850" y="4221262"/>
            <a:ext cx="202954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pic>
        <p:nvPicPr>
          <p:cNvPr id="4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9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66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51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64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93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47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9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77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604321" y="116632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58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545498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91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04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539750" y="1628775"/>
            <a:ext cx="7993063" cy="4032250"/>
          </a:xfrm>
        </p:spPr>
        <p:txBody>
          <a:bodyPr/>
          <a:lstStyle>
            <a:lvl1pPr marL="514350" indent="-514350">
              <a:buClr>
                <a:srgbClr val="0091A6"/>
              </a:buClr>
              <a:buFont typeface="+mj-lt"/>
              <a:buAutoNum type="arabicPeriod"/>
              <a:defRPr/>
            </a:lvl1pPr>
            <a:lvl2pPr marL="971550" indent="-514350">
              <a:buClr>
                <a:srgbClr val="0091A6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0091A6"/>
              </a:buClr>
              <a:buFont typeface="+mj-lt"/>
              <a:buAutoNum type="arabicPeriod"/>
              <a:defRPr/>
            </a:lvl3pPr>
            <a:lvl4pPr marL="1828800" indent="-457200">
              <a:buClr>
                <a:srgbClr val="0091A6"/>
              </a:buClr>
              <a:buFont typeface="+mj-lt"/>
              <a:buAutoNum type="arabicPeriod"/>
              <a:defRPr/>
            </a:lvl4pPr>
            <a:lvl5pPr marL="2286000" indent="-457200">
              <a:buClr>
                <a:srgbClr val="0091A6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3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539750" y="1628775"/>
            <a:ext cx="7993063" cy="4032250"/>
          </a:xfrm>
        </p:spPr>
        <p:txBody>
          <a:bodyPr/>
          <a:lstStyle>
            <a:lvl1pPr marL="514350" indent="-51435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1pPr>
            <a:lvl2pPr marL="971550" indent="-51435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2pPr>
            <a:lvl3pPr marL="1371600" indent="-45720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3pPr>
            <a:lvl4pPr marL="1828800" indent="-45720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4pPr>
            <a:lvl5pPr marL="2286000" indent="-45720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36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Intervenant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cxnSp>
        <p:nvCxnSpPr>
          <p:cNvPr id="10" name="Straight Arrow Connector 55"/>
          <p:cNvCxnSpPr/>
          <p:nvPr userDrawn="1"/>
        </p:nvCxnSpPr>
        <p:spPr>
          <a:xfrm flipV="1">
            <a:off x="989013" y="1916832"/>
            <a:ext cx="7038975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3"/>
          <p:cNvCxnSpPr/>
          <p:nvPr userDrawn="1"/>
        </p:nvCxnSpPr>
        <p:spPr>
          <a:xfrm flipV="1">
            <a:off x="3131840" y="1916832"/>
            <a:ext cx="0" cy="275272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9"/>
          <p:cNvSpPr>
            <a:spLocks noGrp="1"/>
          </p:cNvSpPr>
          <p:nvPr>
            <p:ph type="body" sz="quarter" idx="14" hasCustomPrompt="1"/>
          </p:nvPr>
        </p:nvSpPr>
        <p:spPr>
          <a:xfrm>
            <a:off x="3275856" y="2060848"/>
            <a:ext cx="4752132" cy="36004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14" name="Espace réservé du texte 29"/>
          <p:cNvSpPr>
            <a:spLocks noGrp="1"/>
          </p:cNvSpPr>
          <p:nvPr>
            <p:ph type="body" sz="quarter" idx="15" hasCustomPrompt="1"/>
          </p:nvPr>
        </p:nvSpPr>
        <p:spPr>
          <a:xfrm>
            <a:off x="3275856" y="2420888"/>
            <a:ext cx="4752132" cy="28803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15" name="Espace réservé du texte 29"/>
          <p:cNvSpPr>
            <a:spLocks noGrp="1"/>
          </p:cNvSpPr>
          <p:nvPr>
            <p:ph type="body" sz="quarter" idx="16" hasCustomPrompt="1"/>
          </p:nvPr>
        </p:nvSpPr>
        <p:spPr>
          <a:xfrm>
            <a:off x="3275856" y="2780928"/>
            <a:ext cx="4752132" cy="28083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texte</a:t>
            </a:r>
            <a:endParaRPr lang="fr-FR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7"/>
          </p:nvPr>
        </p:nvSpPr>
        <p:spPr>
          <a:xfrm>
            <a:off x="1115616" y="2356568"/>
            <a:ext cx="1727770" cy="2008535"/>
          </a:xfrm>
          <a:effectLst>
            <a:reflection blurRad="6350" stA="52000" endA="300" endPos="35000" dir="5400000" sy="-100000" algn="bl" rotWithShape="0"/>
            <a:softEdge rad="0"/>
          </a:effectLst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fr-FR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0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9144000" cy="350100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532280" y="3789040"/>
            <a:ext cx="7986942" cy="418058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fr-FR" dirty="0" smtClean="0"/>
              <a:t>Image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532280" y="4207098"/>
            <a:ext cx="7976598" cy="30202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15" name="Espace réservé du texte 29"/>
          <p:cNvSpPr>
            <a:spLocks noGrp="1"/>
          </p:cNvSpPr>
          <p:nvPr>
            <p:ph type="body" sz="quarter" idx="16" hasCustomPrompt="1"/>
          </p:nvPr>
        </p:nvSpPr>
        <p:spPr>
          <a:xfrm>
            <a:off x="532280" y="4509120"/>
            <a:ext cx="8360200" cy="16034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texte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395536" y="3789040"/>
            <a:ext cx="152400" cy="39211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2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Blocs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1187624" y="1844824"/>
            <a:ext cx="725488" cy="412750"/>
            <a:chOff x="3447299" y="2204865"/>
            <a:chExt cx="725496" cy="412373"/>
          </a:xfrm>
        </p:grpSpPr>
        <p:sp>
          <p:nvSpPr>
            <p:cNvPr id="17" name="Pentagon 21"/>
            <p:cNvSpPr/>
            <p:nvPr/>
          </p:nvSpPr>
          <p:spPr>
            <a:xfrm>
              <a:off x="3582238" y="2204865"/>
              <a:ext cx="590557" cy="388582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Pentagon 29"/>
            <p:cNvSpPr/>
            <p:nvPr/>
          </p:nvSpPr>
          <p:spPr>
            <a:xfrm>
              <a:off x="3447299" y="2204865"/>
              <a:ext cx="566744" cy="38858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0637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01.</a:t>
              </a:r>
            </a:p>
          </p:txBody>
        </p:sp>
      </p:grpSp>
      <p:grpSp>
        <p:nvGrpSpPr>
          <p:cNvPr id="22" name="Group 47"/>
          <p:cNvGrpSpPr>
            <a:grpSpLocks/>
          </p:cNvGrpSpPr>
          <p:nvPr userDrawn="1"/>
        </p:nvGrpSpPr>
        <p:grpSpPr bwMode="auto">
          <a:xfrm>
            <a:off x="1187624" y="3795861"/>
            <a:ext cx="725488" cy="412750"/>
            <a:chOff x="3447299" y="2204865"/>
            <a:chExt cx="725496" cy="412373"/>
          </a:xfrm>
        </p:grpSpPr>
        <p:sp>
          <p:nvSpPr>
            <p:cNvPr id="23" name="Pentagon 48"/>
            <p:cNvSpPr/>
            <p:nvPr/>
          </p:nvSpPr>
          <p:spPr>
            <a:xfrm>
              <a:off x="3582238" y="2204865"/>
              <a:ext cx="590557" cy="388583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Pentagon 49"/>
            <p:cNvSpPr/>
            <p:nvPr/>
          </p:nvSpPr>
          <p:spPr>
            <a:xfrm>
              <a:off x="3447299" y="2204865"/>
              <a:ext cx="566744" cy="388583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3480637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03.</a:t>
              </a:r>
            </a:p>
          </p:txBody>
        </p:sp>
      </p:grpSp>
      <p:grpSp>
        <p:nvGrpSpPr>
          <p:cNvPr id="29" name="Group 52"/>
          <p:cNvGrpSpPr>
            <a:grpSpLocks/>
          </p:cNvGrpSpPr>
          <p:nvPr userDrawn="1"/>
        </p:nvGrpSpPr>
        <p:grpSpPr bwMode="auto">
          <a:xfrm>
            <a:off x="4900787" y="1844824"/>
            <a:ext cx="725487" cy="412750"/>
            <a:chOff x="3447299" y="2204865"/>
            <a:chExt cx="725496" cy="412373"/>
          </a:xfrm>
        </p:grpSpPr>
        <p:sp>
          <p:nvSpPr>
            <p:cNvPr id="32" name="Pentagon 53"/>
            <p:cNvSpPr/>
            <p:nvPr/>
          </p:nvSpPr>
          <p:spPr>
            <a:xfrm>
              <a:off x="3582238" y="2204865"/>
              <a:ext cx="590557" cy="388582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Pentagon 54"/>
            <p:cNvSpPr/>
            <p:nvPr/>
          </p:nvSpPr>
          <p:spPr>
            <a:xfrm>
              <a:off x="3447299" y="2204865"/>
              <a:ext cx="566744" cy="38858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3480636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02.</a:t>
              </a:r>
            </a:p>
          </p:txBody>
        </p:sp>
      </p:grpSp>
      <p:grpSp>
        <p:nvGrpSpPr>
          <p:cNvPr id="36" name="Group 57"/>
          <p:cNvGrpSpPr>
            <a:grpSpLocks/>
          </p:cNvGrpSpPr>
          <p:nvPr userDrawn="1"/>
        </p:nvGrpSpPr>
        <p:grpSpPr bwMode="auto">
          <a:xfrm>
            <a:off x="4900787" y="3795861"/>
            <a:ext cx="725487" cy="412750"/>
            <a:chOff x="3447299" y="2204865"/>
            <a:chExt cx="725496" cy="412373"/>
          </a:xfrm>
        </p:grpSpPr>
        <p:sp>
          <p:nvSpPr>
            <p:cNvPr id="37" name="Pentagon 58"/>
            <p:cNvSpPr/>
            <p:nvPr/>
          </p:nvSpPr>
          <p:spPr>
            <a:xfrm>
              <a:off x="3582238" y="2204865"/>
              <a:ext cx="590557" cy="388583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Pentagon 59"/>
            <p:cNvSpPr/>
            <p:nvPr/>
          </p:nvSpPr>
          <p:spPr>
            <a:xfrm>
              <a:off x="3447299" y="2204865"/>
              <a:ext cx="566744" cy="388583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Subtitle 2"/>
            <p:cNvSpPr txBox="1">
              <a:spLocks/>
            </p:cNvSpPr>
            <p:nvPr/>
          </p:nvSpPr>
          <p:spPr>
            <a:xfrm>
              <a:off x="3480636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04.</a:t>
              </a: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1187624" y="2348706"/>
            <a:ext cx="3383657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4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4887064" y="2348706"/>
            <a:ext cx="3383657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5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187624" y="4292922"/>
            <a:ext cx="3383657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6" name="Espace réservé du contenu 2"/>
          <p:cNvSpPr>
            <a:spLocks noGrp="1"/>
          </p:cNvSpPr>
          <p:nvPr>
            <p:ph sz="quarter" idx="17" hasCustomPrompt="1"/>
          </p:nvPr>
        </p:nvSpPr>
        <p:spPr>
          <a:xfrm>
            <a:off x="4900787" y="4292922"/>
            <a:ext cx="3383657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pic>
        <p:nvPicPr>
          <p:cNvPr id="3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1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E6C7-1288-4A27-B963-471779E6E08E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55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7" r:id="rId4"/>
    <p:sldLayoutId id="2147483665" r:id="rId5"/>
    <p:sldLayoutId id="2147483666" r:id="rId6"/>
    <p:sldLayoutId id="2147483661" r:id="rId7"/>
    <p:sldLayoutId id="2147483662" r:id="rId8"/>
    <p:sldLayoutId id="2147483663" r:id="rId9"/>
    <p:sldLayoutId id="2147483664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 userDrawn="1"/>
        </p:nvSpPr>
        <p:spPr>
          <a:xfrm>
            <a:off x="1403648" y="4725144"/>
            <a:ext cx="6343054" cy="849979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Titre de votre présentation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Sous-titre de votre présentation</a:t>
            </a:r>
            <a:endParaRPr lang="fr-FR" sz="1800" dirty="0">
              <a:solidFill>
                <a:srgbClr val="0091A5"/>
              </a:solidFill>
              <a:latin typeface="+mj-lt"/>
            </a:endParaRPr>
          </a:p>
        </p:txBody>
      </p:sp>
      <p:pic>
        <p:nvPicPr>
          <p:cNvPr id="12" name="Picture 4" descr="C:\Users\fdirriere\Desktop\PPT\logo_ac-reims_H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042244"/>
            <a:ext cx="13652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 flipV="1">
            <a:off x="1835150" y="3717924"/>
            <a:ext cx="5473700" cy="11112"/>
          </a:xfrm>
          <a:prstGeom prst="rect">
            <a:avLst/>
          </a:prstGeom>
          <a:solidFill>
            <a:srgbClr val="009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 bwMode="auto">
          <a:xfrm>
            <a:off x="1838325" y="3429000"/>
            <a:ext cx="54737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0091A5"/>
                </a:solidFill>
                <a:latin typeface="+mj-lt"/>
              </a:rPr>
              <a:t>Rectorat de l’académie de Reims le 24/03/16</a:t>
            </a:r>
            <a:endParaRPr lang="fr-FR" sz="1600" dirty="0">
              <a:solidFill>
                <a:srgbClr val="0091A5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33364"/>
            <a:ext cx="1872208" cy="9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4163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572697"/>
            <a:ext cx="8712968" cy="1440160"/>
          </a:xfrm>
        </p:spPr>
        <p:txBody>
          <a:bodyPr>
            <a:noAutofit/>
          </a:bodyPr>
          <a:lstStyle/>
          <a:p>
            <a:r>
              <a:rPr lang="fr-FR" sz="4800" dirty="0"/>
              <a:t>Préparer la </a:t>
            </a:r>
            <a:r>
              <a:rPr lang="fr-FR" sz="4800" dirty="0" smtClean="0"/>
              <a:t>rentrée avec </a:t>
            </a:r>
            <a:br>
              <a:rPr lang="fr-FR" sz="4800" dirty="0" smtClean="0"/>
            </a:br>
            <a:r>
              <a:rPr lang="fr-FR" sz="3600" dirty="0" err="1" smtClean="0"/>
              <a:t>STSweb</a:t>
            </a:r>
            <a:r>
              <a:rPr lang="fr-FR" sz="3600" dirty="0" smtClean="0"/>
              <a:t> &amp; Siècles Nomenclatures</a:t>
            </a:r>
            <a:endParaRPr lang="fr-FR" sz="36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918557" y="5876904"/>
            <a:ext cx="5400600" cy="576064"/>
          </a:xfrm>
        </p:spPr>
        <p:txBody>
          <a:bodyPr/>
          <a:lstStyle/>
          <a:p>
            <a:pPr lvl="0"/>
            <a:r>
              <a:rPr lang="fr-FR" sz="2800" b="1" dirty="0"/>
              <a:t>Rectorat de l’académie de Reims</a:t>
            </a:r>
            <a:endParaRPr lang="fr-FR" sz="2800" dirty="0"/>
          </a:p>
          <a:p>
            <a:endParaRPr lang="fr-FR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665971"/>
            <a:ext cx="1232452" cy="727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87" y="4093039"/>
            <a:ext cx="968188" cy="96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065" y="3205929"/>
            <a:ext cx="2113707" cy="460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00" y="3366417"/>
            <a:ext cx="3942012" cy="54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00" y="4818327"/>
            <a:ext cx="1990476" cy="38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872" y="4742341"/>
            <a:ext cx="2243890" cy="532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15" y="4529163"/>
            <a:ext cx="1352612" cy="47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5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2348880"/>
            <a:ext cx="814936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RÉCEPTION &amp; PROFILAGE DES NOMENCLATURES</a:t>
            </a:r>
          </a:p>
        </p:txBody>
      </p:sp>
    </p:spTree>
    <p:extLst>
      <p:ext uri="{BB962C8B-B14F-4D97-AF65-F5344CB8AC3E}">
        <p14:creationId xmlns:p14="http://schemas.microsoft.com/office/powerpoint/2010/main" val="25663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Siècle Nomenclatures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83568" y="1542802"/>
            <a:ext cx="7916802" cy="139228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43262" y="3093092"/>
            <a:ext cx="6192688" cy="17885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fr-FR" sz="2400" b="1" dirty="0"/>
              <a:t>Le profilage de masse </a:t>
            </a:r>
            <a:r>
              <a:rPr lang="fr-FR" sz="2400" b="1" dirty="0" smtClean="0"/>
              <a:t>:</a:t>
            </a:r>
            <a:br>
              <a:rPr lang="fr-FR" sz="2400" b="1" dirty="0" smtClean="0"/>
            </a:br>
            <a:r>
              <a:rPr lang="fr-FR" sz="2400" dirty="0" smtClean="0"/>
              <a:t>Permet </a:t>
            </a:r>
            <a:r>
              <a:rPr lang="fr-FR" sz="2400" dirty="0"/>
              <a:t>de sélectionner d’abord les MEF puis, après validation des</a:t>
            </a:r>
          </a:p>
          <a:p>
            <a:r>
              <a:rPr lang="fr-FR" sz="2400" dirty="0"/>
              <a:t>MEF, les matières optionnelles de l'établissement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243262" y="4881612"/>
            <a:ext cx="7641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Le profilage fin </a:t>
            </a:r>
            <a:r>
              <a:rPr lang="fr-FR" sz="2400" b="1" dirty="0" smtClean="0"/>
              <a:t>:</a:t>
            </a:r>
            <a:endParaRPr lang="fr-FR" sz="2400" b="1" dirty="0"/>
          </a:p>
          <a:p>
            <a:r>
              <a:rPr lang="fr-FR" sz="2400" dirty="0" smtClean="0"/>
              <a:t>Permet </a:t>
            </a:r>
            <a:r>
              <a:rPr lang="fr-FR" sz="2400" dirty="0"/>
              <a:t>d’affiner cette première sélection de matières, MEF par MEF, </a:t>
            </a:r>
            <a:r>
              <a:rPr lang="fr-FR" sz="2400" dirty="0" smtClean="0"/>
              <a:t>pour les </a:t>
            </a:r>
            <a:r>
              <a:rPr lang="fr-FR" sz="2400" dirty="0"/>
              <a:t>options obligatoires et facultatives.</a:t>
            </a:r>
          </a:p>
        </p:txBody>
      </p:sp>
    </p:spTree>
    <p:extLst>
      <p:ext uri="{BB962C8B-B14F-4D97-AF65-F5344CB8AC3E}">
        <p14:creationId xmlns:p14="http://schemas.microsoft.com/office/powerpoint/2010/main" val="21733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 profilage de masse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645024"/>
            <a:ext cx="6768752" cy="15974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340768"/>
            <a:ext cx="7129454" cy="16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 profilage </a:t>
            </a:r>
            <a:r>
              <a:rPr lang="fr-FR" b="1" dirty="0" smtClean="0"/>
              <a:t>fin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19234" y="4967942"/>
            <a:ext cx="7139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Calibri" panose="020F0502020204030204" pitchFamily="34" charset="0"/>
              </a:rPr>
              <a:t>Seules les matières optionnelles sont affichées, </a:t>
            </a:r>
            <a:r>
              <a:rPr lang="fr-FR" sz="2400" dirty="0" smtClean="0">
                <a:latin typeface="Calibri" panose="020F0502020204030204" pitchFamily="34" charset="0"/>
              </a:rPr>
              <a:t>les </a:t>
            </a:r>
            <a:r>
              <a:rPr lang="fr-FR" sz="2400" dirty="0">
                <a:latin typeface="Calibri" panose="020F0502020204030204" pitchFamily="34" charset="0"/>
              </a:rPr>
              <a:t>matières de tronc commun ne </a:t>
            </a:r>
            <a:r>
              <a:rPr lang="fr-FR" sz="2400" dirty="0" smtClean="0">
                <a:latin typeface="Calibri" panose="020F0502020204030204" pitchFamily="34" charset="0"/>
              </a:rPr>
              <a:t>pouvant pas être </a:t>
            </a:r>
            <a:r>
              <a:rPr lang="fr-FR" sz="2400" dirty="0">
                <a:latin typeface="Calibri" panose="020F0502020204030204" pitchFamily="34" charset="0"/>
              </a:rPr>
              <a:t>désélectionnées.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54155"/>
            <a:ext cx="832980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Export vers STSWEB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11358" y="4117235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Cliquer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</a:t>
            </a: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«Profilage» </a:t>
            </a: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</a:t>
            </a: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«Formations» </a:t>
            </a:r>
            <a:endParaRPr lang="fr-FR" sz="24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Cliquer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</a:t>
            </a: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«Exporter 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 </a:t>
            </a: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STSWEB». 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58" y="1572105"/>
            <a:ext cx="8109676" cy="18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 profilage pour les matières ETP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ETP : Enseignement </a:t>
            </a:r>
            <a:r>
              <a:rPr lang="fr-FR" dirty="0">
                <a:latin typeface="Calibri" panose="020F0502020204030204" pitchFamily="34" charset="0"/>
              </a:rPr>
              <a:t>Technique </a:t>
            </a:r>
            <a:r>
              <a:rPr lang="fr-FR" dirty="0" smtClean="0">
                <a:latin typeface="Calibri" panose="020F0502020204030204" pitchFamily="34" charset="0"/>
              </a:rPr>
              <a:t>Professionnel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11964" y="1300776"/>
            <a:ext cx="7729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Calibri" panose="020F0502020204030204" pitchFamily="34" charset="0"/>
              </a:rPr>
              <a:t>Définir les </a:t>
            </a:r>
            <a:r>
              <a:rPr lang="fr-FR" sz="2400" dirty="0">
                <a:latin typeface="Calibri" panose="020F0502020204030204" pitchFamily="34" charset="0"/>
              </a:rPr>
              <a:t>matières ETP </a:t>
            </a:r>
            <a:r>
              <a:rPr lang="fr-FR" sz="2400" dirty="0" smtClean="0">
                <a:latin typeface="Calibri" panose="020F0502020204030204" pitchFamily="34" charset="0"/>
              </a:rPr>
              <a:t>spécifiques </a:t>
            </a:r>
            <a:r>
              <a:rPr lang="fr-FR" sz="2400" dirty="0">
                <a:latin typeface="Calibri" panose="020F0502020204030204" pitchFamily="34" charset="0"/>
              </a:rPr>
              <a:t>à </a:t>
            </a:r>
            <a:r>
              <a:rPr lang="fr-FR" sz="2400" dirty="0" smtClean="0">
                <a:latin typeface="Calibri" panose="020F0502020204030204" pitchFamily="34" charset="0"/>
              </a:rPr>
              <a:t>chaque MEF </a:t>
            </a:r>
            <a:r>
              <a:rPr lang="fr-FR" sz="2400" dirty="0">
                <a:latin typeface="Calibri" panose="020F0502020204030204" pitchFamily="34" charset="0"/>
              </a:rPr>
              <a:t>de formation professionnelle.</a:t>
            </a:r>
            <a:endParaRPr lang="fr-FR" sz="3600" dirty="0"/>
          </a:p>
        </p:txBody>
      </p:sp>
      <p:sp>
        <p:nvSpPr>
          <p:cNvPr id="8" name="Rectangle 7"/>
          <p:cNvSpPr/>
          <p:nvPr/>
        </p:nvSpPr>
        <p:spPr>
          <a:xfrm>
            <a:off x="179512" y="5805264"/>
            <a:ext cx="7660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Une fois toutes les matières créées pour 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 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MEF 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cliquer 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sur « Exporter ETP 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vers STSWEB 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» avant de passer au MEF suivant.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348649"/>
            <a:ext cx="8283915" cy="11383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358" y="2323310"/>
            <a:ext cx="6288270" cy="18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916832"/>
            <a:ext cx="800534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STS WEB</a:t>
            </a:r>
          </a:p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Export Structure &amp; Emploi du Temps</a:t>
            </a:r>
            <a:endParaRPr lang="fr-FR" sz="60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8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Finaliser le paramétrage dans STSWEB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612308" y="1233764"/>
            <a:ext cx="777686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Vérifier que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chaque division les MEF liés sont les bons et ajuster les effectifs prévus par MEF.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82146"/>
            <a:ext cx="8406478" cy="19533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4752554"/>
            <a:ext cx="842493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effectifs calculés sont corrélés avec le nombre d’élèves inscrits dans les divisions dans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Siècle </a:t>
            </a:r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 Elève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Exports structure &amp; Emploi du Temps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395536" y="1301943"/>
            <a:ext cx="5762796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de la structure vers </a:t>
            </a:r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Siècle Base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Elève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861048"/>
            <a:ext cx="5028621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vers logiciel d’emploi du temps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654" y="1910101"/>
            <a:ext cx="2420704" cy="18349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421" y="4469206"/>
            <a:ext cx="4375169" cy="20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Imports EDT &amp; UDT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177058"/>
            <a:ext cx="3240984" cy="29785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897801"/>
            <a:ext cx="1114286" cy="11238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95" y="3456339"/>
            <a:ext cx="3871064" cy="2361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7506" y="1153195"/>
            <a:ext cx="3643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sts_emp_UAI_2019.xml</a:t>
            </a:r>
            <a:endParaRPr lang="fr-FR" sz="28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601" y="2111143"/>
            <a:ext cx="1232452" cy="727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494" y="4423928"/>
            <a:ext cx="968188" cy="96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51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5400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Objectifs de la formation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2CF4BC-A407-42A1-9651-2E1525700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3973">
            <a:off x="894010" y="2141091"/>
            <a:ext cx="2293598" cy="2334408"/>
          </a:xfrm>
          <a:prstGeom prst="rect">
            <a:avLst/>
          </a:prstGeom>
        </p:spPr>
      </p:pic>
      <p:sp>
        <p:nvSpPr>
          <p:cNvPr id="3" name="Chevron 2"/>
          <p:cNvSpPr/>
          <p:nvPr/>
        </p:nvSpPr>
        <p:spPr>
          <a:xfrm>
            <a:off x="3095836" y="3042321"/>
            <a:ext cx="5021576" cy="544199"/>
          </a:xfrm>
          <a:prstGeom prst="chevron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Comprendre les interactions entre les différents outils</a:t>
            </a:r>
          </a:p>
        </p:txBody>
      </p:sp>
      <p:sp>
        <p:nvSpPr>
          <p:cNvPr id="8" name="Chevron 7"/>
          <p:cNvSpPr/>
          <p:nvPr/>
        </p:nvSpPr>
        <p:spPr>
          <a:xfrm>
            <a:off x="3095836" y="4237124"/>
            <a:ext cx="5021576" cy="560028"/>
          </a:xfrm>
          <a:prstGeom prst="chevron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Préparer la rentrée pour finir l’année en toute sérénité</a:t>
            </a:r>
          </a:p>
        </p:txBody>
      </p:sp>
      <p:sp>
        <p:nvSpPr>
          <p:cNvPr id="10" name="Chevron 9"/>
          <p:cNvSpPr/>
          <p:nvPr/>
        </p:nvSpPr>
        <p:spPr>
          <a:xfrm>
            <a:off x="3106789" y="1847518"/>
            <a:ext cx="5021576" cy="544199"/>
          </a:xfrm>
          <a:prstGeom prst="chevron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Rappeler les opérations à faire dans chaque module</a:t>
            </a:r>
          </a:p>
        </p:txBody>
      </p:sp>
    </p:spTree>
    <p:extLst>
      <p:ext uri="{BB962C8B-B14F-4D97-AF65-F5344CB8AC3E}">
        <p14:creationId xmlns:p14="http://schemas.microsoft.com/office/powerpoint/2010/main" val="23513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fdirriere\Desktop\PPT\logo_ac-reims_H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13" y="1032305"/>
            <a:ext cx="13652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1835150" y="3717924"/>
            <a:ext cx="5473700" cy="11112"/>
          </a:xfrm>
          <a:prstGeom prst="rect">
            <a:avLst/>
          </a:prstGeom>
          <a:solidFill>
            <a:srgbClr val="009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14546"/>
            <a:ext cx="1872208" cy="99729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691680" y="3933056"/>
            <a:ext cx="6055022" cy="849979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Merci pour votre attention</a:t>
            </a:r>
            <a:endParaRPr lang="fr-FR" sz="3600" dirty="0">
              <a:solidFill>
                <a:srgbClr val="0091A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10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2060848"/>
            <a:ext cx="80053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Les interactions au fil de l’année scolaire</a:t>
            </a:r>
            <a:endParaRPr lang="fr-FR" sz="60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6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Préparer l’année 2019-2020</a:t>
            </a:r>
            <a:endParaRPr lang="fr-FR" b="1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067235115"/>
              </p:ext>
            </p:extLst>
          </p:nvPr>
        </p:nvGraphicFramePr>
        <p:xfrm>
          <a:off x="179512" y="836712"/>
          <a:ext cx="8712968" cy="442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Connecteur droit 9"/>
          <p:cNvCxnSpPr>
            <a:cxnSpLocks/>
          </p:cNvCxnSpPr>
          <p:nvPr/>
        </p:nvCxnSpPr>
        <p:spPr>
          <a:xfrm flipV="1">
            <a:off x="539552" y="3347063"/>
            <a:ext cx="0" cy="10168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39552" y="3416548"/>
            <a:ext cx="1728192" cy="64807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fr-FR" b="1" dirty="0" smtClean="0"/>
              <a:t>Bascule d’année</a:t>
            </a:r>
          </a:p>
        </p:txBody>
      </p:sp>
      <p:cxnSp>
        <p:nvCxnSpPr>
          <p:cNvPr id="13" name="Connecteur droit 12"/>
          <p:cNvCxnSpPr>
            <a:cxnSpLocks/>
          </p:cNvCxnSpPr>
          <p:nvPr/>
        </p:nvCxnSpPr>
        <p:spPr>
          <a:xfrm flipV="1">
            <a:off x="2651787" y="3347063"/>
            <a:ext cx="0" cy="10168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cxnSpLocks/>
          </p:cNvCxnSpPr>
          <p:nvPr/>
        </p:nvCxnSpPr>
        <p:spPr>
          <a:xfrm flipV="1">
            <a:off x="4764022" y="3347063"/>
            <a:ext cx="0" cy="10168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cxnSpLocks/>
          </p:cNvCxnSpPr>
          <p:nvPr/>
        </p:nvCxnSpPr>
        <p:spPr>
          <a:xfrm flipV="1">
            <a:off x="6876256" y="3347063"/>
            <a:ext cx="0" cy="10168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673988" y="3656252"/>
            <a:ext cx="1728192" cy="64807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fr-FR" b="1" dirty="0" smtClean="0"/>
              <a:t>Profilage</a:t>
            </a:r>
          </a:p>
          <a:p>
            <a:r>
              <a:rPr lang="fr-FR" b="1" dirty="0" smtClean="0"/>
              <a:t>Paramétrage</a:t>
            </a:r>
          </a:p>
          <a:p>
            <a:r>
              <a:rPr lang="fr-FR" b="1" dirty="0" smtClean="0"/>
              <a:t>Exports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797688" y="3618156"/>
            <a:ext cx="1857867" cy="64807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fr-FR" b="1" dirty="0" smtClean="0"/>
              <a:t>Inscriptions</a:t>
            </a:r>
          </a:p>
          <a:p>
            <a:r>
              <a:rPr lang="fr-FR" b="1" dirty="0" smtClean="0"/>
              <a:t>Création emploi</a:t>
            </a:r>
          </a:p>
          <a:p>
            <a:r>
              <a:rPr lang="fr-FR" b="1" dirty="0" smtClean="0"/>
              <a:t>du temps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909922" y="3706867"/>
            <a:ext cx="1728192" cy="53076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77500" lnSpcReduction="20000"/>
          </a:bodyPr>
          <a:lstStyle/>
          <a:p>
            <a:r>
              <a:rPr lang="fr-FR" sz="2300" b="1" dirty="0" smtClean="0"/>
              <a:t>Imports</a:t>
            </a:r>
          </a:p>
          <a:p>
            <a:r>
              <a:rPr lang="fr-FR" sz="2300" b="1" dirty="0" smtClean="0"/>
              <a:t>Peuplement</a:t>
            </a:r>
          </a:p>
          <a:p>
            <a:endParaRPr lang="fr-FR" sz="1600" b="1" dirty="0" smtClean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737" y="4528921"/>
            <a:ext cx="772144" cy="24843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9101" y="4250763"/>
            <a:ext cx="652748" cy="21426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2206" y="4577492"/>
            <a:ext cx="652748" cy="21426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039" y="4000011"/>
            <a:ext cx="652748" cy="21426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303" y="4857069"/>
            <a:ext cx="544750" cy="321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45" y="5088111"/>
            <a:ext cx="427944" cy="42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36" y="5010595"/>
            <a:ext cx="841893" cy="335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" name="Picture 5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70" y="4474697"/>
            <a:ext cx="841893" cy="33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978" y="4278283"/>
            <a:ext cx="544750" cy="321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19" y="4796623"/>
            <a:ext cx="427944" cy="42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956" y="4682017"/>
            <a:ext cx="841893" cy="335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652" y="5260538"/>
            <a:ext cx="819668" cy="290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Intéractions</a:t>
            </a:r>
            <a:r>
              <a:rPr lang="fr-FR" b="1" dirty="0" smtClean="0"/>
              <a:t> avec l’ENT</a:t>
            </a:r>
            <a:endParaRPr lang="fr-FR" b="1" dirty="0"/>
          </a:p>
        </p:txBody>
      </p:sp>
      <p:grpSp>
        <p:nvGrpSpPr>
          <p:cNvPr id="22" name="Groupe 21"/>
          <p:cNvGrpSpPr/>
          <p:nvPr/>
        </p:nvGrpSpPr>
        <p:grpSpPr>
          <a:xfrm>
            <a:off x="827584" y="1268760"/>
            <a:ext cx="7720796" cy="4402302"/>
            <a:chOff x="1003823" y="2195051"/>
            <a:chExt cx="7720796" cy="4402302"/>
          </a:xfrm>
        </p:grpSpPr>
        <p:pic>
          <p:nvPicPr>
            <p:cNvPr id="26" name="il_fi" descr="http://cria.ac-amiens.fr/cria/cria/cartable/sconet/Images_sts/STS_logo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354" y="2469904"/>
              <a:ext cx="1630636" cy="57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74" b="8630"/>
            <a:stretch/>
          </p:blipFill>
          <p:spPr bwMode="auto">
            <a:xfrm>
              <a:off x="6112208" y="2412438"/>
              <a:ext cx="1378754" cy="68937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8"/>
            <a:stretch/>
          </p:blipFill>
          <p:spPr bwMode="auto">
            <a:xfrm>
              <a:off x="7709451" y="2195051"/>
              <a:ext cx="1015168" cy="86717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0" name="Zone de texte 3"/>
            <p:cNvSpPr txBox="1"/>
            <p:nvPr/>
          </p:nvSpPr>
          <p:spPr>
            <a:xfrm>
              <a:off x="3528103" y="3212977"/>
              <a:ext cx="2305069" cy="674052"/>
            </a:xfrm>
            <a:prstGeom prst="rect">
              <a:avLst/>
            </a:prstGeom>
            <a:solidFill>
              <a:srgbClr val="DCE6F2"/>
            </a:solidFill>
            <a:ln w="19050">
              <a:solidFill>
                <a:srgbClr val="0091A6"/>
              </a:solidFill>
            </a:ln>
          </p:spPr>
          <p:txBody>
            <a:bodyPr rot="0" spcFirstLastPara="0" vert="horz" wrap="square" lIns="18000" tIns="0" rIns="1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Services de </a:t>
              </a:r>
              <a:r>
                <a:rPr lang="fr-FR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l'enseignant</a:t>
              </a:r>
            </a:p>
            <a:p>
              <a:pPr algn="ctr">
                <a:spcAft>
                  <a:spcPts val="0"/>
                </a:spcAft>
              </a:pPr>
              <a:r>
                <a:rPr lang="fr-FR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(classes</a:t>
              </a:r>
              <a:r>
                <a:rPr lang="fr-F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3" name="Flèche droite 32"/>
            <p:cNvSpPr/>
            <p:nvPr/>
          </p:nvSpPr>
          <p:spPr>
            <a:xfrm rot="2700000">
              <a:off x="2672791" y="4108615"/>
              <a:ext cx="379829" cy="17772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6" name="Flèche droite 35"/>
            <p:cNvSpPr/>
            <p:nvPr/>
          </p:nvSpPr>
          <p:spPr>
            <a:xfrm rot="18900000" flipH="1">
              <a:off x="5922293" y="4108615"/>
              <a:ext cx="379829" cy="17772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grpSp>
          <p:nvGrpSpPr>
            <p:cNvPr id="37" name="Groupe 36"/>
            <p:cNvGrpSpPr/>
            <p:nvPr/>
          </p:nvGrpSpPr>
          <p:grpSpPr>
            <a:xfrm>
              <a:off x="3314825" y="4478581"/>
              <a:ext cx="2340239" cy="2118772"/>
              <a:chOff x="-33915" y="19143"/>
              <a:chExt cx="1104900" cy="1000759"/>
            </a:xfrm>
          </p:grpSpPr>
          <p:pic>
            <p:nvPicPr>
              <p:cNvPr id="61" name="Image 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3915" y="19143"/>
                <a:ext cx="1104900" cy="1000759"/>
              </a:xfrm>
              <a:prstGeom prst="rect">
                <a:avLst/>
              </a:prstGeom>
            </p:spPr>
          </p:pic>
          <p:pic>
            <p:nvPicPr>
              <p:cNvPr id="62" name="Image 6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99" y="391523"/>
                <a:ext cx="948690" cy="336550"/>
              </a:xfrm>
              <a:prstGeom prst="rect">
                <a:avLst/>
              </a:prstGeom>
            </p:spPr>
          </p:pic>
        </p:grpSp>
        <p:sp>
          <p:nvSpPr>
            <p:cNvPr id="40" name="Zone de texte 3"/>
            <p:cNvSpPr txBox="1"/>
            <p:nvPr/>
          </p:nvSpPr>
          <p:spPr>
            <a:xfrm>
              <a:off x="6467390" y="3212977"/>
              <a:ext cx="1682700" cy="674052"/>
            </a:xfrm>
            <a:prstGeom prst="rect">
              <a:avLst/>
            </a:prstGeom>
            <a:solidFill>
              <a:srgbClr val="DCE6F2"/>
            </a:solidFill>
            <a:ln w="19050">
              <a:solidFill>
                <a:srgbClr val="0091A6"/>
              </a:solidFill>
            </a:ln>
          </p:spPr>
          <p:txBody>
            <a:bodyPr rot="0" spcFirstLastPara="0" vert="horz" wrap="square" lIns="18000" tIns="0" rIns="1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Emploi du temps et groupes</a:t>
              </a:r>
              <a:endPara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Zone de texte 3"/>
            <p:cNvSpPr txBox="1"/>
            <p:nvPr/>
          </p:nvSpPr>
          <p:spPr>
            <a:xfrm>
              <a:off x="2051720" y="4006651"/>
              <a:ext cx="639688" cy="3697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fr-FR" i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48h.</a:t>
              </a:r>
              <a:endParaRPr lang="fr-F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Zone de texte 3"/>
            <p:cNvSpPr txBox="1"/>
            <p:nvPr/>
          </p:nvSpPr>
          <p:spPr>
            <a:xfrm>
              <a:off x="6399176" y="4006651"/>
              <a:ext cx="2133264" cy="3697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i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Import automatisé</a:t>
              </a:r>
              <a:endParaRPr lang="fr-F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Zone de texte 3"/>
            <p:cNvSpPr txBox="1"/>
            <p:nvPr/>
          </p:nvSpPr>
          <p:spPr>
            <a:xfrm>
              <a:off x="1003823" y="3212976"/>
              <a:ext cx="1935381" cy="644393"/>
            </a:xfrm>
            <a:prstGeom prst="rect">
              <a:avLst/>
            </a:prstGeom>
            <a:solidFill>
              <a:srgbClr val="DCE6F2"/>
            </a:solidFill>
            <a:ln w="19050">
              <a:solidFill>
                <a:srgbClr val="0091A6"/>
              </a:solidFill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2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Élèves et Responsables</a:t>
              </a:r>
              <a:endPara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Image 45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955" y="2429316"/>
              <a:ext cx="1451118" cy="602070"/>
            </a:xfrm>
            <a:prstGeom prst="rect">
              <a:avLst/>
            </a:prstGeom>
          </p:spPr>
        </p:pic>
        <p:sp>
          <p:nvSpPr>
            <p:cNvPr id="55" name="Flèche droite 54"/>
            <p:cNvSpPr/>
            <p:nvPr/>
          </p:nvSpPr>
          <p:spPr>
            <a:xfrm rot="16200000" flipH="1">
              <a:off x="4383894" y="4086326"/>
              <a:ext cx="379829" cy="17772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6" name="Zone de texte 3"/>
            <p:cNvSpPr txBox="1"/>
            <p:nvPr/>
          </p:nvSpPr>
          <p:spPr>
            <a:xfrm>
              <a:off x="3754771" y="4006651"/>
              <a:ext cx="639688" cy="3697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fr-FR" i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48h.</a:t>
              </a:r>
              <a:endParaRPr lang="fr-F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7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Calendrier des actions en cours d’année</a:t>
            </a:r>
            <a:endParaRPr lang="fr-FR" b="1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532733041"/>
              </p:ext>
            </p:extLst>
          </p:nvPr>
        </p:nvGraphicFramePr>
        <p:xfrm>
          <a:off x="179512" y="620688"/>
          <a:ext cx="8712968" cy="442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758493" y="3407143"/>
            <a:ext cx="1728192" cy="64807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fr-FR" b="1" dirty="0" smtClean="0"/>
              <a:t>Imports LSU</a:t>
            </a:r>
          </a:p>
        </p:txBody>
      </p:sp>
      <p:cxnSp>
        <p:nvCxnSpPr>
          <p:cNvPr id="14" name="Connecteur droit 13"/>
          <p:cNvCxnSpPr>
            <a:cxnSpLocks/>
          </p:cNvCxnSpPr>
          <p:nvPr/>
        </p:nvCxnSpPr>
        <p:spPr>
          <a:xfrm flipH="1" flipV="1">
            <a:off x="6424141" y="3318567"/>
            <a:ext cx="8912" cy="122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cxnSpLocks/>
          </p:cNvCxnSpPr>
          <p:nvPr/>
        </p:nvCxnSpPr>
        <p:spPr>
          <a:xfrm flipH="1" flipV="1">
            <a:off x="3526914" y="3318567"/>
            <a:ext cx="8912" cy="122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cxnSpLocks/>
          </p:cNvCxnSpPr>
          <p:nvPr/>
        </p:nvCxnSpPr>
        <p:spPr>
          <a:xfrm flipH="1" flipV="1">
            <a:off x="629687" y="3318567"/>
            <a:ext cx="8912" cy="122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7" y="4527012"/>
            <a:ext cx="752146" cy="301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ZoneTexte 38"/>
          <p:cNvSpPr txBox="1"/>
          <p:nvPr/>
        </p:nvSpPr>
        <p:spPr>
          <a:xfrm>
            <a:off x="3601890" y="3407143"/>
            <a:ext cx="1728192" cy="64807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fr-FR" b="1" dirty="0" smtClean="0"/>
              <a:t>Imports LSU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490205" y="3566231"/>
            <a:ext cx="1728192" cy="64807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fr-FR" b="1" dirty="0" smtClean="0"/>
              <a:t>Imports LSU</a:t>
            </a:r>
          </a:p>
          <a:p>
            <a:r>
              <a:rPr lang="fr-FR" b="1" dirty="0" smtClean="0"/>
              <a:t>Imports LSL</a:t>
            </a: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2560" y="4011291"/>
            <a:ext cx="1296144" cy="307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58" y="4544169"/>
            <a:ext cx="752146" cy="301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3121" y="4028448"/>
            <a:ext cx="1296144" cy="307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89" y="4720109"/>
            <a:ext cx="752146" cy="301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5862" y="4231896"/>
            <a:ext cx="1296144" cy="307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5860" y="4419135"/>
            <a:ext cx="1255196" cy="240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27" y="4746118"/>
            <a:ext cx="1022716" cy="36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24" y="4850563"/>
            <a:ext cx="1022716" cy="36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824" y="5062079"/>
            <a:ext cx="1022716" cy="36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8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2276872"/>
            <a:ext cx="80053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STS WEB</a:t>
            </a:r>
          </a:p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BASCULE D’ANNÉE</a:t>
            </a:r>
            <a:endParaRPr lang="fr-FR" sz="60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5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Bascule d’année dans STSWEB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2971429" cy="28285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241833"/>
            <a:ext cx="6871069" cy="239307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42" y="5069390"/>
            <a:ext cx="5215645" cy="13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Bascule d’année dans STSWEB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96752"/>
            <a:ext cx="4424334" cy="11478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854308"/>
            <a:ext cx="5808643" cy="12241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86" y="4588125"/>
            <a:ext cx="8100392" cy="97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1A5"/>
      </a:hlink>
      <a:folHlink>
        <a:srgbClr val="0076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1A6"/>
        </a:solidFill>
        <a:ln w="6350"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100" b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 fontScale="47500" lnSpcReduction="2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17902</TotalTime>
  <Words>781</Words>
  <Application>Microsoft Office PowerPoint</Application>
  <PresentationFormat>Affichage à l'écran (4:3)</PresentationFormat>
  <Paragraphs>117</Paragraphs>
  <Slides>20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Calibri</vt:lpstr>
      <vt:lpstr>Franchise</vt:lpstr>
      <vt:lpstr>Segoe UI</vt:lpstr>
      <vt:lpstr>Times New Roman</vt:lpstr>
      <vt:lpstr>Wingdings</vt:lpstr>
      <vt:lpstr>Thème Office</vt:lpstr>
      <vt:lpstr>Conception personnalisée</vt:lpstr>
      <vt:lpstr>Préparer la rentrée avec  STSweb &amp; Siècles Nomenclatures</vt:lpstr>
      <vt:lpstr>Objectifs de la formation</vt:lpstr>
      <vt:lpstr>Présentation PowerPoint</vt:lpstr>
      <vt:lpstr>Préparer l’année 2019-2020</vt:lpstr>
      <vt:lpstr>Intéractions avec l’ENT</vt:lpstr>
      <vt:lpstr>Calendrier des actions en cours d’année</vt:lpstr>
      <vt:lpstr>Présentation PowerPoint</vt:lpstr>
      <vt:lpstr>Bascule d’année dans STSWEB</vt:lpstr>
      <vt:lpstr>Bascule d’année dans STSWEB</vt:lpstr>
      <vt:lpstr>Présentation PowerPoint</vt:lpstr>
      <vt:lpstr>Siècle Nomenclatures</vt:lpstr>
      <vt:lpstr>Le profilage de masse </vt:lpstr>
      <vt:lpstr>Le profilage fin</vt:lpstr>
      <vt:lpstr>Export vers STSWEB</vt:lpstr>
      <vt:lpstr>Le profilage pour les matières ETP</vt:lpstr>
      <vt:lpstr>Présentation PowerPoint</vt:lpstr>
      <vt:lpstr>Finaliser le paramétrage dans STSWEB</vt:lpstr>
      <vt:lpstr>Exports structure &amp; Emploi du Temps</vt:lpstr>
      <vt:lpstr>Imports EDT &amp; UDT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Dirrière</dc:creator>
  <cp:lastModifiedBy>Valerie LACOUME</cp:lastModifiedBy>
  <cp:revision>311</cp:revision>
  <dcterms:created xsi:type="dcterms:W3CDTF">2016-03-24T12:53:45Z</dcterms:created>
  <dcterms:modified xsi:type="dcterms:W3CDTF">2019-06-10T17:11:34Z</dcterms:modified>
</cp:coreProperties>
</file>