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1"/>
  </p:notesMasterIdLst>
  <p:sldIdLst>
    <p:sldId id="263" r:id="rId3"/>
    <p:sldId id="324" r:id="rId4"/>
    <p:sldId id="285" r:id="rId5"/>
    <p:sldId id="323" r:id="rId6"/>
    <p:sldId id="342" r:id="rId7"/>
    <p:sldId id="326" r:id="rId8"/>
    <p:sldId id="327" r:id="rId9"/>
    <p:sldId id="328" r:id="rId10"/>
    <p:sldId id="289" r:id="rId11"/>
    <p:sldId id="329" r:id="rId12"/>
    <p:sldId id="293" r:id="rId13"/>
    <p:sldId id="332" r:id="rId14"/>
    <p:sldId id="333" r:id="rId15"/>
    <p:sldId id="287" r:id="rId16"/>
    <p:sldId id="334" r:id="rId17"/>
    <p:sldId id="343" r:id="rId18"/>
    <p:sldId id="340" r:id="rId19"/>
    <p:sldId id="344" r:id="rId20"/>
    <p:sldId id="338" r:id="rId21"/>
    <p:sldId id="345" r:id="rId22"/>
    <p:sldId id="346" r:id="rId23"/>
    <p:sldId id="347" r:id="rId24"/>
    <p:sldId id="335" r:id="rId25"/>
    <p:sldId id="305" r:id="rId26"/>
    <p:sldId id="349" r:id="rId27"/>
    <p:sldId id="315" r:id="rId28"/>
    <p:sldId id="348" r:id="rId29"/>
    <p:sldId id="337" r:id="rId30"/>
    <p:sldId id="310" r:id="rId31"/>
    <p:sldId id="350" r:id="rId32"/>
    <p:sldId id="357" r:id="rId33"/>
    <p:sldId id="351" r:id="rId34"/>
    <p:sldId id="352" r:id="rId35"/>
    <p:sldId id="353" r:id="rId36"/>
    <p:sldId id="354" r:id="rId37"/>
    <p:sldId id="356" r:id="rId38"/>
    <p:sldId id="325" r:id="rId39"/>
    <p:sldId id="311" r:id="rId4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8FA"/>
    <a:srgbClr val="0091A6"/>
    <a:srgbClr val="E4022E"/>
    <a:srgbClr val="F4F5F7"/>
    <a:srgbClr val="DCE6F2"/>
    <a:srgbClr val="F6F7F9"/>
    <a:srgbClr val="000000"/>
    <a:srgbClr val="E39C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F18680-E054-41AD-8BC1-D1AEF772440D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6" autoAdjust="0"/>
    <p:restoredTop sz="83721" autoAdjust="0"/>
  </p:normalViewPr>
  <p:slideViewPr>
    <p:cSldViewPr>
      <p:cViewPr varScale="1">
        <p:scale>
          <a:sx n="93" d="100"/>
          <a:sy n="93" d="100"/>
        </p:scale>
        <p:origin x="202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8598D1-09C5-4E03-AC4D-A1AEB2618B7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587C8E4-3263-4237-A6B7-3C342627830F}">
      <dgm:prSet phldrT="[Texte]" custT="1"/>
      <dgm:spPr>
        <a:solidFill>
          <a:srgbClr val="0091A6"/>
        </a:solidFill>
      </dgm:spPr>
      <dgm:t>
        <a:bodyPr/>
        <a:lstStyle/>
        <a:p>
          <a:pPr>
            <a:lnSpc>
              <a:spcPct val="150000"/>
            </a:lnSpc>
          </a:pPr>
          <a:r>
            <a:rPr lang="fr-FR" sz="2000" dirty="0"/>
            <a:t>ENSEIGNANT</a:t>
          </a:r>
        </a:p>
      </dgm:t>
    </dgm:pt>
    <dgm:pt modelId="{C0986F4D-540F-4B5A-8C9A-D5F4F66DA0DE}" type="parTrans" cxnId="{192D0603-36B8-499D-8C61-4C2FD771159A}">
      <dgm:prSet/>
      <dgm:spPr/>
      <dgm:t>
        <a:bodyPr/>
        <a:lstStyle/>
        <a:p>
          <a:endParaRPr lang="fr-FR" sz="1600"/>
        </a:p>
      </dgm:t>
    </dgm:pt>
    <dgm:pt modelId="{E8CE32C0-4758-4023-9C03-AB9142E53EBC}" type="sibTrans" cxnId="{192D0603-36B8-499D-8C61-4C2FD771159A}">
      <dgm:prSet/>
      <dgm:spPr/>
      <dgm:t>
        <a:bodyPr/>
        <a:lstStyle/>
        <a:p>
          <a:endParaRPr lang="fr-FR" sz="1600"/>
        </a:p>
      </dgm:t>
    </dgm:pt>
    <dgm:pt modelId="{D1D1E284-66B9-4F11-86EB-0F89C314D4BA}">
      <dgm:prSet phldrT="[Texte]" custT="1"/>
      <dgm:spPr>
        <a:solidFill>
          <a:srgbClr val="0091A6"/>
        </a:solidFill>
      </dgm:spPr>
      <dgm:t>
        <a:bodyPr/>
        <a:lstStyle/>
        <a:p>
          <a:pPr>
            <a:lnSpc>
              <a:spcPct val="90000"/>
            </a:lnSpc>
          </a:pPr>
          <a:r>
            <a:rPr lang="fr-FR" sz="1600" dirty="0"/>
            <a:t>Permet de faire l’appel </a:t>
          </a:r>
          <a:r>
            <a:rPr lang="fr-FR" sz="1200" dirty="0"/>
            <a:t>(si le module vie scolaire est activé</a:t>
          </a:r>
          <a:r>
            <a:rPr lang="fr-FR" sz="1600" dirty="0"/>
            <a:t>) </a:t>
          </a:r>
        </a:p>
      </dgm:t>
    </dgm:pt>
    <dgm:pt modelId="{5C875DD7-D66B-46B4-9703-D461301993C9}" type="parTrans" cxnId="{D80C91DF-F79C-49FF-A4C6-75AE030E0F71}">
      <dgm:prSet/>
      <dgm:spPr/>
      <dgm:t>
        <a:bodyPr/>
        <a:lstStyle/>
        <a:p>
          <a:endParaRPr lang="fr-FR" sz="1600"/>
        </a:p>
      </dgm:t>
    </dgm:pt>
    <dgm:pt modelId="{39D68C26-6C00-4DD8-AEF0-BCA06EFB55D7}" type="sibTrans" cxnId="{D80C91DF-F79C-49FF-A4C6-75AE030E0F71}">
      <dgm:prSet/>
      <dgm:spPr/>
      <dgm:t>
        <a:bodyPr/>
        <a:lstStyle/>
        <a:p>
          <a:endParaRPr lang="fr-FR" sz="1600"/>
        </a:p>
      </dgm:t>
    </dgm:pt>
    <dgm:pt modelId="{E5C9D04D-F280-4557-B36C-1EA6B32B585B}">
      <dgm:prSet phldrT="[Texte]" custT="1"/>
      <dgm:spPr>
        <a:solidFill>
          <a:srgbClr val="0091A6"/>
        </a:solidFill>
      </dgm:spPr>
      <dgm:t>
        <a:bodyPr/>
        <a:lstStyle/>
        <a:p>
          <a:pPr>
            <a:lnSpc>
              <a:spcPct val="90000"/>
            </a:lnSpc>
          </a:pPr>
          <a:r>
            <a:rPr lang="fr-FR" sz="1600" dirty="0"/>
            <a:t>Permet de consulter son emploi du temps</a:t>
          </a:r>
        </a:p>
      </dgm:t>
    </dgm:pt>
    <dgm:pt modelId="{F6191988-659C-42E9-8F7A-739DDA2A3015}" type="parTrans" cxnId="{5B7EEE9F-DF8B-456D-8B75-9F1DB29DEF5C}">
      <dgm:prSet/>
      <dgm:spPr/>
      <dgm:t>
        <a:bodyPr/>
        <a:lstStyle/>
        <a:p>
          <a:endParaRPr lang="fr-FR" sz="1600"/>
        </a:p>
      </dgm:t>
    </dgm:pt>
    <dgm:pt modelId="{4042A1E1-D48D-4FD8-8F47-F70F1B1DE181}" type="sibTrans" cxnId="{5B7EEE9F-DF8B-456D-8B75-9F1DB29DEF5C}">
      <dgm:prSet/>
      <dgm:spPr/>
      <dgm:t>
        <a:bodyPr/>
        <a:lstStyle/>
        <a:p>
          <a:endParaRPr lang="fr-FR" sz="1600"/>
        </a:p>
      </dgm:t>
    </dgm:pt>
    <dgm:pt modelId="{67E053C3-84C5-4D6D-84DD-6E22F4967DEA}">
      <dgm:prSet phldrT="[Texte]" custT="1"/>
      <dgm:spPr>
        <a:solidFill>
          <a:srgbClr val="0091A6"/>
        </a:solidFill>
      </dgm:spPr>
      <dgm:t>
        <a:bodyPr/>
        <a:lstStyle/>
        <a:p>
          <a:pPr>
            <a:lnSpc>
              <a:spcPct val="150000"/>
            </a:lnSpc>
          </a:pPr>
          <a:r>
            <a:rPr lang="fr-FR" sz="2000" dirty="0"/>
            <a:t>ÉLÈVE </a:t>
          </a:r>
        </a:p>
      </dgm:t>
    </dgm:pt>
    <dgm:pt modelId="{9F525474-BE82-4406-84F9-73FBA2B1B8D7}" type="parTrans" cxnId="{8341DF1B-7E3B-46DA-AD66-9499318C7B6A}">
      <dgm:prSet/>
      <dgm:spPr/>
      <dgm:t>
        <a:bodyPr/>
        <a:lstStyle/>
        <a:p>
          <a:endParaRPr lang="fr-FR" sz="1600"/>
        </a:p>
      </dgm:t>
    </dgm:pt>
    <dgm:pt modelId="{654575FE-EB89-48E4-ABC8-673EF5DCBBBE}" type="sibTrans" cxnId="{8341DF1B-7E3B-46DA-AD66-9499318C7B6A}">
      <dgm:prSet/>
      <dgm:spPr/>
      <dgm:t>
        <a:bodyPr/>
        <a:lstStyle/>
        <a:p>
          <a:endParaRPr lang="fr-FR" sz="1600"/>
        </a:p>
      </dgm:t>
    </dgm:pt>
    <dgm:pt modelId="{3F154979-AA65-4F50-B24A-28F182AE8AC3}">
      <dgm:prSet phldrT="[Texte]" custT="1"/>
      <dgm:spPr>
        <a:solidFill>
          <a:srgbClr val="0091A6"/>
        </a:solidFill>
      </dgm:spPr>
      <dgm:t>
        <a:bodyPr/>
        <a:lstStyle/>
        <a:p>
          <a:pPr>
            <a:lnSpc>
              <a:spcPct val="90000"/>
            </a:lnSpc>
          </a:pPr>
          <a:r>
            <a:rPr lang="fr-FR" sz="1600" dirty="0"/>
            <a:t>Permet de consulter son emploi du temps</a:t>
          </a:r>
        </a:p>
      </dgm:t>
    </dgm:pt>
    <dgm:pt modelId="{E6F9060C-9026-4F29-91DC-CB21D830CD23}" type="parTrans" cxnId="{C21F7568-105A-4969-9A66-62E2EA7525A7}">
      <dgm:prSet/>
      <dgm:spPr/>
      <dgm:t>
        <a:bodyPr/>
        <a:lstStyle/>
        <a:p>
          <a:endParaRPr lang="fr-FR" sz="1600"/>
        </a:p>
      </dgm:t>
    </dgm:pt>
    <dgm:pt modelId="{5A2C6F3D-A87D-4F24-9995-15C70E0C2D26}" type="sibTrans" cxnId="{C21F7568-105A-4969-9A66-62E2EA7525A7}">
      <dgm:prSet/>
      <dgm:spPr/>
      <dgm:t>
        <a:bodyPr/>
        <a:lstStyle/>
        <a:p>
          <a:endParaRPr lang="fr-FR" sz="1600"/>
        </a:p>
      </dgm:t>
    </dgm:pt>
    <dgm:pt modelId="{16615C29-E269-4439-AE18-1A2975021AE0}">
      <dgm:prSet phldrT="[Texte]" custT="1"/>
      <dgm:spPr>
        <a:solidFill>
          <a:srgbClr val="0091A6"/>
        </a:solidFill>
      </dgm:spPr>
      <dgm:t>
        <a:bodyPr/>
        <a:lstStyle/>
        <a:p>
          <a:pPr>
            <a:lnSpc>
              <a:spcPct val="90000"/>
            </a:lnSpc>
          </a:pPr>
          <a:r>
            <a:rPr lang="fr-FR" sz="1600" dirty="0"/>
            <a:t>Permet de consulter et valider son travail à faire </a:t>
          </a:r>
        </a:p>
      </dgm:t>
    </dgm:pt>
    <dgm:pt modelId="{39EB3DD4-1754-4B9A-92CE-214332737EC4}" type="parTrans" cxnId="{38D181F3-0019-45F0-AFDC-AF5347E3ECC6}">
      <dgm:prSet/>
      <dgm:spPr/>
      <dgm:t>
        <a:bodyPr/>
        <a:lstStyle/>
        <a:p>
          <a:endParaRPr lang="fr-FR" sz="1600"/>
        </a:p>
      </dgm:t>
    </dgm:pt>
    <dgm:pt modelId="{DC379562-F403-47E8-84E9-619E3F25E2D7}" type="sibTrans" cxnId="{38D181F3-0019-45F0-AFDC-AF5347E3ECC6}">
      <dgm:prSet/>
      <dgm:spPr/>
      <dgm:t>
        <a:bodyPr/>
        <a:lstStyle/>
        <a:p>
          <a:endParaRPr lang="fr-FR" sz="1600"/>
        </a:p>
      </dgm:t>
    </dgm:pt>
    <dgm:pt modelId="{F7C0CEF4-961F-47CC-8BD6-BEF29BE0B492}">
      <dgm:prSet phldrT="[Texte]" custT="1"/>
      <dgm:spPr>
        <a:solidFill>
          <a:srgbClr val="0091A6"/>
        </a:solidFill>
      </dgm:spPr>
      <dgm:t>
        <a:bodyPr/>
        <a:lstStyle/>
        <a:p>
          <a:pPr>
            <a:lnSpc>
              <a:spcPct val="150000"/>
            </a:lnSpc>
          </a:pPr>
          <a:r>
            <a:rPr lang="fr-FR" sz="2000" dirty="0"/>
            <a:t>PARENT</a:t>
          </a:r>
        </a:p>
      </dgm:t>
    </dgm:pt>
    <dgm:pt modelId="{027AF93D-0F53-4C1D-A9B1-A9F4A267922C}" type="parTrans" cxnId="{8165E2B5-FEC4-463A-93BF-C09E0FB44F4E}">
      <dgm:prSet/>
      <dgm:spPr/>
      <dgm:t>
        <a:bodyPr/>
        <a:lstStyle/>
        <a:p>
          <a:endParaRPr lang="fr-FR" sz="1600"/>
        </a:p>
      </dgm:t>
    </dgm:pt>
    <dgm:pt modelId="{5DEF662D-ABFF-430A-93E6-B08907DD0449}" type="sibTrans" cxnId="{8165E2B5-FEC4-463A-93BF-C09E0FB44F4E}">
      <dgm:prSet/>
      <dgm:spPr/>
      <dgm:t>
        <a:bodyPr/>
        <a:lstStyle/>
        <a:p>
          <a:endParaRPr lang="fr-FR" sz="1600"/>
        </a:p>
      </dgm:t>
    </dgm:pt>
    <dgm:pt modelId="{50B801EE-6F71-4090-BC1A-17D793ABEB3D}">
      <dgm:prSet phldrT="[Texte]" custT="1"/>
      <dgm:spPr>
        <a:solidFill>
          <a:srgbClr val="0091A6"/>
        </a:solidFill>
      </dgm:spPr>
      <dgm:t>
        <a:bodyPr/>
        <a:lstStyle/>
        <a:p>
          <a:pPr>
            <a:lnSpc>
              <a:spcPct val="90000"/>
            </a:lnSpc>
          </a:pPr>
          <a:r>
            <a:rPr lang="fr-FR" sz="1600" dirty="0"/>
            <a:t>Permet de consulter les </a:t>
          </a:r>
          <a:r>
            <a:rPr lang="fr-FR" sz="1600" dirty="0" smtClean="0"/>
            <a:t>actualités</a:t>
          </a:r>
          <a:endParaRPr lang="fr-FR" sz="1600" dirty="0"/>
        </a:p>
      </dgm:t>
    </dgm:pt>
    <dgm:pt modelId="{31E1B740-1572-4265-9B1D-FE90681D2CDE}" type="parTrans" cxnId="{139F35C8-4F07-4663-8B70-26F72D197555}">
      <dgm:prSet/>
      <dgm:spPr/>
      <dgm:t>
        <a:bodyPr/>
        <a:lstStyle/>
        <a:p>
          <a:endParaRPr lang="fr-FR" sz="1600"/>
        </a:p>
      </dgm:t>
    </dgm:pt>
    <dgm:pt modelId="{F8DC2B46-8D89-4EA1-808D-75D54CD758A0}" type="sibTrans" cxnId="{139F35C8-4F07-4663-8B70-26F72D197555}">
      <dgm:prSet/>
      <dgm:spPr/>
      <dgm:t>
        <a:bodyPr/>
        <a:lstStyle/>
        <a:p>
          <a:endParaRPr lang="fr-FR" sz="1600"/>
        </a:p>
      </dgm:t>
    </dgm:pt>
    <dgm:pt modelId="{890BB7F6-0D5E-4667-A9EF-B8F0088D0EDF}">
      <dgm:prSet phldrT="[Texte]" custT="1"/>
      <dgm:spPr>
        <a:solidFill>
          <a:srgbClr val="0091A6"/>
        </a:solidFill>
      </dgm:spPr>
      <dgm:t>
        <a:bodyPr/>
        <a:lstStyle/>
        <a:p>
          <a:pPr>
            <a:lnSpc>
              <a:spcPct val="90000"/>
            </a:lnSpc>
          </a:pPr>
          <a:r>
            <a:rPr lang="fr-FR" sz="1600" dirty="0" smtClean="0"/>
            <a:t>Permet de consulter la messagerie de l’ENT</a:t>
          </a:r>
          <a:endParaRPr lang="fr-FR" sz="1600" dirty="0"/>
        </a:p>
      </dgm:t>
    </dgm:pt>
    <dgm:pt modelId="{5F3112E7-452D-4126-A684-D0B1FBC7C196}" type="parTrans" cxnId="{627E3AA4-0B56-4C7B-A77F-5EAB6117F77A}">
      <dgm:prSet/>
      <dgm:spPr/>
      <dgm:t>
        <a:bodyPr/>
        <a:lstStyle/>
        <a:p>
          <a:endParaRPr lang="fr-FR"/>
        </a:p>
      </dgm:t>
    </dgm:pt>
    <dgm:pt modelId="{9D736B38-F91E-4C00-8DE9-3E5949F39402}" type="sibTrans" cxnId="{627E3AA4-0B56-4C7B-A77F-5EAB6117F77A}">
      <dgm:prSet/>
      <dgm:spPr/>
      <dgm:t>
        <a:bodyPr/>
        <a:lstStyle/>
        <a:p>
          <a:endParaRPr lang="fr-FR"/>
        </a:p>
      </dgm:t>
    </dgm:pt>
    <dgm:pt modelId="{1D7603EB-CAE3-4946-BAC7-02D7C5684B27}">
      <dgm:prSet phldrT="[Texte]" custT="1"/>
      <dgm:spPr>
        <a:solidFill>
          <a:srgbClr val="0091A6"/>
        </a:solidFill>
      </dgm:spPr>
      <dgm:t>
        <a:bodyPr/>
        <a:lstStyle/>
        <a:p>
          <a:pPr>
            <a:lnSpc>
              <a:spcPct val="90000"/>
            </a:lnSpc>
          </a:pPr>
          <a:r>
            <a:rPr lang="fr-FR" sz="1600" dirty="0" smtClean="0"/>
            <a:t>Permet de consulter les notes et absences</a:t>
          </a:r>
          <a:endParaRPr lang="fr-FR" sz="1600" dirty="0"/>
        </a:p>
      </dgm:t>
    </dgm:pt>
    <dgm:pt modelId="{8A8C78F9-43D7-4361-9C82-4149A6EC3481}" type="parTrans" cxnId="{E5CAC2C6-E9C3-4BC4-A752-F4EFBDF8D55A}">
      <dgm:prSet/>
      <dgm:spPr/>
      <dgm:t>
        <a:bodyPr/>
        <a:lstStyle/>
        <a:p>
          <a:endParaRPr lang="fr-FR"/>
        </a:p>
      </dgm:t>
    </dgm:pt>
    <dgm:pt modelId="{D196EF32-58E6-4103-8864-4BD526EE0734}" type="sibTrans" cxnId="{E5CAC2C6-E9C3-4BC4-A752-F4EFBDF8D55A}">
      <dgm:prSet/>
      <dgm:spPr/>
      <dgm:t>
        <a:bodyPr/>
        <a:lstStyle/>
        <a:p>
          <a:endParaRPr lang="fr-FR"/>
        </a:p>
      </dgm:t>
    </dgm:pt>
    <dgm:pt modelId="{39CBC081-7026-416F-9372-B074A51AC51B}" type="pres">
      <dgm:prSet presAssocID="{908598D1-09C5-4E03-AC4D-A1AEB2618B7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A53E67E-C1B1-4155-8FC4-7E9171EEA33D}" type="pres">
      <dgm:prSet presAssocID="{F587C8E4-3263-4237-A6B7-3C342627830F}" presName="comp" presStyleCnt="0"/>
      <dgm:spPr/>
    </dgm:pt>
    <dgm:pt modelId="{5B3D26B8-5177-44CF-B836-C9911A9402C3}" type="pres">
      <dgm:prSet presAssocID="{F587C8E4-3263-4237-A6B7-3C342627830F}" presName="box" presStyleLbl="node1" presStyleIdx="0" presStyleCnt="3"/>
      <dgm:spPr/>
      <dgm:t>
        <a:bodyPr/>
        <a:lstStyle/>
        <a:p>
          <a:endParaRPr lang="fr-FR"/>
        </a:p>
      </dgm:t>
    </dgm:pt>
    <dgm:pt modelId="{7433BC42-73E9-436C-BC67-93B87F20DE0D}" type="pres">
      <dgm:prSet presAssocID="{F587C8E4-3263-4237-A6B7-3C342627830F}" presName="img" presStyleLbl="fgImgPlace1" presStyleIdx="0" presStyleCnt="3"/>
      <dgm:spPr/>
    </dgm:pt>
    <dgm:pt modelId="{A6557CD5-06C2-43C7-90F1-E049A53B6DE9}" type="pres">
      <dgm:prSet presAssocID="{F587C8E4-3263-4237-A6B7-3C342627830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604D98-506B-4CA0-9C28-C7ACB7DA57DE}" type="pres">
      <dgm:prSet presAssocID="{E8CE32C0-4758-4023-9C03-AB9142E53EBC}" presName="spacer" presStyleCnt="0"/>
      <dgm:spPr/>
    </dgm:pt>
    <dgm:pt modelId="{7C8917CE-FCF3-4A6B-B090-C758EBB2EF70}" type="pres">
      <dgm:prSet presAssocID="{67E053C3-84C5-4D6D-84DD-6E22F4967DEA}" presName="comp" presStyleCnt="0"/>
      <dgm:spPr/>
    </dgm:pt>
    <dgm:pt modelId="{F29729D1-D4B9-45AC-915E-D101CBC8B752}" type="pres">
      <dgm:prSet presAssocID="{67E053C3-84C5-4D6D-84DD-6E22F4967DEA}" presName="box" presStyleLbl="node1" presStyleIdx="1" presStyleCnt="3"/>
      <dgm:spPr/>
      <dgm:t>
        <a:bodyPr/>
        <a:lstStyle/>
        <a:p>
          <a:endParaRPr lang="fr-FR"/>
        </a:p>
      </dgm:t>
    </dgm:pt>
    <dgm:pt modelId="{72E38D19-8AD3-4B37-AEAF-3C221B4CD1BC}" type="pres">
      <dgm:prSet presAssocID="{67E053C3-84C5-4D6D-84DD-6E22F4967DEA}" presName="img" presStyleLbl="fgImgPlace1" presStyleIdx="1" presStyleCnt="3"/>
      <dgm:spPr/>
    </dgm:pt>
    <dgm:pt modelId="{4EAA40E6-A881-4EF7-B3F2-5CF8ED60D84C}" type="pres">
      <dgm:prSet presAssocID="{67E053C3-84C5-4D6D-84DD-6E22F4967DE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4D35BB-DBF6-4DFC-87FE-17CEFF1F5B4C}" type="pres">
      <dgm:prSet presAssocID="{654575FE-EB89-48E4-ABC8-673EF5DCBBBE}" presName="spacer" presStyleCnt="0"/>
      <dgm:spPr/>
    </dgm:pt>
    <dgm:pt modelId="{1D3A4E0A-E828-4E2C-BB12-1135077BCA2D}" type="pres">
      <dgm:prSet presAssocID="{F7C0CEF4-961F-47CC-8BD6-BEF29BE0B492}" presName="comp" presStyleCnt="0"/>
      <dgm:spPr/>
    </dgm:pt>
    <dgm:pt modelId="{17DC1915-B557-4CEA-AAE4-8CA3A0F98562}" type="pres">
      <dgm:prSet presAssocID="{F7C0CEF4-961F-47CC-8BD6-BEF29BE0B492}" presName="box" presStyleLbl="node1" presStyleIdx="2" presStyleCnt="3" custScaleY="126973"/>
      <dgm:spPr/>
      <dgm:t>
        <a:bodyPr/>
        <a:lstStyle/>
        <a:p>
          <a:endParaRPr lang="fr-FR"/>
        </a:p>
      </dgm:t>
    </dgm:pt>
    <dgm:pt modelId="{9185BD62-F627-4C60-99B2-5938050BEDD1}" type="pres">
      <dgm:prSet presAssocID="{F7C0CEF4-961F-47CC-8BD6-BEF29BE0B492}" presName="img" presStyleLbl="fgImgPlace1" presStyleIdx="2" presStyleCnt="3"/>
      <dgm:spPr/>
    </dgm:pt>
    <dgm:pt modelId="{47FF3465-AB2D-4F08-9359-D74C18B1C842}" type="pres">
      <dgm:prSet presAssocID="{F7C0CEF4-961F-47CC-8BD6-BEF29BE0B49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2E3B9CD-4FBC-49CC-97AB-32CBD639CEAC}" type="presOf" srcId="{F587C8E4-3263-4237-A6B7-3C342627830F}" destId="{A6557CD5-06C2-43C7-90F1-E049A53B6DE9}" srcOrd="1" destOrd="0" presId="urn:microsoft.com/office/officeart/2005/8/layout/vList4"/>
    <dgm:cxn modelId="{192D0603-36B8-499D-8C61-4C2FD771159A}" srcId="{908598D1-09C5-4E03-AC4D-A1AEB2618B7C}" destId="{F587C8E4-3263-4237-A6B7-3C342627830F}" srcOrd="0" destOrd="0" parTransId="{C0986F4D-540F-4B5A-8C9A-D5F4F66DA0DE}" sibTransId="{E8CE32C0-4758-4023-9C03-AB9142E53EBC}"/>
    <dgm:cxn modelId="{5B7EEE9F-DF8B-456D-8B75-9F1DB29DEF5C}" srcId="{F587C8E4-3263-4237-A6B7-3C342627830F}" destId="{E5C9D04D-F280-4557-B36C-1EA6B32B585B}" srcOrd="1" destOrd="0" parTransId="{F6191988-659C-42E9-8F7A-739DDA2A3015}" sibTransId="{4042A1E1-D48D-4FD8-8F47-F70F1B1DE181}"/>
    <dgm:cxn modelId="{8165E2B5-FEC4-463A-93BF-C09E0FB44F4E}" srcId="{908598D1-09C5-4E03-AC4D-A1AEB2618B7C}" destId="{F7C0CEF4-961F-47CC-8BD6-BEF29BE0B492}" srcOrd="2" destOrd="0" parTransId="{027AF93D-0F53-4C1D-A9B1-A9F4A267922C}" sibTransId="{5DEF662D-ABFF-430A-93E6-B08907DD0449}"/>
    <dgm:cxn modelId="{C21F7568-105A-4969-9A66-62E2EA7525A7}" srcId="{67E053C3-84C5-4D6D-84DD-6E22F4967DEA}" destId="{3F154979-AA65-4F50-B24A-28F182AE8AC3}" srcOrd="0" destOrd="0" parTransId="{E6F9060C-9026-4F29-91DC-CB21D830CD23}" sibTransId="{5A2C6F3D-A87D-4F24-9995-15C70E0C2D26}"/>
    <dgm:cxn modelId="{38D181F3-0019-45F0-AFDC-AF5347E3ECC6}" srcId="{67E053C3-84C5-4D6D-84DD-6E22F4967DEA}" destId="{16615C29-E269-4439-AE18-1A2975021AE0}" srcOrd="1" destOrd="0" parTransId="{39EB3DD4-1754-4B9A-92CE-214332737EC4}" sibTransId="{DC379562-F403-47E8-84E9-619E3F25E2D7}"/>
    <dgm:cxn modelId="{139F35C8-4F07-4663-8B70-26F72D197555}" srcId="{F7C0CEF4-961F-47CC-8BD6-BEF29BE0B492}" destId="{50B801EE-6F71-4090-BC1A-17D793ABEB3D}" srcOrd="0" destOrd="0" parTransId="{31E1B740-1572-4265-9B1D-FE90681D2CDE}" sibTransId="{F8DC2B46-8D89-4EA1-808D-75D54CD758A0}"/>
    <dgm:cxn modelId="{564F7724-FBCE-4193-BD2D-B7AE626BE515}" type="presOf" srcId="{16615C29-E269-4439-AE18-1A2975021AE0}" destId="{F29729D1-D4B9-45AC-915E-D101CBC8B752}" srcOrd="0" destOrd="2" presId="urn:microsoft.com/office/officeart/2005/8/layout/vList4"/>
    <dgm:cxn modelId="{8341DF1B-7E3B-46DA-AD66-9499318C7B6A}" srcId="{908598D1-09C5-4E03-AC4D-A1AEB2618B7C}" destId="{67E053C3-84C5-4D6D-84DD-6E22F4967DEA}" srcOrd="1" destOrd="0" parTransId="{9F525474-BE82-4406-84F9-73FBA2B1B8D7}" sibTransId="{654575FE-EB89-48E4-ABC8-673EF5DCBBBE}"/>
    <dgm:cxn modelId="{6FEC01D6-C7A2-44A1-AAA9-03827D4EBA70}" type="presOf" srcId="{16615C29-E269-4439-AE18-1A2975021AE0}" destId="{4EAA40E6-A881-4EF7-B3F2-5CF8ED60D84C}" srcOrd="1" destOrd="2" presId="urn:microsoft.com/office/officeart/2005/8/layout/vList4"/>
    <dgm:cxn modelId="{1299207C-AF99-441A-8F6D-F4E38730456A}" type="presOf" srcId="{3F154979-AA65-4F50-B24A-28F182AE8AC3}" destId="{F29729D1-D4B9-45AC-915E-D101CBC8B752}" srcOrd="0" destOrd="1" presId="urn:microsoft.com/office/officeart/2005/8/layout/vList4"/>
    <dgm:cxn modelId="{BDD53772-6B8B-4F04-BFE8-29B9CE56EA62}" type="presOf" srcId="{F7C0CEF4-961F-47CC-8BD6-BEF29BE0B492}" destId="{47FF3465-AB2D-4F08-9359-D74C18B1C842}" srcOrd="1" destOrd="0" presId="urn:microsoft.com/office/officeart/2005/8/layout/vList4"/>
    <dgm:cxn modelId="{0141F257-6482-4F15-B9B3-AC1C41A8B6EC}" type="presOf" srcId="{890BB7F6-0D5E-4667-A9EF-B8F0088D0EDF}" destId="{17DC1915-B557-4CEA-AAE4-8CA3A0F98562}" srcOrd="0" destOrd="2" presId="urn:microsoft.com/office/officeart/2005/8/layout/vList4"/>
    <dgm:cxn modelId="{1AEB770B-6627-4B7C-BD19-0B173D750972}" type="presOf" srcId="{D1D1E284-66B9-4F11-86EB-0F89C314D4BA}" destId="{A6557CD5-06C2-43C7-90F1-E049A53B6DE9}" srcOrd="1" destOrd="1" presId="urn:microsoft.com/office/officeart/2005/8/layout/vList4"/>
    <dgm:cxn modelId="{EABAC5E1-70FA-44E3-9AFE-5DD06A2FF30A}" type="presOf" srcId="{50B801EE-6F71-4090-BC1A-17D793ABEB3D}" destId="{17DC1915-B557-4CEA-AAE4-8CA3A0F98562}" srcOrd="0" destOrd="1" presId="urn:microsoft.com/office/officeart/2005/8/layout/vList4"/>
    <dgm:cxn modelId="{31F0B2B6-7E6E-4344-A238-FDF8D5A93EA4}" type="presOf" srcId="{67E053C3-84C5-4D6D-84DD-6E22F4967DEA}" destId="{4EAA40E6-A881-4EF7-B3F2-5CF8ED60D84C}" srcOrd="1" destOrd="0" presId="urn:microsoft.com/office/officeart/2005/8/layout/vList4"/>
    <dgm:cxn modelId="{758AA8F2-0494-4637-BC3E-07D8DFBA6A9C}" type="presOf" srcId="{50B801EE-6F71-4090-BC1A-17D793ABEB3D}" destId="{47FF3465-AB2D-4F08-9359-D74C18B1C842}" srcOrd="1" destOrd="1" presId="urn:microsoft.com/office/officeart/2005/8/layout/vList4"/>
    <dgm:cxn modelId="{9239F0B8-A875-4229-B9EA-E15C2F97F51F}" type="presOf" srcId="{3F154979-AA65-4F50-B24A-28F182AE8AC3}" destId="{4EAA40E6-A881-4EF7-B3F2-5CF8ED60D84C}" srcOrd="1" destOrd="1" presId="urn:microsoft.com/office/officeart/2005/8/layout/vList4"/>
    <dgm:cxn modelId="{947A4E17-99A5-4E40-847C-DEF42B26FCE8}" type="presOf" srcId="{890BB7F6-0D5E-4667-A9EF-B8F0088D0EDF}" destId="{47FF3465-AB2D-4F08-9359-D74C18B1C842}" srcOrd="1" destOrd="2" presId="urn:microsoft.com/office/officeart/2005/8/layout/vList4"/>
    <dgm:cxn modelId="{5DFA833A-C5E0-4308-A857-E7076213B0BB}" type="presOf" srcId="{E5C9D04D-F280-4557-B36C-1EA6B32B585B}" destId="{A6557CD5-06C2-43C7-90F1-E049A53B6DE9}" srcOrd="1" destOrd="2" presId="urn:microsoft.com/office/officeart/2005/8/layout/vList4"/>
    <dgm:cxn modelId="{BCFE0210-A90A-4A4B-99DA-0649C73E9E61}" type="presOf" srcId="{D1D1E284-66B9-4F11-86EB-0F89C314D4BA}" destId="{5B3D26B8-5177-44CF-B836-C9911A9402C3}" srcOrd="0" destOrd="1" presId="urn:microsoft.com/office/officeart/2005/8/layout/vList4"/>
    <dgm:cxn modelId="{627E3AA4-0B56-4C7B-A77F-5EAB6117F77A}" srcId="{F7C0CEF4-961F-47CC-8BD6-BEF29BE0B492}" destId="{890BB7F6-0D5E-4667-A9EF-B8F0088D0EDF}" srcOrd="1" destOrd="0" parTransId="{5F3112E7-452D-4126-A684-D0B1FBC7C196}" sibTransId="{9D736B38-F91E-4C00-8DE9-3E5949F39402}"/>
    <dgm:cxn modelId="{74737709-9703-4AB4-8582-C36051132BFB}" type="presOf" srcId="{1D7603EB-CAE3-4946-BAC7-02D7C5684B27}" destId="{47FF3465-AB2D-4F08-9359-D74C18B1C842}" srcOrd="1" destOrd="3" presId="urn:microsoft.com/office/officeart/2005/8/layout/vList4"/>
    <dgm:cxn modelId="{336AA9A9-2755-4951-B128-08AC106A9606}" type="presOf" srcId="{F587C8E4-3263-4237-A6B7-3C342627830F}" destId="{5B3D26B8-5177-44CF-B836-C9911A9402C3}" srcOrd="0" destOrd="0" presId="urn:microsoft.com/office/officeart/2005/8/layout/vList4"/>
    <dgm:cxn modelId="{E5CAC2C6-E9C3-4BC4-A752-F4EFBDF8D55A}" srcId="{F7C0CEF4-961F-47CC-8BD6-BEF29BE0B492}" destId="{1D7603EB-CAE3-4946-BAC7-02D7C5684B27}" srcOrd="2" destOrd="0" parTransId="{8A8C78F9-43D7-4361-9C82-4149A6EC3481}" sibTransId="{D196EF32-58E6-4103-8864-4BD526EE0734}"/>
    <dgm:cxn modelId="{76BB5D14-BDDB-4024-B739-39AF3F115AD3}" type="presOf" srcId="{1D7603EB-CAE3-4946-BAC7-02D7C5684B27}" destId="{17DC1915-B557-4CEA-AAE4-8CA3A0F98562}" srcOrd="0" destOrd="3" presId="urn:microsoft.com/office/officeart/2005/8/layout/vList4"/>
    <dgm:cxn modelId="{D80C91DF-F79C-49FF-A4C6-75AE030E0F71}" srcId="{F587C8E4-3263-4237-A6B7-3C342627830F}" destId="{D1D1E284-66B9-4F11-86EB-0F89C314D4BA}" srcOrd="0" destOrd="0" parTransId="{5C875DD7-D66B-46B4-9703-D461301993C9}" sibTransId="{39D68C26-6C00-4DD8-AEF0-BCA06EFB55D7}"/>
    <dgm:cxn modelId="{AC710075-A322-44F5-BE71-00503EFCCAD1}" type="presOf" srcId="{E5C9D04D-F280-4557-B36C-1EA6B32B585B}" destId="{5B3D26B8-5177-44CF-B836-C9911A9402C3}" srcOrd="0" destOrd="2" presId="urn:microsoft.com/office/officeart/2005/8/layout/vList4"/>
    <dgm:cxn modelId="{2BBC2069-41F4-4F5C-B440-AFE54C1B7957}" type="presOf" srcId="{F7C0CEF4-961F-47CC-8BD6-BEF29BE0B492}" destId="{17DC1915-B557-4CEA-AAE4-8CA3A0F98562}" srcOrd="0" destOrd="0" presId="urn:microsoft.com/office/officeart/2005/8/layout/vList4"/>
    <dgm:cxn modelId="{053E06B9-950A-4529-8FF8-E5575C898F6C}" type="presOf" srcId="{67E053C3-84C5-4D6D-84DD-6E22F4967DEA}" destId="{F29729D1-D4B9-45AC-915E-D101CBC8B752}" srcOrd="0" destOrd="0" presId="urn:microsoft.com/office/officeart/2005/8/layout/vList4"/>
    <dgm:cxn modelId="{ECBED6B3-9DC8-481D-9C96-DDE5E4A6C4AB}" type="presOf" srcId="{908598D1-09C5-4E03-AC4D-A1AEB2618B7C}" destId="{39CBC081-7026-416F-9372-B074A51AC51B}" srcOrd="0" destOrd="0" presId="urn:microsoft.com/office/officeart/2005/8/layout/vList4"/>
    <dgm:cxn modelId="{6B46835D-9EC0-4702-B1A7-EAC8A9FA3BFD}" type="presParOf" srcId="{39CBC081-7026-416F-9372-B074A51AC51B}" destId="{5A53E67E-C1B1-4155-8FC4-7E9171EEA33D}" srcOrd="0" destOrd="0" presId="urn:microsoft.com/office/officeart/2005/8/layout/vList4"/>
    <dgm:cxn modelId="{97146D83-B78B-41BF-ACC2-3A52E5D20895}" type="presParOf" srcId="{5A53E67E-C1B1-4155-8FC4-7E9171EEA33D}" destId="{5B3D26B8-5177-44CF-B836-C9911A9402C3}" srcOrd="0" destOrd="0" presId="urn:microsoft.com/office/officeart/2005/8/layout/vList4"/>
    <dgm:cxn modelId="{95E23180-ECD2-4DD4-BE07-66CD852114B8}" type="presParOf" srcId="{5A53E67E-C1B1-4155-8FC4-7E9171EEA33D}" destId="{7433BC42-73E9-436C-BC67-93B87F20DE0D}" srcOrd="1" destOrd="0" presId="urn:microsoft.com/office/officeart/2005/8/layout/vList4"/>
    <dgm:cxn modelId="{EEC01502-FEEC-459C-BAF1-AF4327D7EBFC}" type="presParOf" srcId="{5A53E67E-C1B1-4155-8FC4-7E9171EEA33D}" destId="{A6557CD5-06C2-43C7-90F1-E049A53B6DE9}" srcOrd="2" destOrd="0" presId="urn:microsoft.com/office/officeart/2005/8/layout/vList4"/>
    <dgm:cxn modelId="{D7DEA8A5-79CA-4C80-B59A-4A460E722F8D}" type="presParOf" srcId="{39CBC081-7026-416F-9372-B074A51AC51B}" destId="{61604D98-506B-4CA0-9C28-C7ACB7DA57DE}" srcOrd="1" destOrd="0" presId="urn:microsoft.com/office/officeart/2005/8/layout/vList4"/>
    <dgm:cxn modelId="{B32950C3-95E6-461B-A01A-8C692F289EFD}" type="presParOf" srcId="{39CBC081-7026-416F-9372-B074A51AC51B}" destId="{7C8917CE-FCF3-4A6B-B090-C758EBB2EF70}" srcOrd="2" destOrd="0" presId="urn:microsoft.com/office/officeart/2005/8/layout/vList4"/>
    <dgm:cxn modelId="{3CB845F5-FE0D-4D7A-904E-14DABFAD1D6B}" type="presParOf" srcId="{7C8917CE-FCF3-4A6B-B090-C758EBB2EF70}" destId="{F29729D1-D4B9-45AC-915E-D101CBC8B752}" srcOrd="0" destOrd="0" presId="urn:microsoft.com/office/officeart/2005/8/layout/vList4"/>
    <dgm:cxn modelId="{97C4A250-81CF-4268-8D59-F7F8FEABC901}" type="presParOf" srcId="{7C8917CE-FCF3-4A6B-B090-C758EBB2EF70}" destId="{72E38D19-8AD3-4B37-AEAF-3C221B4CD1BC}" srcOrd="1" destOrd="0" presId="urn:microsoft.com/office/officeart/2005/8/layout/vList4"/>
    <dgm:cxn modelId="{DD9B9092-B865-4DFF-A893-297644AD5144}" type="presParOf" srcId="{7C8917CE-FCF3-4A6B-B090-C758EBB2EF70}" destId="{4EAA40E6-A881-4EF7-B3F2-5CF8ED60D84C}" srcOrd="2" destOrd="0" presId="urn:microsoft.com/office/officeart/2005/8/layout/vList4"/>
    <dgm:cxn modelId="{E9B62E2A-B4F8-48F6-BE19-047DADBBCFF2}" type="presParOf" srcId="{39CBC081-7026-416F-9372-B074A51AC51B}" destId="{E74D35BB-DBF6-4DFC-87FE-17CEFF1F5B4C}" srcOrd="3" destOrd="0" presId="urn:microsoft.com/office/officeart/2005/8/layout/vList4"/>
    <dgm:cxn modelId="{6B208A79-44B4-44C9-BDA9-7697E0019FE3}" type="presParOf" srcId="{39CBC081-7026-416F-9372-B074A51AC51B}" destId="{1D3A4E0A-E828-4E2C-BB12-1135077BCA2D}" srcOrd="4" destOrd="0" presId="urn:microsoft.com/office/officeart/2005/8/layout/vList4"/>
    <dgm:cxn modelId="{96460848-1A8B-4A70-8BD4-671F9B6DD470}" type="presParOf" srcId="{1D3A4E0A-E828-4E2C-BB12-1135077BCA2D}" destId="{17DC1915-B557-4CEA-AAE4-8CA3A0F98562}" srcOrd="0" destOrd="0" presId="urn:microsoft.com/office/officeart/2005/8/layout/vList4"/>
    <dgm:cxn modelId="{8A35E344-9F99-4C86-A772-719EE5FE0D21}" type="presParOf" srcId="{1D3A4E0A-E828-4E2C-BB12-1135077BCA2D}" destId="{9185BD62-F627-4C60-99B2-5938050BEDD1}" srcOrd="1" destOrd="0" presId="urn:microsoft.com/office/officeart/2005/8/layout/vList4"/>
    <dgm:cxn modelId="{6B0CD223-123C-4E2A-8DC2-B53290AF8CA9}" type="presParOf" srcId="{1D3A4E0A-E828-4E2C-BB12-1135077BCA2D}" destId="{47FF3465-AB2D-4F08-9359-D74C18B1C84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3D26B8-5177-44CF-B836-C9911A9402C3}">
      <dsp:nvSpPr>
        <dsp:cNvPr id="0" name=""/>
        <dsp:cNvSpPr/>
      </dsp:nvSpPr>
      <dsp:spPr>
        <a:xfrm>
          <a:off x="0" y="0"/>
          <a:ext cx="5904656" cy="1267863"/>
        </a:xfrm>
        <a:prstGeom prst="roundRect">
          <a:avLst>
            <a:gd name="adj" fmla="val 10000"/>
          </a:avLst>
        </a:prstGeom>
        <a:solidFill>
          <a:srgbClr val="0091A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ENSEIGNANT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/>
            <a:t>Permet de faire l’appel </a:t>
          </a:r>
          <a:r>
            <a:rPr lang="fr-FR" sz="1200" kern="1200" dirty="0"/>
            <a:t>(si le module vie scolaire est activé</a:t>
          </a:r>
          <a:r>
            <a:rPr lang="fr-FR" sz="1600" kern="1200" dirty="0"/>
            <a:t>)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/>
            <a:t>Permet de consulter son emploi du temps</a:t>
          </a:r>
        </a:p>
      </dsp:txBody>
      <dsp:txXfrm>
        <a:off x="1307717" y="0"/>
        <a:ext cx="4596938" cy="1267863"/>
      </dsp:txXfrm>
    </dsp:sp>
    <dsp:sp modelId="{7433BC42-73E9-436C-BC67-93B87F20DE0D}">
      <dsp:nvSpPr>
        <dsp:cNvPr id="0" name=""/>
        <dsp:cNvSpPr/>
      </dsp:nvSpPr>
      <dsp:spPr>
        <a:xfrm>
          <a:off x="126786" y="126786"/>
          <a:ext cx="1180931" cy="101429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9729D1-D4B9-45AC-915E-D101CBC8B752}">
      <dsp:nvSpPr>
        <dsp:cNvPr id="0" name=""/>
        <dsp:cNvSpPr/>
      </dsp:nvSpPr>
      <dsp:spPr>
        <a:xfrm>
          <a:off x="0" y="1394650"/>
          <a:ext cx="5904656" cy="1267863"/>
        </a:xfrm>
        <a:prstGeom prst="roundRect">
          <a:avLst>
            <a:gd name="adj" fmla="val 10000"/>
          </a:avLst>
        </a:prstGeom>
        <a:solidFill>
          <a:srgbClr val="0091A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ÉLÈVE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/>
            <a:t>Permet de consulter son emploi du temps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/>
            <a:t>Permet de consulter et valider son travail à faire </a:t>
          </a:r>
        </a:p>
      </dsp:txBody>
      <dsp:txXfrm>
        <a:off x="1307717" y="1394650"/>
        <a:ext cx="4596938" cy="1267863"/>
      </dsp:txXfrm>
    </dsp:sp>
    <dsp:sp modelId="{72E38D19-8AD3-4B37-AEAF-3C221B4CD1BC}">
      <dsp:nvSpPr>
        <dsp:cNvPr id="0" name=""/>
        <dsp:cNvSpPr/>
      </dsp:nvSpPr>
      <dsp:spPr>
        <a:xfrm>
          <a:off x="126786" y="1521436"/>
          <a:ext cx="1180931" cy="101429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DC1915-B557-4CEA-AAE4-8CA3A0F98562}">
      <dsp:nvSpPr>
        <dsp:cNvPr id="0" name=""/>
        <dsp:cNvSpPr/>
      </dsp:nvSpPr>
      <dsp:spPr>
        <a:xfrm>
          <a:off x="0" y="2789300"/>
          <a:ext cx="5904656" cy="1609844"/>
        </a:xfrm>
        <a:prstGeom prst="roundRect">
          <a:avLst>
            <a:gd name="adj" fmla="val 10000"/>
          </a:avLst>
        </a:prstGeom>
        <a:solidFill>
          <a:srgbClr val="0091A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PARENT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/>
            <a:t>Permet de consulter les </a:t>
          </a:r>
          <a:r>
            <a:rPr lang="fr-FR" sz="1600" kern="1200" dirty="0" smtClean="0"/>
            <a:t>actualités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Permet de consulter la messagerie de l’ENT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Permet de consulter les notes et absences</a:t>
          </a:r>
          <a:endParaRPr lang="fr-FR" sz="1600" kern="1200" dirty="0"/>
        </a:p>
      </dsp:txBody>
      <dsp:txXfrm>
        <a:off x="1307717" y="2789300"/>
        <a:ext cx="4596938" cy="1609844"/>
      </dsp:txXfrm>
    </dsp:sp>
    <dsp:sp modelId="{9185BD62-F627-4C60-99B2-5938050BEDD1}">
      <dsp:nvSpPr>
        <dsp:cNvPr id="0" name=""/>
        <dsp:cNvSpPr/>
      </dsp:nvSpPr>
      <dsp:spPr>
        <a:xfrm>
          <a:off x="126786" y="3087077"/>
          <a:ext cx="1180931" cy="101429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6E696-A695-4DA9-93AF-0E0B640323D1}" type="datetimeFigureOut">
              <a:rPr lang="fr-FR" smtClean="0"/>
              <a:t>07/06/2019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93917-D24A-4B95-8072-EC56B6F1A8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559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missions proposées ici sont</a:t>
            </a:r>
            <a:r>
              <a:rPr lang="fr-FR" baseline="0" dirty="0" smtClean="0"/>
              <a:t> en lien direct avec l’ENT. Il y a d’autres aspects (</a:t>
            </a:r>
            <a:r>
              <a:rPr lang="fr-FR" baseline="0" dirty="0" err="1" smtClean="0"/>
              <a:t>cf</a:t>
            </a:r>
            <a:r>
              <a:rPr lang="fr-FR" baseline="0" dirty="0" smtClean="0"/>
              <a:t> lettre de mission)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93917-D24A-4B95-8072-EC56B6F1A8F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44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blocs affichés pour les</a:t>
            </a:r>
            <a:r>
              <a:rPr lang="fr-FR" baseline="0" dirty="0" smtClean="0"/>
              <a:t> élèves (et les responsables) dépendent de la solution de vie scolaire. Dans le cas de Pronote, des blocs affichent les dernières notes et les </a:t>
            </a:r>
            <a:r>
              <a:rPr lang="fr-FR" baseline="0" dirty="0" smtClean="0"/>
              <a:t>absences.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93917-D24A-4B95-8072-EC56B6F1A8F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5821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L’ENT propose de très nombreuses fonctionnalités.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93917-D24A-4B95-8072-EC56B6F1A8F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558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L’application mobile « Mon Bureau Numérique » est disponible sur Android et Apple. Son installatio</a:t>
            </a:r>
            <a:r>
              <a:rPr lang="fr-FR" baseline="0" dirty="0" smtClean="0"/>
              <a:t>n nécessite des identifiants qui sont indiqués dans les préférences de l’utilisateur.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93917-D24A-4B95-8072-EC56B6F1A8F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335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93917-D24A-4B95-8072-EC56B6F1A8F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058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choix d’un outil de messagerie est un choix d’établissement</a:t>
            </a:r>
            <a:r>
              <a:rPr lang="fr-FR" baseline="0" dirty="0" smtClean="0"/>
              <a:t> =&gt; Décision du chef</a:t>
            </a:r>
          </a:p>
          <a:p>
            <a:r>
              <a:rPr lang="fr-FR" baseline="0" dirty="0" smtClean="0"/>
              <a:t>Notre préconisation :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Messagerie @ac-reims.fr : messagerie institutionnelle (carrière, formations, inspecteur…)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Messagerie @monbureaunumerique.fr : messagerie de l’établissement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93917-D24A-4B95-8072-EC56B6F1A8F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502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Réglages et droits par défaut à</a:t>
            </a:r>
            <a:r>
              <a:rPr lang="fr-FR" baseline="0" dirty="0" smtClean="0"/>
              <a:t> bien définir. Actuellement, elle est interne et externe pour les personnels / Interne pour les parents et élèves</a:t>
            </a:r>
            <a:endParaRPr lang="fr-FR" dirty="0" smtClean="0"/>
          </a:p>
          <a:p>
            <a:r>
              <a:rPr lang="fr-FR" dirty="0" smtClean="0"/>
              <a:t>Paramétrage client de messagerie IMAP</a:t>
            </a:r>
          </a:p>
          <a:p>
            <a:r>
              <a:rPr lang="fr-FR" dirty="0" smtClean="0"/>
              <a:t>Des évolutions sont à venir </a:t>
            </a:r>
            <a:r>
              <a:rPr lang="fr-FR" dirty="0" smtClean="0"/>
              <a:t>durant l’année 2019-2020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93917-D24A-4B95-8072-EC56B6F1A8F7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8869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Problématique centrale de l’ENT : </a:t>
            </a:r>
            <a:r>
              <a:rPr lang="fr-FR" dirty="0" smtClean="0"/>
              <a:t>Comment permettre aux élèves</a:t>
            </a:r>
            <a:r>
              <a:rPr lang="fr-FR" baseline="0" dirty="0" smtClean="0"/>
              <a:t> de mieux travailler ? Quel lien entre le travail en établissement et à la maison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93917-D24A-4B95-8072-EC56B6F1A8F7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42892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Pas d’installation</a:t>
            </a:r>
            <a:r>
              <a:rPr lang="fr-FR" baseline="0" dirty="0" smtClean="0"/>
              <a:t> ; accessible de partout</a:t>
            </a:r>
            <a:br>
              <a:rPr lang="fr-FR" baseline="0" dirty="0" smtClean="0"/>
            </a:br>
            <a:r>
              <a:rPr lang="fr-FR" baseline="0" dirty="0" smtClean="0"/>
              <a:t>Attention : les documents ne sont pas encore collaboratifs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93917-D24A-4B95-8072-EC56B6F1A8F7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56778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Pas d’installation</a:t>
            </a:r>
            <a:r>
              <a:rPr lang="fr-FR" baseline="0" dirty="0" smtClean="0"/>
              <a:t> ; accessible de partout</a:t>
            </a:r>
            <a:br>
              <a:rPr lang="fr-FR" baseline="0" dirty="0" smtClean="0"/>
            </a:br>
            <a:r>
              <a:rPr lang="fr-FR" baseline="0" dirty="0" smtClean="0"/>
              <a:t>Attention : les documents ne sont pas encore collaboratifs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93917-D24A-4B95-8072-EC56B6F1A8F7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443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Seuls les 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responsables légaux n'ont pas accès à cette fonctionnalité.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93917-D24A-4B95-8072-EC56B6F1A8F7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3289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93917-D24A-4B95-8072-EC56B6F1A8F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0610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L’emploi du temps est synchronisé sur EDT (toutes les 30 minutes).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93917-D24A-4B95-8072-EC56B6F1A8F7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0014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93917-D24A-4B95-8072-EC56B6F1A8F7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4985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93917-D24A-4B95-8072-EC56B6F1A8F7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7146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C’est le chef d’établissement qui est responsable</a:t>
            </a:r>
            <a:r>
              <a:rPr lang="fr-FR" baseline="0" dirty="0" smtClean="0"/>
              <a:t> d’affectation, mais il peut déléguer à une ou plusieurs autres personnes( par ex. le prof. Doc. pour les ressources numériques, et quelqu’un d’autre pour les manuels)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93917-D24A-4B95-8072-EC56B6F1A8F7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8270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93917-D24A-4B95-8072-EC56B6F1A8F7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01843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Tous</a:t>
            </a:r>
            <a:r>
              <a:rPr lang="fr-FR" baseline="0" dirty="0" smtClean="0"/>
              <a:t> les connecteurs sont listés dans la </a:t>
            </a:r>
            <a:r>
              <a:rPr lang="fr-FR" baseline="0" dirty="0" err="1" smtClean="0"/>
              <a:t>Kommunauté</a:t>
            </a:r>
            <a:r>
              <a:rPr lang="fr-FR" baseline="0" dirty="0" smtClean="0"/>
              <a:t> Kosmos (menu Administration &gt; Services &gt; Les connecteurs Mon Bureau Numérique). La DANE aide les établissements à les mettre en place.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93917-D24A-4B95-8072-EC56B6F1A8F7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05725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Privilégier les fiches réflexes DANE car elle correspondent exactement à votre ENT, puis faire une recherche</a:t>
            </a:r>
            <a:r>
              <a:rPr lang="fr-FR" baseline="0" dirty="0" smtClean="0"/>
              <a:t> sur la </a:t>
            </a:r>
            <a:r>
              <a:rPr lang="fr-FR" baseline="0" dirty="0" err="1" smtClean="0"/>
              <a:t>Kommunauté</a:t>
            </a:r>
            <a:r>
              <a:rPr lang="fr-FR" baseline="0" dirty="0" smtClean="0"/>
              <a:t> Kosmos.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93917-D24A-4B95-8072-EC56B6F1A8F7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3283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classes virtuelles sont enregistrées : il est possible de télécharger les vidéos a posteriori</a:t>
            </a:r>
            <a:r>
              <a:rPr lang="fr-FR" dirty="0" smtClean="0"/>
              <a:t>. Il suffit de s’inscrire.</a:t>
            </a:r>
          </a:p>
          <a:p>
            <a:r>
              <a:rPr lang="fr-FR" dirty="0" smtClean="0"/>
              <a:t>Pour</a:t>
            </a:r>
            <a:r>
              <a:rPr lang="fr-FR" baseline="0" dirty="0" smtClean="0"/>
              <a:t> le classes virtuelles DANE : un programme et des affiches à imprimer seront proposés à la rentrée.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93917-D24A-4B95-8072-EC56B6F1A8F7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94846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2 entrées à privilégier pour l’ENT :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ENSEIGNER</a:t>
            </a:r>
            <a:r>
              <a:rPr lang="fr-FR" baseline="0" dirty="0" smtClean="0"/>
              <a:t>  pour les infos et supports de présentation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PILOTER (en établissement) pour la mission de Référent Numérique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93917-D24A-4B95-8072-EC56B6F1A8F7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6248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Accès</a:t>
            </a:r>
            <a:r>
              <a:rPr lang="fr-FR" baseline="0" dirty="0" smtClean="0"/>
              <a:t> à Rubis par ARENA (rubrique « support et assistance »)</a:t>
            </a:r>
          </a:p>
          <a:p>
            <a:r>
              <a:rPr lang="fr-FR" baseline="0" dirty="0" smtClean="0"/>
              <a:t>Peuvent déposer un ticket : la direction, les 3 missions du numériques (Réf. </a:t>
            </a:r>
            <a:r>
              <a:rPr lang="fr-FR" baseline="0" dirty="0" err="1" smtClean="0"/>
              <a:t>Num</a:t>
            </a:r>
            <a:r>
              <a:rPr lang="fr-FR" baseline="0" dirty="0" smtClean="0"/>
              <a:t>. Admin ENT et Personne ressource au numérique), le CPE pour les questions de Vie scolaire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La DANE </a:t>
            </a:r>
            <a:r>
              <a:rPr lang="fr-FR" baseline="0" dirty="0" smtClean="0"/>
              <a:t>sera en charge du support de niveau 1.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93917-D24A-4B95-8072-EC56B6F1A8F7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615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Une 2ème</a:t>
            </a:r>
            <a:r>
              <a:rPr lang="fr-FR" baseline="0" dirty="0" smtClean="0"/>
              <a:t> demi-journée aura lieu début Septembre 2019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93917-D24A-4B95-8072-EC56B6F1A8F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623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Cette Formation sera proposée</a:t>
            </a:r>
            <a:r>
              <a:rPr lang="fr-FR" baseline="0" dirty="0" smtClean="0"/>
              <a:t> rapidement après le début de l’année scolaire 2019-2020, au mois de Septembre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93917-D24A-4B95-8072-EC56B6F1A8F7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10531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93917-D24A-4B95-8072-EC56B6F1A8F7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845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Il s'agit d'un des plus gros projets actuels</a:t>
            </a:r>
            <a:r>
              <a:rPr lang="fr-FR" baseline="0" dirty="0" smtClean="0"/>
              <a:t> en France.</a:t>
            </a:r>
            <a:endParaRPr lang="fr-FR" dirty="0" smtClean="0"/>
          </a:p>
          <a:p>
            <a:r>
              <a:rPr lang="fr-FR" dirty="0" smtClean="0"/>
              <a:t>Pour l'académie</a:t>
            </a:r>
            <a:r>
              <a:rPr lang="fr-FR" baseline="0" dirty="0" smtClean="0"/>
              <a:t> de Reims, cela représentera au final plus de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93 000 élèves pour les lycées et collèges publics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8 </a:t>
            </a:r>
            <a:r>
              <a:rPr lang="fr-FR" dirty="0" smtClean="0"/>
              <a:t>500 </a:t>
            </a:r>
            <a:r>
              <a:rPr lang="fr-FR" dirty="0" smtClean="0"/>
              <a:t>enseignants</a:t>
            </a:r>
          </a:p>
          <a:p>
            <a:r>
              <a:rPr lang="fr-FR" dirty="0" smtClean="0"/>
              <a:t>+ Les lycées privés et les lycées agricoles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93917-D24A-4B95-8072-EC56B6F1A8F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54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dirty="0" smtClean="0"/>
              <a:t>178 plateformes ENT d’établissement</a:t>
            </a:r>
            <a:r>
              <a:rPr lang="fr-FR" baseline="0" dirty="0" smtClean="0"/>
              <a:t> pour 187 établissements (cités scolaires + lycées non fusionnés)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aseline="0" dirty="0" smtClean="0"/>
              <a:t>Transfert des données depuis les anciens ENT :</a:t>
            </a:r>
          </a:p>
          <a:p>
            <a:pPr marL="0" indent="0">
              <a:buFontTx/>
              <a:buNone/>
            </a:pPr>
            <a:r>
              <a:rPr lang="fr-FR" baseline="0" dirty="0" smtClean="0"/>
              <a:t>- Données transférées par le Rectorat et la société Kosmos : </a:t>
            </a:r>
            <a:r>
              <a:rPr lang="fr-FR" baseline="0" dirty="0" smtClean="0"/>
              <a:t>Les cours Moodle</a:t>
            </a:r>
            <a:endParaRPr lang="fr-FR" baseline="0" dirty="0" smtClean="0"/>
          </a:p>
          <a:p>
            <a:pPr marL="0" indent="0">
              <a:buFontTx/>
              <a:buNone/>
            </a:pPr>
            <a:r>
              <a:rPr lang="fr-FR" baseline="0" dirty="0" smtClean="0"/>
              <a:t>- Données à sauvegarder par l’établissement : Sauvegardes réglementaires et groupes de travail</a:t>
            </a:r>
          </a:p>
          <a:p>
            <a:pPr marL="0" indent="0">
              <a:buFontTx/>
              <a:buNone/>
            </a:pPr>
            <a:r>
              <a:rPr lang="fr-FR" baseline="0" dirty="0" smtClean="0"/>
              <a:t>- Données à sauvegarder par les utilisateurs : Fichiers personnels et messages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93917-D24A-4B95-8072-EC56B6F1A8F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436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Page publique :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Le modèle est défini par </a:t>
            </a:r>
            <a:r>
              <a:rPr lang="fr-FR" dirty="0" smtClean="0"/>
              <a:t>l’Admin ENT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Cette page</a:t>
            </a:r>
            <a:r>
              <a:rPr lang="fr-FR" baseline="0" dirty="0" smtClean="0"/>
              <a:t> </a:t>
            </a:r>
            <a:r>
              <a:rPr lang="fr-FR" baseline="0" dirty="0" smtClean="0"/>
              <a:t>peut être </a:t>
            </a:r>
            <a:r>
              <a:rPr lang="fr-FR" baseline="0" dirty="0" smtClean="0"/>
              <a:t>alimentée </a:t>
            </a:r>
            <a:r>
              <a:rPr lang="fr-FR" baseline="0" dirty="0" smtClean="0"/>
              <a:t>par plusieurs personnes (droits sur des rubriques)</a:t>
            </a:r>
          </a:p>
          <a:p>
            <a:pPr marL="0" indent="0">
              <a:buFontTx/>
              <a:buNone/>
            </a:pPr>
            <a:r>
              <a:rPr lang="fr-FR" baseline="0" dirty="0" smtClean="0"/>
              <a:t>Nécessité de conserver un site Internet </a:t>
            </a:r>
            <a:r>
              <a:rPr lang="fr-FR" baseline="0" dirty="0" smtClean="0"/>
              <a:t>? Si l’établissement souhaite clôturer l’ancien site, il faut faire un mail à la DANE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93917-D24A-4B95-8072-EC56B6F1A8F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335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On se connecte par la fédération </a:t>
            </a:r>
            <a:r>
              <a:rPr lang="fr-FR" dirty="0" smtClean="0"/>
              <a:t>d’identité</a:t>
            </a:r>
            <a:r>
              <a:rPr lang="fr-FR" baseline="0" dirty="0" smtClean="0"/>
              <a:t> :</a:t>
            </a:r>
          </a:p>
          <a:p>
            <a:r>
              <a:rPr lang="fr-FR" baseline="0" dirty="0" smtClean="0"/>
              <a:t>- Objectif : 1 compte unique pour tous les services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Conséquences : </a:t>
            </a:r>
          </a:p>
          <a:p>
            <a:pPr marL="628650" lvl="1" indent="-171450">
              <a:buFontTx/>
              <a:buChar char="-"/>
            </a:pPr>
            <a:r>
              <a:rPr lang="fr-FR" baseline="0" dirty="0" smtClean="0"/>
              <a:t>La gestion des comptes ne se fait pas dans l’ENT, sauf cas rares</a:t>
            </a:r>
          </a:p>
          <a:p>
            <a:pPr marL="628650" lvl="1" indent="-171450">
              <a:buFontTx/>
              <a:buChar char="-"/>
            </a:pPr>
            <a:r>
              <a:rPr lang="fr-FR" baseline="0" dirty="0" smtClean="0"/>
              <a:t>La connexion/déconnexion est globale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93917-D24A-4B95-8072-EC56B6F1A8F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335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</a:t>
            </a:r>
            <a:r>
              <a:rPr lang="fr-FR" baseline="0" dirty="0" smtClean="0"/>
              <a:t> Personnels pourront utiliser l’ENT dès qu’il sera disponible.</a:t>
            </a:r>
          </a:p>
          <a:p>
            <a:r>
              <a:rPr lang="fr-FR" baseline="0" dirty="0" smtClean="0"/>
              <a:t>Pour les élèves et Parents, il faudra éditer et distribuer les comptes Téléservices à la rentrée.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93917-D24A-4B95-8072-EC56B6F1A8F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415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Chaque</a:t>
            </a:r>
            <a:r>
              <a:rPr lang="fr-FR" baseline="0" dirty="0" smtClean="0"/>
              <a:t> utilisateur peut accéder à 4 portails</a:t>
            </a:r>
            <a:br>
              <a:rPr lang="fr-FR" baseline="0" dirty="0" smtClean="0"/>
            </a:br>
            <a:r>
              <a:rPr lang="fr-FR" baseline="0" dirty="0" smtClean="0"/>
              <a:t>Il est possible de se connecter à n’importe quelle adresse </a:t>
            </a:r>
            <a:r>
              <a:rPr lang="fr-FR" baseline="0" dirty="0" smtClean="0"/>
              <a:t>« ..monbureaunumerique.fr » </a:t>
            </a:r>
            <a:r>
              <a:rPr lang="fr-FR" baseline="0" dirty="0" smtClean="0"/>
              <a:t>puis de changer de </a:t>
            </a:r>
            <a:r>
              <a:rPr lang="fr-FR" baseline="0" dirty="0" smtClean="0"/>
              <a:t>portail pour accéder à son établissement.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93917-D24A-4B95-8072-EC56B6F1A8F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7968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864096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 flipV="1">
            <a:off x="1835150" y="3717924"/>
            <a:ext cx="5473700" cy="18000"/>
          </a:xfrm>
          <a:prstGeom prst="rect">
            <a:avLst/>
          </a:prstGeom>
          <a:solidFill>
            <a:srgbClr val="009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0" hasCustomPrompt="1"/>
          </p:nvPr>
        </p:nvSpPr>
        <p:spPr>
          <a:xfrm>
            <a:off x="3059832" y="3429000"/>
            <a:ext cx="3024336" cy="288924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fr-FR" sz="1600" smtClean="0">
                <a:solidFill>
                  <a:srgbClr val="0091A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600" b="1" kern="1200" dirty="0" smtClean="0">
                <a:solidFill>
                  <a:srgbClr val="0091A5"/>
                </a:solidFill>
                <a:latin typeface="+mn-lt"/>
                <a:ea typeface="+mn-ea"/>
                <a:cs typeface="+mn-cs"/>
              </a:rPr>
              <a:t>Rectorat de l’académie de Reims</a:t>
            </a:r>
            <a:endParaRPr lang="fr-FR" dirty="0"/>
          </a:p>
        </p:txBody>
      </p:sp>
      <p:pic>
        <p:nvPicPr>
          <p:cNvPr id="1027" name="Picture 3" descr="C:\Users\fdirriere\Desktop\Travail\chartes, logos, courriers, modèles\logos\ACADEMIE\2017_logo_academie_Reims-pp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21" y="548680"/>
            <a:ext cx="1220307" cy="145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268" y="512346"/>
            <a:ext cx="2771800" cy="147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95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s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8"/>
          <p:cNvSpPr/>
          <p:nvPr userDrawn="1"/>
        </p:nvSpPr>
        <p:spPr>
          <a:xfrm>
            <a:off x="8532440" y="180976"/>
            <a:ext cx="432175" cy="367704"/>
          </a:xfrm>
          <a:prstGeom prst="flowChartOffpageConnector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634E510-AA0C-4CD5-9E6C-96BFD31F3872}" type="slidenum">
              <a:rPr lang="es-HN" sz="1100" b="1" smtClean="0"/>
              <a:t>‹N°›</a:t>
            </a:fld>
            <a:endParaRPr lang="en-US" sz="1100" b="1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07/06/2019</a:t>
            </a:fld>
            <a:endParaRPr lang="fr-FR"/>
          </a:p>
        </p:txBody>
      </p:sp>
      <p:sp>
        <p:nvSpPr>
          <p:cNvPr id="28" name="Titre 27"/>
          <p:cNvSpPr>
            <a:spLocks noGrp="1"/>
          </p:cNvSpPr>
          <p:nvPr>
            <p:ph type="title" hasCustomPrompt="1"/>
          </p:nvPr>
        </p:nvSpPr>
        <p:spPr>
          <a:xfrm>
            <a:off x="395536" y="274638"/>
            <a:ext cx="7986942" cy="634082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Blocs + Images</a:t>
            </a:r>
            <a:endParaRPr lang="fr-FR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908720"/>
            <a:ext cx="7976598" cy="4445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 style du sous-titre</a:t>
            </a:r>
            <a:endParaRPr lang="fr-FR" dirty="0"/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179512" y="260648"/>
            <a:ext cx="216024" cy="648072"/>
          </a:xfrm>
          <a:prstGeom prst="rect">
            <a:avLst/>
          </a:prstGeom>
          <a:solidFill>
            <a:srgbClr val="00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6" name="Group 1"/>
          <p:cNvGrpSpPr>
            <a:grpSpLocks/>
          </p:cNvGrpSpPr>
          <p:nvPr userDrawn="1"/>
        </p:nvGrpSpPr>
        <p:grpSpPr bwMode="auto">
          <a:xfrm>
            <a:off x="467544" y="1772816"/>
            <a:ext cx="725488" cy="412750"/>
            <a:chOff x="3447299" y="2204865"/>
            <a:chExt cx="725496" cy="412373"/>
          </a:xfrm>
        </p:grpSpPr>
        <p:sp>
          <p:nvSpPr>
            <p:cNvPr id="17" name="Pentagon 21"/>
            <p:cNvSpPr/>
            <p:nvPr/>
          </p:nvSpPr>
          <p:spPr>
            <a:xfrm>
              <a:off x="3582238" y="2204865"/>
              <a:ext cx="590557" cy="388582"/>
            </a:xfrm>
            <a:prstGeom prst="homePlate">
              <a:avLst>
                <a:gd name="adj" fmla="val 32814"/>
              </a:avLst>
            </a:prstGeom>
            <a:solidFill>
              <a:srgbClr val="0091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Pentagon 29"/>
            <p:cNvSpPr/>
            <p:nvPr/>
          </p:nvSpPr>
          <p:spPr>
            <a:xfrm>
              <a:off x="3447299" y="2204865"/>
              <a:ext cx="566744" cy="388582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Subtitle 2"/>
            <p:cNvSpPr txBox="1">
              <a:spLocks/>
            </p:cNvSpPr>
            <p:nvPr/>
          </p:nvSpPr>
          <p:spPr>
            <a:xfrm>
              <a:off x="3480637" y="2223898"/>
              <a:ext cx="517531" cy="39334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en-US" sz="1400" b="1" spc="-150" dirty="0" smtClean="0">
                  <a:solidFill>
                    <a:schemeClr val="bg1"/>
                  </a:solidFill>
                  <a:latin typeface="+mj-lt"/>
                  <a:ea typeface="Franchise" pitchFamily="49" charset="0"/>
                </a:rPr>
                <a:t>01.</a:t>
              </a:r>
            </a:p>
          </p:txBody>
        </p:sp>
      </p:grpSp>
      <p:grpSp>
        <p:nvGrpSpPr>
          <p:cNvPr id="22" name="Group 47"/>
          <p:cNvGrpSpPr>
            <a:grpSpLocks/>
          </p:cNvGrpSpPr>
          <p:nvPr userDrawn="1"/>
        </p:nvGrpSpPr>
        <p:grpSpPr bwMode="auto">
          <a:xfrm>
            <a:off x="467544" y="3723853"/>
            <a:ext cx="725488" cy="412750"/>
            <a:chOff x="3447299" y="2204865"/>
            <a:chExt cx="725496" cy="412373"/>
          </a:xfrm>
        </p:grpSpPr>
        <p:sp>
          <p:nvSpPr>
            <p:cNvPr id="23" name="Pentagon 48"/>
            <p:cNvSpPr/>
            <p:nvPr/>
          </p:nvSpPr>
          <p:spPr>
            <a:xfrm>
              <a:off x="3582238" y="2204865"/>
              <a:ext cx="590557" cy="388583"/>
            </a:xfrm>
            <a:prstGeom prst="homePlate">
              <a:avLst>
                <a:gd name="adj" fmla="val 32814"/>
              </a:avLst>
            </a:prstGeom>
            <a:solidFill>
              <a:srgbClr val="0091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Pentagon 49"/>
            <p:cNvSpPr/>
            <p:nvPr/>
          </p:nvSpPr>
          <p:spPr>
            <a:xfrm>
              <a:off x="3447299" y="2204865"/>
              <a:ext cx="566744" cy="388583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Subtitle 2"/>
            <p:cNvSpPr txBox="1">
              <a:spLocks/>
            </p:cNvSpPr>
            <p:nvPr/>
          </p:nvSpPr>
          <p:spPr>
            <a:xfrm>
              <a:off x="3480637" y="2223898"/>
              <a:ext cx="517531" cy="39334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en-US" sz="1400" b="1" spc="-150" dirty="0" smtClean="0">
                  <a:solidFill>
                    <a:schemeClr val="bg1"/>
                  </a:solidFill>
                  <a:latin typeface="+mj-lt"/>
                  <a:ea typeface="Franchise" pitchFamily="49" charset="0"/>
                </a:rPr>
                <a:t>03.</a:t>
              </a:r>
            </a:p>
          </p:txBody>
        </p:sp>
      </p:grpSp>
      <p:grpSp>
        <p:nvGrpSpPr>
          <p:cNvPr id="29" name="Group 52"/>
          <p:cNvGrpSpPr>
            <a:grpSpLocks/>
          </p:cNvGrpSpPr>
          <p:nvPr userDrawn="1"/>
        </p:nvGrpSpPr>
        <p:grpSpPr bwMode="auto">
          <a:xfrm>
            <a:off x="4755643" y="1772816"/>
            <a:ext cx="725487" cy="412750"/>
            <a:chOff x="3447299" y="2204865"/>
            <a:chExt cx="725496" cy="412373"/>
          </a:xfrm>
        </p:grpSpPr>
        <p:sp>
          <p:nvSpPr>
            <p:cNvPr id="32" name="Pentagon 53"/>
            <p:cNvSpPr/>
            <p:nvPr/>
          </p:nvSpPr>
          <p:spPr>
            <a:xfrm>
              <a:off x="3582238" y="2204865"/>
              <a:ext cx="590557" cy="388582"/>
            </a:xfrm>
            <a:prstGeom prst="homePlate">
              <a:avLst>
                <a:gd name="adj" fmla="val 32814"/>
              </a:avLst>
            </a:prstGeom>
            <a:solidFill>
              <a:srgbClr val="0091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" name="Pentagon 54"/>
            <p:cNvSpPr/>
            <p:nvPr/>
          </p:nvSpPr>
          <p:spPr>
            <a:xfrm>
              <a:off x="3447299" y="2204865"/>
              <a:ext cx="566744" cy="388582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" name="Subtitle 2"/>
            <p:cNvSpPr txBox="1">
              <a:spLocks/>
            </p:cNvSpPr>
            <p:nvPr/>
          </p:nvSpPr>
          <p:spPr>
            <a:xfrm>
              <a:off x="3480636" y="2223898"/>
              <a:ext cx="517531" cy="39334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en-US" sz="1400" b="1" spc="-150" dirty="0" smtClean="0">
                  <a:solidFill>
                    <a:schemeClr val="bg1"/>
                  </a:solidFill>
                  <a:latin typeface="+mj-lt"/>
                  <a:ea typeface="Franchise" pitchFamily="49" charset="0"/>
                </a:rPr>
                <a:t>02.</a:t>
              </a:r>
            </a:p>
          </p:txBody>
        </p:sp>
      </p:grpSp>
      <p:grpSp>
        <p:nvGrpSpPr>
          <p:cNvPr id="36" name="Group 57"/>
          <p:cNvGrpSpPr>
            <a:grpSpLocks/>
          </p:cNvGrpSpPr>
          <p:nvPr userDrawn="1"/>
        </p:nvGrpSpPr>
        <p:grpSpPr bwMode="auto">
          <a:xfrm>
            <a:off x="4755643" y="3723853"/>
            <a:ext cx="725487" cy="412750"/>
            <a:chOff x="3447299" y="2204865"/>
            <a:chExt cx="725496" cy="412373"/>
          </a:xfrm>
        </p:grpSpPr>
        <p:sp>
          <p:nvSpPr>
            <p:cNvPr id="37" name="Pentagon 58"/>
            <p:cNvSpPr/>
            <p:nvPr/>
          </p:nvSpPr>
          <p:spPr>
            <a:xfrm>
              <a:off x="3582238" y="2204865"/>
              <a:ext cx="590557" cy="388583"/>
            </a:xfrm>
            <a:prstGeom prst="homePlate">
              <a:avLst>
                <a:gd name="adj" fmla="val 32814"/>
              </a:avLst>
            </a:prstGeom>
            <a:solidFill>
              <a:srgbClr val="0091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" name="Pentagon 59"/>
            <p:cNvSpPr/>
            <p:nvPr/>
          </p:nvSpPr>
          <p:spPr>
            <a:xfrm>
              <a:off x="3447299" y="2204865"/>
              <a:ext cx="566744" cy="388583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" name="Subtitle 2"/>
            <p:cNvSpPr txBox="1">
              <a:spLocks/>
            </p:cNvSpPr>
            <p:nvPr/>
          </p:nvSpPr>
          <p:spPr>
            <a:xfrm>
              <a:off x="3480636" y="2223898"/>
              <a:ext cx="517531" cy="39334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en-US" sz="1400" b="1" spc="-150" dirty="0" smtClean="0">
                  <a:solidFill>
                    <a:schemeClr val="bg1"/>
                  </a:solidFill>
                  <a:latin typeface="+mj-lt"/>
                  <a:ea typeface="Franchise" pitchFamily="49" charset="0"/>
                </a:rPr>
                <a:t>04.</a:t>
              </a:r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sz="quarter" idx="14" hasCustomPrompt="1"/>
          </p:nvPr>
        </p:nvSpPr>
        <p:spPr>
          <a:xfrm>
            <a:off x="487009" y="2276698"/>
            <a:ext cx="1728192" cy="136815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1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45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2359216" y="2276872"/>
            <a:ext cx="2029542" cy="136815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1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35" name="Espace réservé du contenu 2"/>
          <p:cNvSpPr>
            <a:spLocks noGrp="1"/>
          </p:cNvSpPr>
          <p:nvPr>
            <p:ph sz="quarter" idx="17" hasCustomPrompt="1"/>
          </p:nvPr>
        </p:nvSpPr>
        <p:spPr>
          <a:xfrm>
            <a:off x="4773579" y="2276698"/>
            <a:ext cx="1728192" cy="136815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1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40" name="Espace réservé du contenu 2"/>
          <p:cNvSpPr>
            <a:spLocks noGrp="1"/>
          </p:cNvSpPr>
          <p:nvPr>
            <p:ph sz="quarter" idx="18" hasCustomPrompt="1"/>
          </p:nvPr>
        </p:nvSpPr>
        <p:spPr>
          <a:xfrm>
            <a:off x="6645786" y="2276872"/>
            <a:ext cx="2029542" cy="136815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1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41" name="Espace réservé du contenu 2"/>
          <p:cNvSpPr>
            <a:spLocks noGrp="1"/>
          </p:cNvSpPr>
          <p:nvPr>
            <p:ph sz="quarter" idx="19" hasCustomPrompt="1"/>
          </p:nvPr>
        </p:nvSpPr>
        <p:spPr>
          <a:xfrm>
            <a:off x="467544" y="4221088"/>
            <a:ext cx="1728192" cy="136815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1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42" name="Espace réservé du contenu 2"/>
          <p:cNvSpPr>
            <a:spLocks noGrp="1"/>
          </p:cNvSpPr>
          <p:nvPr>
            <p:ph sz="quarter" idx="20" hasCustomPrompt="1"/>
          </p:nvPr>
        </p:nvSpPr>
        <p:spPr>
          <a:xfrm>
            <a:off x="2339751" y="4221262"/>
            <a:ext cx="2029542" cy="136815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1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43" name="Espace réservé du contenu 2"/>
          <p:cNvSpPr>
            <a:spLocks noGrp="1"/>
          </p:cNvSpPr>
          <p:nvPr>
            <p:ph sz="quarter" idx="21" hasCustomPrompt="1"/>
          </p:nvPr>
        </p:nvSpPr>
        <p:spPr>
          <a:xfrm>
            <a:off x="4755643" y="4221088"/>
            <a:ext cx="1728192" cy="136815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1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47" name="Espace réservé du contenu 2"/>
          <p:cNvSpPr>
            <a:spLocks noGrp="1"/>
          </p:cNvSpPr>
          <p:nvPr>
            <p:ph sz="quarter" idx="22" hasCustomPrompt="1"/>
          </p:nvPr>
        </p:nvSpPr>
        <p:spPr>
          <a:xfrm>
            <a:off x="6627850" y="4221262"/>
            <a:ext cx="2029542" cy="136815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1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  <p:pic>
        <p:nvPicPr>
          <p:cNvPr id="4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6220" y="5589240"/>
            <a:ext cx="915845" cy="109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19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07/06/2019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63E4-957D-4404-AFF4-AF05B27D73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93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07/06/2019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63E4-957D-4404-AFF4-AF05B27D73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668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07/06/2019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63E4-957D-4404-AFF4-AF05B27D73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4512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07/06/2019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63E4-957D-4404-AFF4-AF05B27D73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640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07/06/2019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63E4-957D-4404-AFF4-AF05B27D73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93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07/06/2019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63E4-957D-4404-AFF4-AF05B27D73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475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07/06/2019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63E4-957D-4404-AFF4-AF05B27D73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98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07/06/2019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63E4-957D-4404-AFF4-AF05B27D73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779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8"/>
          <p:cNvSpPr/>
          <p:nvPr userDrawn="1"/>
        </p:nvSpPr>
        <p:spPr>
          <a:xfrm>
            <a:off x="8604321" y="116632"/>
            <a:ext cx="432175" cy="367704"/>
          </a:xfrm>
          <a:prstGeom prst="flowChartOffpageConnector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634E510-AA0C-4CD5-9E6C-96BFD31F3872}" type="slidenum">
              <a:rPr lang="es-HN" sz="1100" b="1" smtClean="0"/>
              <a:t>‹N°›</a:t>
            </a:fld>
            <a:endParaRPr lang="en-US" sz="1100" b="1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07/06/2019</a:t>
            </a:fld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>
          <a:xfrm>
            <a:off x="395536" y="274638"/>
            <a:ext cx="7986942" cy="634082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908720"/>
            <a:ext cx="7976598" cy="4445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 style du sous-titre</a:t>
            </a:r>
            <a:endParaRPr lang="fr-FR" dirty="0"/>
          </a:p>
        </p:txBody>
      </p:sp>
      <p:pic>
        <p:nvPicPr>
          <p:cNvPr id="31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6220" y="5589240"/>
            <a:ext cx="915845" cy="109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 userDrawn="1"/>
        </p:nvSpPr>
        <p:spPr bwMode="auto">
          <a:xfrm>
            <a:off x="179512" y="260648"/>
            <a:ext cx="216024" cy="648072"/>
          </a:xfrm>
          <a:prstGeom prst="rect">
            <a:avLst/>
          </a:prstGeom>
          <a:solidFill>
            <a:srgbClr val="00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Espace réservé du contenu 35"/>
          <p:cNvSpPr>
            <a:spLocks noGrp="1"/>
          </p:cNvSpPr>
          <p:nvPr>
            <p:ph sz="quarter" idx="14"/>
          </p:nvPr>
        </p:nvSpPr>
        <p:spPr>
          <a:xfrm>
            <a:off x="539750" y="1700213"/>
            <a:ext cx="7993063" cy="3960812"/>
          </a:xfrm>
        </p:spPr>
        <p:txBody>
          <a:bodyPr/>
          <a:lstStyle>
            <a:lvl1pPr marL="342900" indent="-342900">
              <a:buClr>
                <a:srgbClr val="0091A6"/>
              </a:buClr>
              <a:buFont typeface="Calibri" panose="020F0502020204030204" pitchFamily="34" charset="0"/>
              <a:buChar char="•"/>
              <a:defRPr/>
            </a:lvl1pPr>
            <a:lvl2pPr marL="742950" indent="-285750">
              <a:buClr>
                <a:srgbClr val="0091A6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rgbClr val="0091A6"/>
              </a:buClr>
              <a:defRPr/>
            </a:lvl3pPr>
            <a:lvl4pPr>
              <a:buClr>
                <a:srgbClr val="0091A6"/>
              </a:buClr>
              <a:defRPr/>
            </a:lvl4pPr>
            <a:lvl5pPr>
              <a:buClr>
                <a:srgbClr val="0091A6"/>
              </a:buClr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8581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8"/>
          <p:cNvSpPr/>
          <p:nvPr userDrawn="1"/>
        </p:nvSpPr>
        <p:spPr>
          <a:xfrm>
            <a:off x="8532440" y="180976"/>
            <a:ext cx="432175" cy="367704"/>
          </a:xfrm>
          <a:prstGeom prst="flowChartOffpageConnector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634E510-AA0C-4CD5-9E6C-96BFD31F3872}" type="slidenum">
              <a:rPr lang="es-HN" sz="1100" b="1" smtClean="0"/>
              <a:t>‹N°›</a:t>
            </a:fld>
            <a:endParaRPr lang="en-US" sz="1100" b="1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07/06/2019</a:t>
            </a:fld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>
          <a:xfrm>
            <a:off x="545498" y="274638"/>
            <a:ext cx="7986942" cy="634082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908720"/>
            <a:ext cx="7976598" cy="4445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 style du sous-titre</a:t>
            </a:r>
            <a:endParaRPr lang="fr-FR" dirty="0"/>
          </a:p>
        </p:txBody>
      </p:sp>
      <p:pic>
        <p:nvPicPr>
          <p:cNvPr id="31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6220" y="5589240"/>
            <a:ext cx="915845" cy="109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Espace réservé du contenu 35"/>
          <p:cNvSpPr>
            <a:spLocks noGrp="1"/>
          </p:cNvSpPr>
          <p:nvPr>
            <p:ph sz="quarter" idx="14"/>
          </p:nvPr>
        </p:nvSpPr>
        <p:spPr>
          <a:xfrm>
            <a:off x="539750" y="1700213"/>
            <a:ext cx="7993063" cy="3960812"/>
          </a:xfrm>
        </p:spPr>
        <p:txBody>
          <a:bodyPr/>
          <a:lstStyle>
            <a:lvl1pPr marL="342900" indent="-342900">
              <a:buClr>
                <a:srgbClr val="0091A6"/>
              </a:buClr>
              <a:buFont typeface="Calibri" panose="020F0502020204030204" pitchFamily="34" charset="0"/>
              <a:buChar char="•"/>
              <a:defRPr/>
            </a:lvl1pPr>
            <a:lvl2pPr marL="742950" indent="-285750">
              <a:buClr>
                <a:srgbClr val="0091A6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rgbClr val="0091A6"/>
              </a:buClr>
              <a:defRPr/>
            </a:lvl3pPr>
            <a:lvl4pPr>
              <a:buClr>
                <a:srgbClr val="0091A6"/>
              </a:buClr>
              <a:defRPr/>
            </a:lvl4pPr>
            <a:lvl5pPr>
              <a:buClr>
                <a:srgbClr val="0091A6"/>
              </a:buClr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9917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8"/>
          <p:cNvSpPr/>
          <p:nvPr userDrawn="1"/>
        </p:nvSpPr>
        <p:spPr>
          <a:xfrm>
            <a:off x="8532440" y="180976"/>
            <a:ext cx="432175" cy="367704"/>
          </a:xfrm>
          <a:prstGeom prst="flowChartOffpageConnector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634E510-AA0C-4CD5-9E6C-96BFD31F3872}" type="slidenum">
              <a:rPr lang="es-HN" sz="1100" b="1" smtClean="0"/>
              <a:t>‹N°›</a:t>
            </a:fld>
            <a:endParaRPr lang="en-US" sz="1100" b="1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07/06/2019</a:t>
            </a:fld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>
          <a:xfrm>
            <a:off x="395536" y="274638"/>
            <a:ext cx="7986942" cy="634082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908720"/>
            <a:ext cx="7976598" cy="4445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 style du sous-titre</a:t>
            </a:r>
            <a:endParaRPr lang="fr-FR" dirty="0"/>
          </a:p>
        </p:txBody>
      </p:sp>
      <p:sp>
        <p:nvSpPr>
          <p:cNvPr id="32" name="Rectangle 31"/>
          <p:cNvSpPr/>
          <p:nvPr userDrawn="1"/>
        </p:nvSpPr>
        <p:spPr bwMode="auto">
          <a:xfrm>
            <a:off x="179512" y="260648"/>
            <a:ext cx="216024" cy="648072"/>
          </a:xfrm>
          <a:prstGeom prst="rect">
            <a:avLst/>
          </a:prstGeom>
          <a:solidFill>
            <a:srgbClr val="00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sz="quarter" idx="14"/>
          </p:nvPr>
        </p:nvSpPr>
        <p:spPr>
          <a:xfrm>
            <a:off x="539750" y="1700213"/>
            <a:ext cx="7993063" cy="3960812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6220" y="5589240"/>
            <a:ext cx="915845" cy="109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045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ér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8"/>
          <p:cNvSpPr/>
          <p:nvPr userDrawn="1"/>
        </p:nvSpPr>
        <p:spPr>
          <a:xfrm>
            <a:off x="8532440" y="180976"/>
            <a:ext cx="432175" cy="367704"/>
          </a:xfrm>
          <a:prstGeom prst="flowChartOffpageConnector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634E510-AA0C-4CD5-9E6C-96BFD31F3872}" type="slidenum">
              <a:rPr lang="es-HN" sz="1100" b="1" smtClean="0"/>
              <a:t>‹N°›</a:t>
            </a:fld>
            <a:endParaRPr lang="en-US" sz="1100" b="1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07/06/2019</a:t>
            </a:fld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>
          <a:xfrm>
            <a:off x="395536" y="274638"/>
            <a:ext cx="7986942" cy="634082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908720"/>
            <a:ext cx="7976598" cy="4445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 style du sous-titre</a:t>
            </a:r>
            <a:endParaRPr lang="fr-FR" dirty="0"/>
          </a:p>
        </p:txBody>
      </p:sp>
      <p:sp>
        <p:nvSpPr>
          <p:cNvPr id="32" name="Rectangle 31"/>
          <p:cNvSpPr/>
          <p:nvPr userDrawn="1"/>
        </p:nvSpPr>
        <p:spPr bwMode="auto">
          <a:xfrm>
            <a:off x="179512" y="260648"/>
            <a:ext cx="216024" cy="648072"/>
          </a:xfrm>
          <a:prstGeom prst="rect">
            <a:avLst/>
          </a:prstGeom>
          <a:solidFill>
            <a:srgbClr val="00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539750" y="1628775"/>
            <a:ext cx="7993063" cy="4032250"/>
          </a:xfrm>
        </p:spPr>
        <p:txBody>
          <a:bodyPr/>
          <a:lstStyle>
            <a:lvl1pPr marL="514350" indent="-514350">
              <a:buClr>
                <a:srgbClr val="0091A6"/>
              </a:buClr>
              <a:buFont typeface="+mj-lt"/>
              <a:buAutoNum type="arabicPeriod"/>
              <a:defRPr/>
            </a:lvl1pPr>
            <a:lvl2pPr marL="971550" indent="-514350">
              <a:buClr>
                <a:srgbClr val="0091A6"/>
              </a:buClr>
              <a:buFont typeface="+mj-lt"/>
              <a:buAutoNum type="arabicPeriod"/>
              <a:defRPr/>
            </a:lvl2pPr>
            <a:lvl3pPr marL="1371600" indent="-457200">
              <a:buClr>
                <a:srgbClr val="0091A6"/>
              </a:buClr>
              <a:buFont typeface="+mj-lt"/>
              <a:buAutoNum type="arabicPeriod"/>
              <a:defRPr/>
            </a:lvl3pPr>
            <a:lvl4pPr marL="1828800" indent="-457200">
              <a:buClr>
                <a:srgbClr val="0091A6"/>
              </a:buClr>
              <a:buFont typeface="+mj-lt"/>
              <a:buAutoNum type="arabicPeriod"/>
              <a:defRPr/>
            </a:lvl4pPr>
            <a:lvl5pPr marL="2286000" indent="-457200">
              <a:buClr>
                <a:srgbClr val="0091A6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6220" y="5589240"/>
            <a:ext cx="915845" cy="109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36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8"/>
          <p:cNvSpPr/>
          <p:nvPr userDrawn="1"/>
        </p:nvSpPr>
        <p:spPr>
          <a:xfrm>
            <a:off x="8532440" y="180976"/>
            <a:ext cx="432175" cy="367704"/>
          </a:xfrm>
          <a:prstGeom prst="flowChartOffpageConnector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634E510-AA0C-4CD5-9E6C-96BFD31F3872}" type="slidenum">
              <a:rPr lang="es-HN" sz="1100" b="1" smtClean="0"/>
              <a:t>‹N°›</a:t>
            </a:fld>
            <a:endParaRPr lang="en-US" sz="1100" b="1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07/06/2019</a:t>
            </a:fld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>
          <a:xfrm>
            <a:off x="395536" y="274638"/>
            <a:ext cx="7986942" cy="634082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908720"/>
            <a:ext cx="7976598" cy="4445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 style du sous-titre</a:t>
            </a:r>
            <a:endParaRPr lang="fr-FR" dirty="0"/>
          </a:p>
        </p:txBody>
      </p:sp>
      <p:sp>
        <p:nvSpPr>
          <p:cNvPr id="32" name="Rectangle 31"/>
          <p:cNvSpPr/>
          <p:nvPr userDrawn="1"/>
        </p:nvSpPr>
        <p:spPr bwMode="auto">
          <a:xfrm>
            <a:off x="179512" y="260648"/>
            <a:ext cx="216024" cy="648072"/>
          </a:xfrm>
          <a:prstGeom prst="rect">
            <a:avLst/>
          </a:prstGeom>
          <a:solidFill>
            <a:srgbClr val="00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539750" y="1628775"/>
            <a:ext cx="7993063" cy="4032250"/>
          </a:xfrm>
        </p:spPr>
        <p:txBody>
          <a:bodyPr/>
          <a:lstStyle>
            <a:lvl1pPr marL="514350" indent="-514350">
              <a:buClr>
                <a:srgbClr val="0091A6"/>
              </a:buClr>
              <a:buFont typeface="Wingdings" panose="05000000000000000000" pitchFamily="2" charset="2"/>
              <a:buChar char="§"/>
              <a:defRPr/>
            </a:lvl1pPr>
            <a:lvl2pPr marL="971550" indent="-514350">
              <a:buClr>
                <a:srgbClr val="0091A6"/>
              </a:buClr>
              <a:buFont typeface="Wingdings" panose="05000000000000000000" pitchFamily="2" charset="2"/>
              <a:buChar char="§"/>
              <a:defRPr/>
            </a:lvl2pPr>
            <a:lvl3pPr marL="1371600" indent="-457200">
              <a:buClr>
                <a:srgbClr val="0091A6"/>
              </a:buClr>
              <a:buFont typeface="Wingdings" panose="05000000000000000000" pitchFamily="2" charset="2"/>
              <a:buChar char="§"/>
              <a:defRPr/>
            </a:lvl3pPr>
            <a:lvl4pPr marL="1828800" indent="-457200">
              <a:buClr>
                <a:srgbClr val="0091A6"/>
              </a:buClr>
              <a:buFont typeface="Wingdings" panose="05000000000000000000" pitchFamily="2" charset="2"/>
              <a:buChar char="§"/>
              <a:defRPr/>
            </a:lvl4pPr>
            <a:lvl5pPr marL="2286000" indent="-457200">
              <a:buClr>
                <a:srgbClr val="0091A6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6220" y="5589240"/>
            <a:ext cx="915845" cy="109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361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8"/>
          <p:cNvSpPr/>
          <p:nvPr userDrawn="1"/>
        </p:nvSpPr>
        <p:spPr>
          <a:xfrm>
            <a:off x="8532440" y="180976"/>
            <a:ext cx="432175" cy="367704"/>
          </a:xfrm>
          <a:prstGeom prst="flowChartOffpageConnector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634E510-AA0C-4CD5-9E6C-96BFD31F3872}" type="slidenum">
              <a:rPr lang="es-HN" sz="1100" b="1" smtClean="0"/>
              <a:t>‹N°›</a:t>
            </a:fld>
            <a:endParaRPr lang="en-US" sz="1100" b="1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07/06/2019</a:t>
            </a:fld>
            <a:endParaRPr lang="fr-FR"/>
          </a:p>
        </p:txBody>
      </p:sp>
      <p:sp>
        <p:nvSpPr>
          <p:cNvPr id="28" name="Titre 27"/>
          <p:cNvSpPr>
            <a:spLocks noGrp="1"/>
          </p:cNvSpPr>
          <p:nvPr>
            <p:ph type="title" hasCustomPrompt="1"/>
          </p:nvPr>
        </p:nvSpPr>
        <p:spPr>
          <a:xfrm>
            <a:off x="395536" y="274638"/>
            <a:ext cx="7986942" cy="634082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Intervenant</a:t>
            </a:r>
            <a:endParaRPr lang="fr-FR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908720"/>
            <a:ext cx="7976598" cy="4445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 style du sous-titre</a:t>
            </a:r>
            <a:endParaRPr lang="fr-FR" dirty="0"/>
          </a:p>
        </p:txBody>
      </p:sp>
      <p:cxnSp>
        <p:nvCxnSpPr>
          <p:cNvPr id="10" name="Straight Arrow Connector 55"/>
          <p:cNvCxnSpPr/>
          <p:nvPr userDrawn="1"/>
        </p:nvCxnSpPr>
        <p:spPr>
          <a:xfrm flipV="1">
            <a:off x="989013" y="1916832"/>
            <a:ext cx="7038975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73"/>
          <p:cNvCxnSpPr/>
          <p:nvPr userDrawn="1"/>
        </p:nvCxnSpPr>
        <p:spPr>
          <a:xfrm flipV="1">
            <a:off x="3131840" y="1916832"/>
            <a:ext cx="0" cy="2752725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29"/>
          <p:cNvSpPr>
            <a:spLocks noGrp="1"/>
          </p:cNvSpPr>
          <p:nvPr>
            <p:ph type="body" sz="quarter" idx="14" hasCustomPrompt="1"/>
          </p:nvPr>
        </p:nvSpPr>
        <p:spPr>
          <a:xfrm>
            <a:off x="3275856" y="2060848"/>
            <a:ext cx="4752132" cy="36004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 style du sous-titre</a:t>
            </a:r>
            <a:endParaRPr lang="fr-FR" dirty="0"/>
          </a:p>
        </p:txBody>
      </p:sp>
      <p:sp>
        <p:nvSpPr>
          <p:cNvPr id="14" name="Espace réservé du texte 29"/>
          <p:cNvSpPr>
            <a:spLocks noGrp="1"/>
          </p:cNvSpPr>
          <p:nvPr>
            <p:ph type="body" sz="quarter" idx="15" hasCustomPrompt="1"/>
          </p:nvPr>
        </p:nvSpPr>
        <p:spPr>
          <a:xfrm>
            <a:off x="3275856" y="2420888"/>
            <a:ext cx="4752132" cy="288032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 style du sous-titre</a:t>
            </a:r>
            <a:endParaRPr lang="fr-FR" dirty="0"/>
          </a:p>
        </p:txBody>
      </p:sp>
      <p:sp>
        <p:nvSpPr>
          <p:cNvPr id="15" name="Espace réservé du texte 29"/>
          <p:cNvSpPr>
            <a:spLocks noGrp="1"/>
          </p:cNvSpPr>
          <p:nvPr>
            <p:ph type="body" sz="quarter" idx="16" hasCustomPrompt="1"/>
          </p:nvPr>
        </p:nvSpPr>
        <p:spPr>
          <a:xfrm>
            <a:off x="3275856" y="2780928"/>
            <a:ext cx="4752132" cy="280831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texte</a:t>
            </a:r>
            <a:endParaRPr lang="fr-FR" dirty="0"/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7"/>
          </p:nvPr>
        </p:nvSpPr>
        <p:spPr>
          <a:xfrm>
            <a:off x="1115616" y="2356568"/>
            <a:ext cx="1727770" cy="2008535"/>
          </a:xfrm>
          <a:effectLst>
            <a:reflection blurRad="6350" stA="52000" endA="300" endPos="35000" dir="5400000" sy="-100000" algn="bl" rotWithShape="0"/>
            <a:softEdge rad="0"/>
          </a:effectLst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fr-FR" dirty="0"/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179512" y="260648"/>
            <a:ext cx="216024" cy="648072"/>
          </a:xfrm>
          <a:prstGeom prst="rect">
            <a:avLst/>
          </a:prstGeom>
          <a:solidFill>
            <a:srgbClr val="00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6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6220" y="5589240"/>
            <a:ext cx="915845" cy="109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50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9144000" cy="350100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07/06/2019</a:t>
            </a:fld>
            <a:endParaRPr lang="fr-FR"/>
          </a:p>
        </p:txBody>
      </p:sp>
      <p:sp>
        <p:nvSpPr>
          <p:cNvPr id="28" name="Titre 27"/>
          <p:cNvSpPr>
            <a:spLocks noGrp="1"/>
          </p:cNvSpPr>
          <p:nvPr>
            <p:ph type="title" hasCustomPrompt="1"/>
          </p:nvPr>
        </p:nvSpPr>
        <p:spPr>
          <a:xfrm>
            <a:off x="532280" y="3789040"/>
            <a:ext cx="7986942" cy="418058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fr-FR" dirty="0" smtClean="0"/>
              <a:t>Image</a:t>
            </a:r>
            <a:endParaRPr lang="fr-FR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3" hasCustomPrompt="1"/>
          </p:nvPr>
        </p:nvSpPr>
        <p:spPr>
          <a:xfrm>
            <a:off x="532280" y="4207098"/>
            <a:ext cx="7976598" cy="30202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 style du sous-titre</a:t>
            </a:r>
            <a:endParaRPr lang="fr-FR" dirty="0"/>
          </a:p>
        </p:txBody>
      </p:sp>
      <p:sp>
        <p:nvSpPr>
          <p:cNvPr id="15" name="Espace réservé du texte 29"/>
          <p:cNvSpPr>
            <a:spLocks noGrp="1"/>
          </p:cNvSpPr>
          <p:nvPr>
            <p:ph type="body" sz="quarter" idx="16" hasCustomPrompt="1"/>
          </p:nvPr>
        </p:nvSpPr>
        <p:spPr>
          <a:xfrm>
            <a:off x="532280" y="4509120"/>
            <a:ext cx="8360200" cy="160344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texte</a:t>
            </a:r>
            <a:endParaRPr lang="fr-FR" dirty="0"/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395536" y="3789040"/>
            <a:ext cx="152400" cy="392112"/>
          </a:xfrm>
          <a:prstGeom prst="rect">
            <a:avLst/>
          </a:prstGeom>
          <a:solidFill>
            <a:srgbClr val="00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Flowchart: Off-page Connector 48"/>
          <p:cNvSpPr/>
          <p:nvPr userDrawn="1"/>
        </p:nvSpPr>
        <p:spPr>
          <a:xfrm>
            <a:off x="8532440" y="180976"/>
            <a:ext cx="432175" cy="367704"/>
          </a:xfrm>
          <a:prstGeom prst="flowChartOffpageConnector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634E510-AA0C-4CD5-9E6C-96BFD31F3872}" type="slidenum">
              <a:rPr lang="es-HN" sz="1100" b="1" smtClean="0"/>
              <a:t>‹N°›</a:t>
            </a:fld>
            <a:endParaRPr lang="en-US" sz="1100" b="1" dirty="0"/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6220" y="5589240"/>
            <a:ext cx="915845" cy="109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29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8"/>
          <p:cNvSpPr/>
          <p:nvPr userDrawn="1"/>
        </p:nvSpPr>
        <p:spPr>
          <a:xfrm>
            <a:off x="8532440" y="180976"/>
            <a:ext cx="432175" cy="367704"/>
          </a:xfrm>
          <a:prstGeom prst="flowChartOffpageConnector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634E510-AA0C-4CD5-9E6C-96BFD31F3872}" type="slidenum">
              <a:rPr lang="es-HN" sz="1100" b="1" smtClean="0"/>
              <a:t>‹N°›</a:t>
            </a:fld>
            <a:endParaRPr lang="en-US" sz="1100" b="1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E6C7-1288-4A27-B963-471779E6E08E}" type="datetimeFigureOut">
              <a:rPr lang="fr-FR" smtClean="0"/>
              <a:t>07/06/2019</a:t>
            </a:fld>
            <a:endParaRPr lang="fr-FR"/>
          </a:p>
        </p:txBody>
      </p:sp>
      <p:sp>
        <p:nvSpPr>
          <p:cNvPr id="28" name="Titre 27"/>
          <p:cNvSpPr>
            <a:spLocks noGrp="1"/>
          </p:cNvSpPr>
          <p:nvPr>
            <p:ph type="title" hasCustomPrompt="1"/>
          </p:nvPr>
        </p:nvSpPr>
        <p:spPr>
          <a:xfrm>
            <a:off x="395536" y="274638"/>
            <a:ext cx="7986942" cy="634082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Blocs</a:t>
            </a:r>
            <a:endParaRPr lang="fr-FR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908720"/>
            <a:ext cx="7976598" cy="4445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 style du sous-titre</a:t>
            </a:r>
            <a:endParaRPr lang="fr-FR" dirty="0"/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179512" y="260648"/>
            <a:ext cx="216024" cy="648072"/>
          </a:xfrm>
          <a:prstGeom prst="rect">
            <a:avLst/>
          </a:prstGeom>
          <a:solidFill>
            <a:srgbClr val="00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6" name="Group 1"/>
          <p:cNvGrpSpPr>
            <a:grpSpLocks/>
          </p:cNvGrpSpPr>
          <p:nvPr userDrawn="1"/>
        </p:nvGrpSpPr>
        <p:grpSpPr bwMode="auto">
          <a:xfrm>
            <a:off x="1187624" y="1844824"/>
            <a:ext cx="725488" cy="412750"/>
            <a:chOff x="3447299" y="2204865"/>
            <a:chExt cx="725496" cy="412373"/>
          </a:xfrm>
        </p:grpSpPr>
        <p:sp>
          <p:nvSpPr>
            <p:cNvPr id="17" name="Pentagon 21"/>
            <p:cNvSpPr/>
            <p:nvPr/>
          </p:nvSpPr>
          <p:spPr>
            <a:xfrm>
              <a:off x="3582238" y="2204865"/>
              <a:ext cx="590557" cy="388582"/>
            </a:xfrm>
            <a:prstGeom prst="homePlate">
              <a:avLst>
                <a:gd name="adj" fmla="val 32814"/>
              </a:avLst>
            </a:prstGeom>
            <a:solidFill>
              <a:srgbClr val="0091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Pentagon 29"/>
            <p:cNvSpPr/>
            <p:nvPr/>
          </p:nvSpPr>
          <p:spPr>
            <a:xfrm>
              <a:off x="3447299" y="2204865"/>
              <a:ext cx="566744" cy="388582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Subtitle 2"/>
            <p:cNvSpPr txBox="1">
              <a:spLocks/>
            </p:cNvSpPr>
            <p:nvPr/>
          </p:nvSpPr>
          <p:spPr>
            <a:xfrm>
              <a:off x="3480637" y="2223898"/>
              <a:ext cx="517531" cy="39334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en-US" sz="1400" b="1" spc="-150" dirty="0" smtClean="0">
                  <a:solidFill>
                    <a:schemeClr val="bg1"/>
                  </a:solidFill>
                  <a:latin typeface="+mj-lt"/>
                  <a:ea typeface="Franchise" pitchFamily="49" charset="0"/>
                </a:rPr>
                <a:t>01.</a:t>
              </a:r>
            </a:p>
          </p:txBody>
        </p:sp>
      </p:grpSp>
      <p:grpSp>
        <p:nvGrpSpPr>
          <p:cNvPr id="22" name="Group 47"/>
          <p:cNvGrpSpPr>
            <a:grpSpLocks/>
          </p:cNvGrpSpPr>
          <p:nvPr userDrawn="1"/>
        </p:nvGrpSpPr>
        <p:grpSpPr bwMode="auto">
          <a:xfrm>
            <a:off x="1187624" y="3795861"/>
            <a:ext cx="725488" cy="412750"/>
            <a:chOff x="3447299" y="2204865"/>
            <a:chExt cx="725496" cy="412373"/>
          </a:xfrm>
        </p:grpSpPr>
        <p:sp>
          <p:nvSpPr>
            <p:cNvPr id="23" name="Pentagon 48"/>
            <p:cNvSpPr/>
            <p:nvPr/>
          </p:nvSpPr>
          <p:spPr>
            <a:xfrm>
              <a:off x="3582238" y="2204865"/>
              <a:ext cx="590557" cy="388583"/>
            </a:xfrm>
            <a:prstGeom prst="homePlate">
              <a:avLst>
                <a:gd name="adj" fmla="val 32814"/>
              </a:avLst>
            </a:prstGeom>
            <a:solidFill>
              <a:srgbClr val="0091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Pentagon 49"/>
            <p:cNvSpPr/>
            <p:nvPr/>
          </p:nvSpPr>
          <p:spPr>
            <a:xfrm>
              <a:off x="3447299" y="2204865"/>
              <a:ext cx="566744" cy="388583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Subtitle 2"/>
            <p:cNvSpPr txBox="1">
              <a:spLocks/>
            </p:cNvSpPr>
            <p:nvPr/>
          </p:nvSpPr>
          <p:spPr>
            <a:xfrm>
              <a:off x="3480637" y="2223898"/>
              <a:ext cx="517531" cy="39334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en-US" sz="1400" b="1" spc="-150" dirty="0" smtClean="0">
                  <a:solidFill>
                    <a:schemeClr val="bg1"/>
                  </a:solidFill>
                  <a:latin typeface="+mj-lt"/>
                  <a:ea typeface="Franchise" pitchFamily="49" charset="0"/>
                </a:rPr>
                <a:t>03.</a:t>
              </a:r>
            </a:p>
          </p:txBody>
        </p:sp>
      </p:grpSp>
      <p:grpSp>
        <p:nvGrpSpPr>
          <p:cNvPr id="29" name="Group 52"/>
          <p:cNvGrpSpPr>
            <a:grpSpLocks/>
          </p:cNvGrpSpPr>
          <p:nvPr userDrawn="1"/>
        </p:nvGrpSpPr>
        <p:grpSpPr bwMode="auto">
          <a:xfrm>
            <a:off x="4900787" y="1844824"/>
            <a:ext cx="725487" cy="412750"/>
            <a:chOff x="3447299" y="2204865"/>
            <a:chExt cx="725496" cy="412373"/>
          </a:xfrm>
        </p:grpSpPr>
        <p:sp>
          <p:nvSpPr>
            <p:cNvPr id="32" name="Pentagon 53"/>
            <p:cNvSpPr/>
            <p:nvPr/>
          </p:nvSpPr>
          <p:spPr>
            <a:xfrm>
              <a:off x="3582238" y="2204865"/>
              <a:ext cx="590557" cy="388582"/>
            </a:xfrm>
            <a:prstGeom prst="homePlate">
              <a:avLst>
                <a:gd name="adj" fmla="val 32814"/>
              </a:avLst>
            </a:prstGeom>
            <a:solidFill>
              <a:srgbClr val="0091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" name="Pentagon 54"/>
            <p:cNvSpPr/>
            <p:nvPr/>
          </p:nvSpPr>
          <p:spPr>
            <a:xfrm>
              <a:off x="3447299" y="2204865"/>
              <a:ext cx="566744" cy="388582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" name="Subtitle 2"/>
            <p:cNvSpPr txBox="1">
              <a:spLocks/>
            </p:cNvSpPr>
            <p:nvPr/>
          </p:nvSpPr>
          <p:spPr>
            <a:xfrm>
              <a:off x="3480636" y="2223898"/>
              <a:ext cx="517531" cy="39334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en-US" sz="1400" b="1" spc="-150" dirty="0" smtClean="0">
                  <a:solidFill>
                    <a:schemeClr val="bg1"/>
                  </a:solidFill>
                  <a:latin typeface="+mj-lt"/>
                  <a:ea typeface="Franchise" pitchFamily="49" charset="0"/>
                </a:rPr>
                <a:t>02.</a:t>
              </a:r>
            </a:p>
          </p:txBody>
        </p:sp>
      </p:grpSp>
      <p:grpSp>
        <p:nvGrpSpPr>
          <p:cNvPr id="36" name="Group 57"/>
          <p:cNvGrpSpPr>
            <a:grpSpLocks/>
          </p:cNvGrpSpPr>
          <p:nvPr userDrawn="1"/>
        </p:nvGrpSpPr>
        <p:grpSpPr bwMode="auto">
          <a:xfrm>
            <a:off x="4900787" y="3795861"/>
            <a:ext cx="725487" cy="412750"/>
            <a:chOff x="3447299" y="2204865"/>
            <a:chExt cx="725496" cy="412373"/>
          </a:xfrm>
        </p:grpSpPr>
        <p:sp>
          <p:nvSpPr>
            <p:cNvPr id="37" name="Pentagon 58"/>
            <p:cNvSpPr/>
            <p:nvPr/>
          </p:nvSpPr>
          <p:spPr>
            <a:xfrm>
              <a:off x="3582238" y="2204865"/>
              <a:ext cx="590557" cy="388583"/>
            </a:xfrm>
            <a:prstGeom prst="homePlate">
              <a:avLst>
                <a:gd name="adj" fmla="val 32814"/>
              </a:avLst>
            </a:prstGeom>
            <a:solidFill>
              <a:srgbClr val="0091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" name="Pentagon 59"/>
            <p:cNvSpPr/>
            <p:nvPr/>
          </p:nvSpPr>
          <p:spPr>
            <a:xfrm>
              <a:off x="3447299" y="2204865"/>
              <a:ext cx="566744" cy="388583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" name="Subtitle 2"/>
            <p:cNvSpPr txBox="1">
              <a:spLocks/>
            </p:cNvSpPr>
            <p:nvPr/>
          </p:nvSpPr>
          <p:spPr>
            <a:xfrm>
              <a:off x="3480636" y="2223898"/>
              <a:ext cx="517531" cy="39334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en-US" sz="1400" b="1" spc="-150" dirty="0" smtClean="0">
                  <a:solidFill>
                    <a:schemeClr val="bg1"/>
                  </a:solidFill>
                  <a:latin typeface="+mj-lt"/>
                  <a:ea typeface="Franchise" pitchFamily="49" charset="0"/>
                </a:rPr>
                <a:t>04.</a:t>
              </a:r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sz="quarter" idx="14" hasCustomPrompt="1"/>
          </p:nvPr>
        </p:nvSpPr>
        <p:spPr>
          <a:xfrm>
            <a:off x="1187624" y="2348706"/>
            <a:ext cx="3383657" cy="136815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1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44" name="Espace réservé du contenu 2"/>
          <p:cNvSpPr>
            <a:spLocks noGrp="1"/>
          </p:cNvSpPr>
          <p:nvPr>
            <p:ph sz="quarter" idx="15" hasCustomPrompt="1"/>
          </p:nvPr>
        </p:nvSpPr>
        <p:spPr>
          <a:xfrm>
            <a:off x="4887064" y="2348706"/>
            <a:ext cx="3383657" cy="136815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1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45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1187624" y="4292922"/>
            <a:ext cx="3383657" cy="136815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1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46" name="Espace réservé du contenu 2"/>
          <p:cNvSpPr>
            <a:spLocks noGrp="1"/>
          </p:cNvSpPr>
          <p:nvPr>
            <p:ph sz="quarter" idx="17" hasCustomPrompt="1"/>
          </p:nvPr>
        </p:nvSpPr>
        <p:spPr>
          <a:xfrm>
            <a:off x="4900787" y="4292922"/>
            <a:ext cx="3383657" cy="136815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1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5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5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Texte</a:t>
            </a:r>
            <a:endParaRPr lang="fr-FR" dirty="0"/>
          </a:p>
        </p:txBody>
      </p:sp>
      <p:pic>
        <p:nvPicPr>
          <p:cNvPr id="35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6220" y="5589240"/>
            <a:ext cx="915845" cy="109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13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BE6C7-1288-4A27-B963-471779E6E08E}" type="datetimeFigureOut">
              <a:rPr lang="fr-FR" smtClean="0"/>
              <a:t>07/06/2019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B63E4-957D-4404-AFF4-AF05B27D73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55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8" r:id="rId3"/>
    <p:sldLayoutId id="2147483667" r:id="rId4"/>
    <p:sldLayoutId id="2147483665" r:id="rId5"/>
    <p:sldLayoutId id="2147483666" r:id="rId6"/>
    <p:sldLayoutId id="2147483661" r:id="rId7"/>
    <p:sldLayoutId id="2147483662" r:id="rId8"/>
    <p:sldLayoutId id="2147483663" r:id="rId9"/>
    <p:sldLayoutId id="2147483664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 txBox="1">
            <a:spLocks/>
          </p:cNvSpPr>
          <p:nvPr userDrawn="1"/>
        </p:nvSpPr>
        <p:spPr>
          <a:xfrm>
            <a:off x="1403648" y="4725144"/>
            <a:ext cx="6343054" cy="849979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fr-F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Titre de votre présentation</a:t>
            </a: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/>
            </a:r>
            <a:b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Sous-titre de votre présentation</a:t>
            </a:r>
            <a:endParaRPr lang="fr-FR" sz="1800" dirty="0">
              <a:solidFill>
                <a:srgbClr val="0091A5"/>
              </a:solidFill>
              <a:latin typeface="+mj-lt"/>
            </a:endParaRPr>
          </a:p>
        </p:txBody>
      </p:sp>
      <p:pic>
        <p:nvPicPr>
          <p:cNvPr id="12" name="Picture 4" descr="C:\Users\fdirriere\Desktop\PPT\logo_ac-reims_H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50" y="1124744"/>
            <a:ext cx="1365250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 userDrawn="1"/>
        </p:nvSpPr>
        <p:spPr>
          <a:xfrm flipV="1">
            <a:off x="1835150" y="3717924"/>
            <a:ext cx="5473700" cy="11112"/>
          </a:xfrm>
          <a:prstGeom prst="rect">
            <a:avLst/>
          </a:prstGeom>
          <a:solidFill>
            <a:srgbClr val="009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 bwMode="auto">
          <a:xfrm>
            <a:off x="1838325" y="3429000"/>
            <a:ext cx="54737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fr-FR" sz="1600" b="1" dirty="0" smtClean="0">
                <a:solidFill>
                  <a:srgbClr val="0091A5"/>
                </a:solidFill>
                <a:latin typeface="+mj-lt"/>
              </a:rPr>
              <a:t>Rectorat de l’académie de Reims le 24/03/16</a:t>
            </a:r>
            <a:endParaRPr lang="fr-FR" sz="1600" dirty="0">
              <a:solidFill>
                <a:srgbClr val="0091A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944163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g"/><Relationship Id="rId18" Type="http://schemas.openxmlformats.org/officeDocument/2006/relationships/image" Target="../media/image46.png"/><Relationship Id="rId26" Type="http://schemas.openxmlformats.org/officeDocument/2006/relationships/image" Target="../media/image15.png"/><Relationship Id="rId3" Type="http://schemas.openxmlformats.org/officeDocument/2006/relationships/image" Target="../media/image27.png"/><Relationship Id="rId21" Type="http://schemas.openxmlformats.org/officeDocument/2006/relationships/image" Target="../media/image10.png"/><Relationship Id="rId7" Type="http://schemas.openxmlformats.org/officeDocument/2006/relationships/image" Target="../media/image35.png"/><Relationship Id="rId12" Type="http://schemas.openxmlformats.org/officeDocument/2006/relationships/image" Target="../media/image40.jpg"/><Relationship Id="rId17" Type="http://schemas.openxmlformats.org/officeDocument/2006/relationships/image" Target="../media/image45.jpeg"/><Relationship Id="rId25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4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9.jpg"/><Relationship Id="rId24" Type="http://schemas.openxmlformats.org/officeDocument/2006/relationships/image" Target="../media/image13.png"/><Relationship Id="rId5" Type="http://schemas.openxmlformats.org/officeDocument/2006/relationships/image" Target="../media/image34.png"/><Relationship Id="rId15" Type="http://schemas.openxmlformats.org/officeDocument/2006/relationships/image" Target="../media/image43.jpg"/><Relationship Id="rId23" Type="http://schemas.openxmlformats.org/officeDocument/2006/relationships/image" Target="../media/image12.png"/><Relationship Id="rId10" Type="http://schemas.openxmlformats.org/officeDocument/2006/relationships/image" Target="../media/image38.jpg"/><Relationship Id="rId19" Type="http://schemas.openxmlformats.org/officeDocument/2006/relationships/image" Target="../media/image47.png"/><Relationship Id="rId4" Type="http://schemas.openxmlformats.org/officeDocument/2006/relationships/image" Target="../media/image28.png"/><Relationship Id="rId9" Type="http://schemas.openxmlformats.org/officeDocument/2006/relationships/image" Target="../media/image37.jpg"/><Relationship Id="rId14" Type="http://schemas.openxmlformats.org/officeDocument/2006/relationships/image" Target="../media/image42.jpg"/><Relationship Id="rId2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12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10.png"/><Relationship Id="rId5" Type="http://schemas.openxmlformats.org/officeDocument/2006/relationships/image" Target="../media/image50.png"/><Relationship Id="rId15" Type="http://schemas.openxmlformats.org/officeDocument/2006/relationships/image" Target="../media/image14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57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11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47.png"/><Relationship Id="rId5" Type="http://schemas.openxmlformats.org/officeDocument/2006/relationships/image" Target="../media/image60.png"/><Relationship Id="rId15" Type="http://schemas.openxmlformats.org/officeDocument/2006/relationships/image" Target="../media/image13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diagramData" Target="../diagrams/data1.xml"/><Relationship Id="rId21" Type="http://schemas.openxmlformats.org/officeDocument/2006/relationships/image" Target="../media/image72.png"/><Relationship Id="rId7" Type="http://schemas.microsoft.com/office/2007/relationships/diagramDrawing" Target="../diagrams/drawing1.xml"/><Relationship Id="rId12" Type="http://schemas.openxmlformats.org/officeDocument/2006/relationships/image" Target="../media/image7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3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9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2.png"/><Relationship Id="rId10" Type="http://schemas.openxmlformats.org/officeDocument/2006/relationships/image" Target="../media/image68.png"/><Relationship Id="rId19" Type="http://schemas.openxmlformats.org/officeDocument/2006/relationships/hyperlink" Target="https://dane.ac-reims.fr/dokiel/MBN/res/Ku04-_Appli_mobile.pdf" TargetMode="External"/><Relationship Id="rId4" Type="http://schemas.openxmlformats.org/officeDocument/2006/relationships/diagramLayout" Target="../diagrams/layout1.xml"/><Relationship Id="rId9" Type="http://schemas.openxmlformats.org/officeDocument/2006/relationships/image" Target="../media/image67.png"/><Relationship Id="rId1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13" Type="http://schemas.openxmlformats.org/officeDocument/2006/relationships/image" Target="../media/image14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12.png"/><Relationship Id="rId5" Type="http://schemas.openxmlformats.org/officeDocument/2006/relationships/image" Target="../media/image75.jpg"/><Relationship Id="rId10" Type="http://schemas.openxmlformats.org/officeDocument/2006/relationships/image" Target="../media/image11.png"/><Relationship Id="rId4" Type="http://schemas.openxmlformats.org/officeDocument/2006/relationships/image" Target="../media/image74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dane.ac-reims.fr/dokiel/MBN/res/Ku03-_Envoyer_un_message.pdf" TargetMode="External"/><Relationship Id="rId3" Type="http://schemas.openxmlformats.org/officeDocument/2006/relationships/image" Target="../media/image79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14.png"/><Relationship Id="rId5" Type="http://schemas.openxmlformats.org/officeDocument/2006/relationships/image" Target="../media/image81.png"/><Relationship Id="rId10" Type="http://schemas.openxmlformats.org/officeDocument/2006/relationships/image" Target="../media/image13.png"/><Relationship Id="rId4" Type="http://schemas.openxmlformats.org/officeDocument/2006/relationships/image" Target="../media/image80.png"/><Relationship Id="rId9" Type="http://schemas.openxmlformats.org/officeDocument/2006/relationships/image" Target="../media/image12.png"/><Relationship Id="rId1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71.png"/><Relationship Id="rId10" Type="http://schemas.openxmlformats.org/officeDocument/2006/relationships/image" Target="../media/image14.png"/><Relationship Id="rId4" Type="http://schemas.openxmlformats.org/officeDocument/2006/relationships/hyperlink" Target="https://dane.ac-reims.fr/dokiel/MBN/res/Ku05-_Bureautique_en_ligne.pdf" TargetMode="External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14.png"/><Relationship Id="rId3" Type="http://schemas.openxmlformats.org/officeDocument/2006/relationships/image" Target="../media/image83.png"/><Relationship Id="rId7" Type="http://schemas.openxmlformats.org/officeDocument/2006/relationships/hyperlink" Target="https://dane.ac-reims.fr/dokiel/MBN/res/Ku05-_Bureautique_en_ligne.pdf" TargetMode="Externa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12.png"/><Relationship Id="rId5" Type="http://schemas.openxmlformats.org/officeDocument/2006/relationships/image" Target="../media/image84.png"/><Relationship Id="rId10" Type="http://schemas.openxmlformats.org/officeDocument/2006/relationships/image" Target="../media/image11.png"/><Relationship Id="rId4" Type="http://schemas.openxmlformats.org/officeDocument/2006/relationships/image" Target="../media/image24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14.png"/><Relationship Id="rId5" Type="http://schemas.openxmlformats.org/officeDocument/2006/relationships/hyperlink" Target="https://dane.ac-reims.fr/dokiel/MBN/res/Ku01-_Stocker_mes_documents.pdf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86.png"/><Relationship Id="rId9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71.png"/><Relationship Id="rId3" Type="http://schemas.openxmlformats.org/officeDocument/2006/relationships/image" Target="../media/image87.png"/><Relationship Id="rId7" Type="http://schemas.openxmlformats.org/officeDocument/2006/relationships/image" Target="../media/image11.png"/><Relationship Id="rId12" Type="http://schemas.openxmlformats.org/officeDocument/2006/relationships/hyperlink" Target="https://dane.ac-reims.fr/dokiel/MBN/res/Kp02-_Le_cahier_de_textes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24.png"/><Relationship Id="rId10" Type="http://schemas.openxmlformats.org/officeDocument/2006/relationships/image" Target="../media/image14.png"/><Relationship Id="rId4" Type="http://schemas.openxmlformats.org/officeDocument/2006/relationships/image" Target="../media/image88.png"/><Relationship Id="rId9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71.png"/><Relationship Id="rId5" Type="http://schemas.openxmlformats.org/officeDocument/2006/relationships/image" Target="../media/image11.png"/><Relationship Id="rId10" Type="http://schemas.openxmlformats.org/officeDocument/2006/relationships/hyperlink" Target="https://dane.ac-reims.fr/dokiel/MBN/res/Kp03-_Distribuer_et_ramasser_un_travail.pdf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dane.ac-reims.fr/dokiel/MBN/res/Kp03-_Distribuer_et_ramasser_un_travail.pdf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14.png"/><Relationship Id="rId5" Type="http://schemas.openxmlformats.org/officeDocument/2006/relationships/image" Target="../media/image91.png"/><Relationship Id="rId10" Type="http://schemas.openxmlformats.org/officeDocument/2006/relationships/image" Target="../media/image13.png"/><Relationship Id="rId4" Type="http://schemas.openxmlformats.org/officeDocument/2006/relationships/image" Target="../media/image90.png"/><Relationship Id="rId9" Type="http://schemas.openxmlformats.org/officeDocument/2006/relationships/image" Target="../media/image12.png"/><Relationship Id="rId1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4.png"/><Relationship Id="rId7" Type="http://schemas.openxmlformats.org/officeDocument/2006/relationships/image" Target="../media/image12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5.png"/><Relationship Id="rId9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6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7.png"/><Relationship Id="rId9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100.png"/><Relationship Id="rId9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documentation.solutionsdoc.net/esidoc/ENT/Documentation_e-sidoc_ENT_monbureaunumerique_kosmos.pdf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71.png"/><Relationship Id="rId9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3.png"/><Relationship Id="rId5" Type="http://schemas.openxmlformats.org/officeDocument/2006/relationships/image" Target="../media/image104.png"/><Relationship Id="rId10" Type="http://schemas.openxmlformats.org/officeDocument/2006/relationships/image" Target="../media/image12.png"/><Relationship Id="rId4" Type="http://schemas.openxmlformats.org/officeDocument/2006/relationships/image" Target="../media/image103.png"/><Relationship Id="rId9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11.png"/><Relationship Id="rId3" Type="http://schemas.openxmlformats.org/officeDocument/2006/relationships/image" Target="../media/image10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4.png"/><Relationship Id="rId5" Type="http://schemas.openxmlformats.org/officeDocument/2006/relationships/image" Target="../media/image109.png"/><Relationship Id="rId10" Type="http://schemas.openxmlformats.org/officeDocument/2006/relationships/image" Target="../media/image13.png"/><Relationship Id="rId4" Type="http://schemas.openxmlformats.org/officeDocument/2006/relationships/image" Target="../media/image108.png"/><Relationship Id="rId9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113.png"/><Relationship Id="rId9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115.png"/><Relationship Id="rId9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5.pn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12.png"/><Relationship Id="rId5" Type="http://schemas.openxmlformats.org/officeDocument/2006/relationships/image" Target="../media/image18.png"/><Relationship Id="rId10" Type="http://schemas.openxmlformats.org/officeDocument/2006/relationships/image" Target="../media/image11.png"/><Relationship Id="rId4" Type="http://schemas.openxmlformats.org/officeDocument/2006/relationships/image" Target="../media/image17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22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3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24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14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11.png"/><Relationship Id="rId10" Type="http://schemas.openxmlformats.org/officeDocument/2006/relationships/image" Target="../media/image32.png"/><Relationship Id="rId19" Type="http://schemas.openxmlformats.org/officeDocument/2006/relationships/image" Target="../media/image15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5516" y="2157264"/>
            <a:ext cx="8712968" cy="1440160"/>
          </a:xfrm>
        </p:spPr>
        <p:txBody>
          <a:bodyPr>
            <a:noAutofit/>
          </a:bodyPr>
          <a:lstStyle/>
          <a:p>
            <a:r>
              <a:rPr lang="fr-FR" sz="5400" dirty="0" smtClean="0"/>
              <a:t>ENT</a:t>
            </a:r>
            <a:br>
              <a:rPr lang="fr-FR" sz="5400" dirty="0" smtClean="0"/>
            </a:br>
            <a:r>
              <a:rPr lang="fr-FR" sz="5400" dirty="0" smtClean="0"/>
              <a:t>"Mon Bureau Numérique"</a:t>
            </a:r>
            <a:endParaRPr lang="fr-FR" sz="5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844752"/>
            <a:ext cx="6400800" cy="1752600"/>
          </a:xfrm>
        </p:spPr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Rentrée 2019 - 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835696" y="3933056"/>
            <a:ext cx="5400600" cy="576064"/>
          </a:xfrm>
        </p:spPr>
        <p:txBody>
          <a:bodyPr/>
          <a:lstStyle/>
          <a:p>
            <a:endParaRPr lang="fr-FR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4692533"/>
            <a:ext cx="2636040" cy="114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9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à coins arrondis 80"/>
          <p:cNvSpPr/>
          <p:nvPr/>
        </p:nvSpPr>
        <p:spPr>
          <a:xfrm>
            <a:off x="3635896" y="1340768"/>
            <a:ext cx="5400600" cy="4641031"/>
          </a:xfrm>
          <a:prstGeom prst="roundRect">
            <a:avLst>
              <a:gd name="adj" fmla="val 513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  <a:alpha val="50196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100" b="1" smtClean="0"/>
          </a:p>
        </p:txBody>
      </p:sp>
      <p:sp>
        <p:nvSpPr>
          <p:cNvPr id="42" name="AutoShape 2" descr="Les tutos de Jul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" name="AutoShape 4" descr="Les tutos de Juli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" name="AutoShape 6" descr="Les tutos de Juli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" name="AutoShape 8" descr="Administrateur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79" name="Groupe 78"/>
          <p:cNvGrpSpPr/>
          <p:nvPr/>
        </p:nvGrpSpPr>
        <p:grpSpPr>
          <a:xfrm>
            <a:off x="-14283" y="1691134"/>
            <a:ext cx="3760569" cy="3898106"/>
            <a:chOff x="-14283" y="1331094"/>
            <a:chExt cx="3760569" cy="3898106"/>
          </a:xfrm>
        </p:grpSpPr>
        <p:pic>
          <p:nvPicPr>
            <p:cNvPr id="57" name="Image 5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4105147"/>
              <a:ext cx="914621" cy="900000"/>
            </a:xfrm>
            <a:prstGeom prst="rect">
              <a:avLst/>
            </a:prstGeom>
          </p:spPr>
        </p:pic>
        <p:pic>
          <p:nvPicPr>
            <p:cNvPr id="58" name="Image 5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019" y="3112933"/>
              <a:ext cx="914621" cy="900000"/>
            </a:xfrm>
            <a:prstGeom prst="rect">
              <a:avLst/>
            </a:prstGeom>
          </p:spPr>
        </p:pic>
        <p:sp>
          <p:nvSpPr>
            <p:cNvPr id="59" name="Zone de texte 679"/>
            <p:cNvSpPr txBox="1"/>
            <p:nvPr/>
          </p:nvSpPr>
          <p:spPr>
            <a:xfrm>
              <a:off x="1979712" y="1869298"/>
              <a:ext cx="1224137" cy="654090"/>
            </a:xfrm>
            <a:prstGeom prst="rect">
              <a:avLst/>
            </a:prstGeom>
            <a:solidFill>
              <a:srgbClr val="0091A6">
                <a:alpha val="25098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1600" i="1" dirty="0">
                  <a:effectLst/>
                  <a:ea typeface="Calibri"/>
                  <a:cs typeface="Times New Roman"/>
                </a:rPr>
                <a:t>Compte Téléservices</a:t>
              </a:r>
              <a:endParaRPr lang="fr-FR" sz="16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60" name="Zone de texte 100"/>
            <p:cNvSpPr txBox="1"/>
            <p:nvPr/>
          </p:nvSpPr>
          <p:spPr>
            <a:xfrm>
              <a:off x="725685" y="1340768"/>
              <a:ext cx="1104048" cy="20489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1400" dirty="0">
                  <a:effectLst/>
                  <a:ea typeface="Calibri"/>
                  <a:cs typeface="Times New Roman"/>
                </a:rPr>
                <a:t>Responsables</a:t>
              </a:r>
            </a:p>
          </p:txBody>
        </p:sp>
        <p:sp>
          <p:nvSpPr>
            <p:cNvPr id="61" name="Zone de texte 105"/>
            <p:cNvSpPr txBox="1"/>
            <p:nvPr/>
          </p:nvSpPr>
          <p:spPr>
            <a:xfrm>
              <a:off x="854842" y="2684923"/>
              <a:ext cx="722234" cy="20562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1400" dirty="0">
                  <a:effectLst/>
                  <a:ea typeface="Calibri"/>
                  <a:cs typeface="Times New Roman"/>
                </a:rPr>
                <a:t>Élèves</a:t>
              </a:r>
            </a:p>
          </p:txBody>
        </p:sp>
        <p:sp>
          <p:nvSpPr>
            <p:cNvPr id="62" name="Flèche droite 61"/>
            <p:cNvSpPr/>
            <p:nvPr/>
          </p:nvSpPr>
          <p:spPr>
            <a:xfrm rot="20440303">
              <a:off x="1494396" y="2291341"/>
              <a:ext cx="499464" cy="344725"/>
            </a:xfrm>
            <a:prstGeom prst="rightArrow">
              <a:avLst/>
            </a:prstGeom>
            <a:solidFill>
              <a:srgbClr val="0091A6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lèche droite 62"/>
            <p:cNvSpPr/>
            <p:nvPr/>
          </p:nvSpPr>
          <p:spPr>
            <a:xfrm>
              <a:off x="1343494" y="3958448"/>
              <a:ext cx="500284" cy="345360"/>
            </a:xfrm>
            <a:prstGeom prst="rightArrow">
              <a:avLst/>
            </a:prstGeom>
            <a:solidFill>
              <a:srgbClr val="0091A6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lèche droite 63"/>
            <p:cNvSpPr/>
            <p:nvPr/>
          </p:nvSpPr>
          <p:spPr>
            <a:xfrm rot="11959697" flipH="1">
              <a:off x="1509720" y="1708324"/>
              <a:ext cx="499014" cy="344725"/>
            </a:xfrm>
            <a:prstGeom prst="rightArrow">
              <a:avLst/>
            </a:prstGeom>
            <a:solidFill>
              <a:srgbClr val="0091A6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pic>
          <p:nvPicPr>
            <p:cNvPr id="65" name="Image 64">
              <a:extLst>
                <a:ext uri="{FF2B5EF4-FFF2-40B4-BE49-F238E27FC236}">
                  <a16:creationId xmlns:a16="http://schemas.microsoft.com/office/drawing/2014/main" id="{25B7A741-B6B3-42A4-A18F-8897E800A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7560" y="2024944"/>
              <a:ext cx="913797" cy="900000"/>
            </a:xfrm>
            <a:prstGeom prst="rect">
              <a:avLst/>
            </a:prstGeom>
          </p:spPr>
        </p:pic>
        <p:pic>
          <p:nvPicPr>
            <p:cNvPr id="66" name="Image 6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" y="3681128"/>
              <a:ext cx="914621" cy="900000"/>
            </a:xfrm>
            <a:prstGeom prst="rect">
              <a:avLst/>
            </a:prstGeom>
          </p:spPr>
        </p:pic>
        <p:pic>
          <p:nvPicPr>
            <p:cNvPr id="67" name="Image 6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283" y="1331094"/>
              <a:ext cx="914621" cy="900000"/>
            </a:xfrm>
            <a:prstGeom prst="rect">
              <a:avLst/>
            </a:prstGeom>
          </p:spPr>
        </p:pic>
        <p:sp>
          <p:nvSpPr>
            <p:cNvPr id="68" name="Zone de texte 679"/>
            <p:cNvSpPr txBox="1"/>
            <p:nvPr/>
          </p:nvSpPr>
          <p:spPr>
            <a:xfrm>
              <a:off x="1979712" y="3778102"/>
              <a:ext cx="1224137" cy="654090"/>
            </a:xfrm>
            <a:prstGeom prst="rect">
              <a:avLst/>
            </a:prstGeom>
            <a:solidFill>
              <a:srgbClr val="0091A6">
                <a:alpha val="25098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1600" i="1" dirty="0">
                  <a:effectLst/>
                  <a:ea typeface="Calibri"/>
                  <a:cs typeface="Times New Roman"/>
                </a:rPr>
                <a:t>Compte </a:t>
              </a:r>
              <a:r>
                <a:rPr lang="fr-FR" sz="1600" i="1" dirty="0" smtClean="0">
                  <a:effectLst/>
                  <a:ea typeface="Calibri"/>
                  <a:cs typeface="Times New Roman"/>
                </a:rPr>
                <a:t>académique</a:t>
              </a:r>
              <a:endParaRPr lang="fr-FR" sz="16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69" name="Flèche droite 68"/>
            <p:cNvSpPr/>
            <p:nvPr/>
          </p:nvSpPr>
          <p:spPr>
            <a:xfrm rot="20440303">
              <a:off x="1369402" y="4379485"/>
              <a:ext cx="499464" cy="344725"/>
            </a:xfrm>
            <a:prstGeom prst="rightArrow">
              <a:avLst/>
            </a:prstGeom>
            <a:solidFill>
              <a:srgbClr val="0091A6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lèche droite 69"/>
            <p:cNvSpPr/>
            <p:nvPr/>
          </p:nvSpPr>
          <p:spPr>
            <a:xfrm rot="11959697" flipH="1">
              <a:off x="1384726" y="3502859"/>
              <a:ext cx="499014" cy="344725"/>
            </a:xfrm>
            <a:prstGeom prst="rightArrow">
              <a:avLst/>
            </a:prstGeom>
            <a:solidFill>
              <a:srgbClr val="0091A6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Zone de texte 109"/>
            <p:cNvSpPr txBox="1"/>
            <p:nvPr/>
          </p:nvSpPr>
          <p:spPr>
            <a:xfrm>
              <a:off x="1226256" y="4943282"/>
              <a:ext cx="835383" cy="28591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1400" dirty="0">
                  <a:effectLst/>
                  <a:ea typeface="Calibri"/>
                  <a:cs typeface="Times New Roman"/>
                </a:rPr>
                <a:t>Personnels</a:t>
              </a:r>
            </a:p>
          </p:txBody>
        </p:sp>
        <p:sp>
          <p:nvSpPr>
            <p:cNvPr id="72" name="Flèche droite 71"/>
            <p:cNvSpPr/>
            <p:nvPr/>
          </p:nvSpPr>
          <p:spPr>
            <a:xfrm rot="11959697" flipH="1">
              <a:off x="3247259" y="2306365"/>
              <a:ext cx="499014" cy="344725"/>
            </a:xfrm>
            <a:prstGeom prst="rightArrow">
              <a:avLst/>
            </a:prstGeom>
            <a:solidFill>
              <a:srgbClr val="0091A6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lèche droite 72"/>
            <p:cNvSpPr/>
            <p:nvPr/>
          </p:nvSpPr>
          <p:spPr>
            <a:xfrm rot="20440303">
              <a:off x="3246822" y="3463157"/>
              <a:ext cx="499464" cy="344725"/>
            </a:xfrm>
            <a:prstGeom prst="rightArrow">
              <a:avLst/>
            </a:prstGeom>
            <a:solidFill>
              <a:srgbClr val="0091A6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" name="Groupe 75"/>
          <p:cNvGrpSpPr/>
          <p:nvPr/>
        </p:nvGrpSpPr>
        <p:grpSpPr>
          <a:xfrm>
            <a:off x="3717249" y="1375865"/>
            <a:ext cx="5319246" cy="4429399"/>
            <a:chOff x="3789258" y="1015825"/>
            <a:chExt cx="5319246" cy="4429399"/>
          </a:xfrm>
        </p:grpSpPr>
        <p:pic>
          <p:nvPicPr>
            <p:cNvPr id="21" name="Image 20" descr="C:\Users\sklein\Documents\ENT- Envole\icones\Icones ENT Envole\labomep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3050" y="3069893"/>
              <a:ext cx="746063" cy="74603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4657" y="4712053"/>
              <a:ext cx="733199" cy="73317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4703" y="3069893"/>
              <a:ext cx="733200" cy="7331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2832" y="4712053"/>
              <a:ext cx="733200" cy="7331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20" y="3069893"/>
              <a:ext cx="733200" cy="7331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745" y="4712053"/>
              <a:ext cx="733199" cy="73317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20" y="4712053"/>
              <a:ext cx="733200" cy="7331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9" name="ZoneTexte 15"/>
            <p:cNvSpPr txBox="1"/>
            <p:nvPr/>
          </p:nvSpPr>
          <p:spPr>
            <a:xfrm>
              <a:off x="4436618" y="4371217"/>
              <a:ext cx="36637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fr-FR" sz="1600" b="1" kern="1200" dirty="0">
                  <a:solidFill>
                    <a:srgbClr val="C00000"/>
                  </a:solidFill>
                  <a:effectLst/>
                  <a:latin typeface="Calibri"/>
                  <a:ea typeface="Times New Roman"/>
                  <a:cs typeface="Times New Roman"/>
                </a:rPr>
                <a:t>Les services académiques :</a:t>
              </a:r>
              <a:endParaRPr lang="fr-FR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0" name="ZoneTexte 16"/>
            <p:cNvSpPr txBox="1"/>
            <p:nvPr/>
          </p:nvSpPr>
          <p:spPr>
            <a:xfrm>
              <a:off x="4860032" y="2730406"/>
              <a:ext cx="28907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fr-FR" sz="1600" b="1" kern="1200" dirty="0">
                  <a:solidFill>
                    <a:srgbClr val="C00000"/>
                  </a:solidFill>
                  <a:effectLst/>
                  <a:latin typeface="Calibri"/>
                  <a:ea typeface="Times New Roman"/>
                  <a:cs typeface="Times New Roman"/>
                </a:rPr>
                <a:t>Des connecteurs externes :</a:t>
              </a:r>
              <a:endParaRPr lang="fr-FR" sz="1600" dirty="0">
                <a:effectLst/>
                <a:latin typeface="Times New Roman"/>
                <a:ea typeface="Times New Roman"/>
              </a:endParaRPr>
            </a:p>
          </p:txBody>
        </p:sp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7486" y="3069893"/>
              <a:ext cx="733199" cy="73317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0268" y="3069893"/>
              <a:ext cx="733199" cy="73317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3" name="Zone de texte 651"/>
            <p:cNvSpPr txBox="1"/>
            <p:nvPr/>
          </p:nvSpPr>
          <p:spPr>
            <a:xfrm>
              <a:off x="4800521" y="1015825"/>
              <a:ext cx="3155855" cy="25331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600" b="1" dirty="0">
                  <a:solidFill>
                    <a:srgbClr val="C00000"/>
                  </a:solidFill>
                  <a:effectLst/>
                  <a:ea typeface="Calibri"/>
                  <a:cs typeface="Times New Roman"/>
                </a:rPr>
                <a:t>Espace Numérique de </a:t>
              </a:r>
              <a:r>
                <a:rPr lang="fr-FR" sz="1600" b="1" dirty="0" smtClean="0">
                  <a:solidFill>
                    <a:srgbClr val="C00000"/>
                  </a:solidFill>
                  <a:effectLst/>
                  <a:ea typeface="Calibri"/>
                  <a:cs typeface="Times New Roman"/>
                </a:rPr>
                <a:t>Travail</a:t>
              </a:r>
              <a:endParaRPr lang="fr-FR" sz="1100" dirty="0">
                <a:solidFill>
                  <a:srgbClr val="C00000"/>
                </a:solidFill>
                <a:effectLst/>
                <a:ea typeface="Calibri"/>
                <a:cs typeface="Times New Roman"/>
              </a:endParaRPr>
            </a:p>
          </p:txBody>
        </p:sp>
        <p:sp>
          <p:nvSpPr>
            <p:cNvPr id="34" name="Zone de texte 652"/>
            <p:cNvSpPr txBox="1"/>
            <p:nvPr/>
          </p:nvSpPr>
          <p:spPr>
            <a:xfrm>
              <a:off x="3789258" y="3833345"/>
              <a:ext cx="745841" cy="55668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fr-FR" sz="1000" i="1" dirty="0">
                  <a:effectLst/>
                  <a:ea typeface="Calibri"/>
                  <a:cs typeface="Times New Roman"/>
                </a:rPr>
                <a:t>Notes et</a:t>
              </a:r>
              <a:endParaRPr lang="fr-FR" sz="1100" dirty="0">
                <a:effectLst/>
                <a:ea typeface="Calibri"/>
                <a:cs typeface="Times New Roman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fr-FR" sz="1000" i="1" dirty="0">
                  <a:effectLst/>
                  <a:ea typeface="Calibri"/>
                  <a:cs typeface="Times New Roman"/>
                </a:rPr>
                <a:t>Vie scolaire</a:t>
              </a:r>
              <a:endParaRPr lang="fr-FR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35" name="Zone de texte 654"/>
            <p:cNvSpPr txBox="1"/>
            <p:nvPr/>
          </p:nvSpPr>
          <p:spPr>
            <a:xfrm>
              <a:off x="4684527" y="3833345"/>
              <a:ext cx="802812" cy="37680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1000" i="1" dirty="0">
                  <a:effectLst/>
                  <a:ea typeface="Calibri"/>
                  <a:cs typeface="Times New Roman"/>
                </a:rPr>
                <a:t>Folios</a:t>
              </a:r>
              <a:endParaRPr lang="fr-FR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36" name="Zone de texte 655"/>
            <p:cNvSpPr txBox="1"/>
            <p:nvPr/>
          </p:nvSpPr>
          <p:spPr>
            <a:xfrm>
              <a:off x="5569388" y="3833345"/>
              <a:ext cx="802812" cy="37680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1000" i="1" dirty="0" smtClean="0">
                  <a:effectLst/>
                  <a:ea typeface="Calibri"/>
                  <a:cs typeface="Times New Roman"/>
                </a:rPr>
                <a:t>LSU/LSL</a:t>
              </a:r>
              <a:endParaRPr lang="fr-FR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37" name="Zone de texte 656"/>
            <p:cNvSpPr txBox="1"/>
            <p:nvPr/>
          </p:nvSpPr>
          <p:spPr>
            <a:xfrm>
              <a:off x="6335585" y="3833345"/>
              <a:ext cx="2772919" cy="55668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1000" i="1" dirty="0">
                  <a:effectLst/>
                  <a:ea typeface="Calibri"/>
                  <a:cs typeface="Times New Roman"/>
                </a:rPr>
                <a:t>Manuels numériques  et Ressources pédagogiques</a:t>
              </a:r>
              <a:endParaRPr lang="fr-FR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39" name="Zone de texte 658"/>
            <p:cNvSpPr txBox="1"/>
            <p:nvPr/>
          </p:nvSpPr>
          <p:spPr>
            <a:xfrm>
              <a:off x="5754345" y="4116165"/>
              <a:ext cx="1049903" cy="32094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fr-FR" sz="2400" b="1" kern="1200" dirty="0">
                  <a:solidFill>
                    <a:srgbClr val="C00000"/>
                  </a:solidFill>
                  <a:effectLst/>
                  <a:ea typeface="Times New Roman"/>
                  <a:cs typeface="Times New Roman"/>
                </a:rPr>
                <a:t>+</a:t>
              </a:r>
              <a:endParaRPr lang="fr-FR" sz="2400" dirty="0">
                <a:effectLst/>
                <a:latin typeface="Times New Roman"/>
                <a:ea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2400" dirty="0">
                  <a:effectLst/>
                  <a:ea typeface="Calibri"/>
                  <a:cs typeface="Times New Roman"/>
                </a:rPr>
                <a:t> </a:t>
              </a:r>
            </a:p>
          </p:txBody>
        </p:sp>
        <p:pic>
          <p:nvPicPr>
            <p:cNvPr id="40" name="Image 39" descr="C:\Users\sklein\Documents\ENT- Envole\icones\Icones ENT Envole\e-sidoc.jp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8698" y="3069893"/>
              <a:ext cx="733200" cy="73317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" name="Image 4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5568" y="4712053"/>
              <a:ext cx="1980928" cy="7331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4" name="Image 73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72"/>
            <a:stretch/>
          </p:blipFill>
          <p:spPr>
            <a:xfrm>
              <a:off x="5563202" y="1187566"/>
              <a:ext cx="1457070" cy="1377338"/>
            </a:xfrm>
            <a:prstGeom prst="rect">
              <a:avLst/>
            </a:prstGeom>
          </p:spPr>
        </p:pic>
        <p:sp>
          <p:nvSpPr>
            <p:cNvPr id="75" name="Zone de texte 658"/>
            <p:cNvSpPr txBox="1"/>
            <p:nvPr/>
          </p:nvSpPr>
          <p:spPr>
            <a:xfrm>
              <a:off x="5754345" y="2462269"/>
              <a:ext cx="1049903" cy="32094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fr-FR" sz="2400" b="1" kern="1200" dirty="0">
                  <a:solidFill>
                    <a:srgbClr val="C00000"/>
                  </a:solidFill>
                  <a:effectLst/>
                  <a:ea typeface="Times New Roman"/>
                  <a:cs typeface="Times New Roman"/>
                </a:rPr>
                <a:t>+</a:t>
              </a:r>
              <a:endParaRPr lang="fr-FR" sz="2400" dirty="0">
                <a:effectLst/>
                <a:latin typeface="Times New Roman"/>
                <a:ea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2400" dirty="0">
                  <a:effectLst/>
                  <a:ea typeface="Calibri"/>
                  <a:cs typeface="Times New Roman"/>
                </a:rPr>
                <a:t> </a:t>
              </a:r>
            </a:p>
          </p:txBody>
        </p:sp>
      </p:grpSp>
      <p:sp>
        <p:nvSpPr>
          <p:cNvPr id="77" name="Titr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267158" cy="63408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L'authentification</a:t>
            </a:r>
            <a:endParaRPr lang="fr-FR" dirty="0"/>
          </a:p>
        </p:txBody>
      </p:sp>
      <p:sp>
        <p:nvSpPr>
          <p:cNvPr id="78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395536" y="908720"/>
            <a:ext cx="4339167" cy="444500"/>
          </a:xfrm>
        </p:spPr>
        <p:txBody>
          <a:bodyPr/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L'ENT permet d'accéder à tous les services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48EE3664-ED47-4E4C-B435-D1047A223E8E}"/>
              </a:ext>
            </a:extLst>
          </p:cNvPr>
          <p:cNvSpPr txBox="1"/>
          <p:nvPr/>
        </p:nvSpPr>
        <p:spPr>
          <a:xfrm>
            <a:off x="323528" y="6125815"/>
            <a:ext cx="7310290" cy="615553"/>
          </a:xfrm>
          <a:prstGeom prst="rect">
            <a:avLst/>
          </a:prstGeom>
          <a:solidFill>
            <a:srgbClr val="CCE9ED"/>
          </a:solidFill>
          <a:ln w="12700">
            <a:solidFill>
              <a:srgbClr val="0091A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fr-FR" sz="1800" b="1" dirty="0">
                <a:latin typeface="+mj-lt"/>
              </a:rPr>
              <a:t>	</a:t>
            </a:r>
            <a:r>
              <a:rPr lang="fr-FR" b="1" dirty="0" smtClean="0">
                <a:latin typeface="Arial Narrow" panose="020B0606020202030204" pitchFamily="34" charset="0"/>
              </a:rPr>
              <a:t>Activité</a:t>
            </a:r>
            <a:r>
              <a:rPr lang="fr-FR" sz="1800" b="1" dirty="0" smtClean="0">
                <a:latin typeface="Arial Narrow" panose="020B0606020202030204" pitchFamily="34" charset="0"/>
              </a:rPr>
              <a:t> </a:t>
            </a:r>
            <a:r>
              <a:rPr lang="fr-FR" sz="1800" b="1" dirty="0">
                <a:latin typeface="Arial Narrow" panose="020B0606020202030204" pitchFamily="34" charset="0"/>
              </a:rPr>
              <a:t>:</a:t>
            </a:r>
          </a:p>
          <a:p>
            <a:pPr marL="452438" indent="-185738">
              <a:buFontTx/>
              <a:buChar char="-"/>
            </a:pPr>
            <a:r>
              <a:rPr lang="fr-FR" sz="1600" dirty="0" smtClean="0">
                <a:latin typeface="Arial Narrow" panose="020B0606020202030204" pitchFamily="34" charset="0"/>
              </a:rPr>
              <a:t>Se connecter</a:t>
            </a:r>
            <a:endParaRPr lang="fr-FR" sz="1600" dirty="0">
              <a:latin typeface="Arial Narrow" panose="020B0606020202030204" pitchFamily="34" charset="0"/>
            </a:endParaRPr>
          </a:p>
        </p:txBody>
      </p:sp>
      <p:pic>
        <p:nvPicPr>
          <p:cNvPr id="99" name="Image 98">
            <a:extLst>
              <a:ext uri="{FF2B5EF4-FFF2-40B4-BE49-F238E27FC236}">
                <a16:creationId xmlns:a16="http://schemas.microsoft.com/office/drawing/2014/main" id="{88782DB3-D023-47BE-B104-A4571460BE4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0" y="5981799"/>
            <a:ext cx="571500" cy="571500"/>
          </a:xfrm>
          <a:prstGeom prst="rect">
            <a:avLst/>
          </a:prstGeom>
        </p:spPr>
      </p:pic>
      <p:grpSp>
        <p:nvGrpSpPr>
          <p:cNvPr id="100" name="Groupe 99"/>
          <p:cNvGrpSpPr/>
          <p:nvPr/>
        </p:nvGrpSpPr>
        <p:grpSpPr>
          <a:xfrm>
            <a:off x="5754959" y="44624"/>
            <a:ext cx="2777481" cy="326422"/>
            <a:chOff x="5692200" y="99031"/>
            <a:chExt cx="2777481" cy="326422"/>
          </a:xfrm>
        </p:grpSpPr>
        <p:pic>
          <p:nvPicPr>
            <p:cNvPr id="101" name="Image 100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3592" y="101453"/>
              <a:ext cx="324000" cy="324000"/>
            </a:xfrm>
            <a:prstGeom prst="rect">
              <a:avLst/>
            </a:prstGeom>
          </p:spPr>
        </p:pic>
        <p:pic>
          <p:nvPicPr>
            <p:cNvPr id="102" name="Image 101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896" y="101453"/>
              <a:ext cx="324000" cy="324000"/>
            </a:xfrm>
            <a:prstGeom prst="rect">
              <a:avLst/>
            </a:prstGeom>
          </p:spPr>
        </p:pic>
        <p:pic>
          <p:nvPicPr>
            <p:cNvPr id="103" name="Image 102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2200" y="101453"/>
              <a:ext cx="324000" cy="324000"/>
            </a:xfrm>
            <a:prstGeom prst="rect">
              <a:avLst/>
            </a:prstGeom>
          </p:spPr>
        </p:pic>
        <p:pic>
          <p:nvPicPr>
            <p:cNvPr id="104" name="Image 103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101453"/>
              <a:ext cx="324000" cy="324000"/>
            </a:xfrm>
            <a:prstGeom prst="rect">
              <a:avLst/>
            </a:prstGeom>
          </p:spPr>
        </p:pic>
        <p:pic>
          <p:nvPicPr>
            <p:cNvPr id="105" name="Image 104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4984" y="101453"/>
              <a:ext cx="324000" cy="324000"/>
            </a:xfrm>
            <a:prstGeom prst="rect">
              <a:avLst/>
            </a:prstGeom>
          </p:spPr>
        </p:pic>
        <p:pic>
          <p:nvPicPr>
            <p:cNvPr id="106" name="Image 105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681" y="101453"/>
              <a:ext cx="324000" cy="324000"/>
            </a:xfrm>
            <a:prstGeom prst="rect">
              <a:avLst/>
            </a:prstGeom>
          </p:spPr>
        </p:pic>
        <p:cxnSp>
          <p:nvCxnSpPr>
            <p:cNvPr id="107" name="Connecteur droit 106"/>
            <p:cNvCxnSpPr>
              <a:stCxn id="103" idx="3"/>
              <a:endCxn id="102" idx="1"/>
            </p:cNvCxnSpPr>
            <p:nvPr/>
          </p:nvCxnSpPr>
          <p:spPr>
            <a:xfrm>
              <a:off x="6016200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Ellipse 107"/>
            <p:cNvSpPr/>
            <p:nvPr/>
          </p:nvSpPr>
          <p:spPr>
            <a:xfrm>
              <a:off x="6177702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cxnSp>
          <p:nvCxnSpPr>
            <p:cNvPr id="109" name="Connecteur droit 108"/>
            <p:cNvCxnSpPr>
              <a:stCxn id="102" idx="3"/>
              <a:endCxn id="101" idx="1"/>
            </p:cNvCxnSpPr>
            <p:nvPr/>
          </p:nvCxnSpPr>
          <p:spPr>
            <a:xfrm>
              <a:off x="6506896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109"/>
            <p:cNvCxnSpPr>
              <a:stCxn id="101" idx="3"/>
              <a:endCxn id="104" idx="1"/>
            </p:cNvCxnSpPr>
            <p:nvPr/>
          </p:nvCxnSpPr>
          <p:spPr>
            <a:xfrm>
              <a:off x="6997592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/>
            <p:cNvCxnSpPr>
              <a:stCxn id="104" idx="3"/>
              <a:endCxn id="105" idx="1"/>
            </p:cNvCxnSpPr>
            <p:nvPr/>
          </p:nvCxnSpPr>
          <p:spPr>
            <a:xfrm>
              <a:off x="7488288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/>
            <p:cNvCxnSpPr>
              <a:stCxn id="105" idx="3"/>
              <a:endCxn id="106" idx="1"/>
            </p:cNvCxnSpPr>
            <p:nvPr/>
          </p:nvCxnSpPr>
          <p:spPr>
            <a:xfrm>
              <a:off x="7978984" y="263453"/>
              <a:ext cx="166697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Ellipse 112"/>
            <p:cNvSpPr/>
            <p:nvPr/>
          </p:nvSpPr>
          <p:spPr>
            <a:xfrm>
              <a:off x="6673591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114" name="Ellipse 113"/>
            <p:cNvSpPr/>
            <p:nvPr/>
          </p:nvSpPr>
          <p:spPr>
            <a:xfrm>
              <a:off x="7159591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115" name="Ellipse 114"/>
            <p:cNvSpPr/>
            <p:nvPr/>
          </p:nvSpPr>
          <p:spPr>
            <a:xfrm>
              <a:off x="7654984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116" name="Ellipse 115"/>
            <p:cNvSpPr/>
            <p:nvPr/>
          </p:nvSpPr>
          <p:spPr>
            <a:xfrm>
              <a:off x="8140984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72099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5498" y="274638"/>
            <a:ext cx="4818590" cy="63408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portails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5584219" y="1628800"/>
            <a:ext cx="2007426" cy="6480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fr-FR" dirty="0" smtClean="0"/>
          </a:p>
        </p:txBody>
      </p:sp>
      <p:sp>
        <p:nvSpPr>
          <p:cNvPr id="61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4690128" y="1268760"/>
            <a:ext cx="4219886" cy="1008112"/>
          </a:xfrm>
        </p:spPr>
        <p:txBody>
          <a:bodyPr>
            <a:normAutofit/>
          </a:bodyPr>
          <a:lstStyle/>
          <a:p>
            <a:pPr marL="180975" indent="-180975"/>
            <a:r>
              <a:rPr lang="fr-FR" sz="2000" dirty="0" smtClean="0"/>
              <a:t>Il est possible de changer de portail :</a:t>
            </a:r>
          </a:p>
          <a:p>
            <a:pPr marL="581025" lvl="1" indent="-180975"/>
            <a:r>
              <a:rPr lang="fr-FR" sz="1600" dirty="0" smtClean="0"/>
              <a:t>Enseignant multi-établissement</a:t>
            </a:r>
          </a:p>
          <a:p>
            <a:pPr marL="581025" lvl="1" indent="-180975"/>
            <a:r>
              <a:rPr lang="fr-FR" sz="1600" dirty="0" smtClean="0"/>
              <a:t>Parent de plusieurs enfants</a:t>
            </a:r>
            <a:endParaRPr lang="fr-FR" sz="1600" dirty="0"/>
          </a:p>
        </p:txBody>
      </p:sp>
      <p:sp>
        <p:nvSpPr>
          <p:cNvPr id="67" name="Espace réservé du contenu 3"/>
          <p:cNvSpPr txBox="1">
            <a:spLocks/>
          </p:cNvSpPr>
          <p:nvPr/>
        </p:nvSpPr>
        <p:spPr>
          <a:xfrm>
            <a:off x="35496" y="1268760"/>
            <a:ext cx="4280836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Calibri" panose="020F050202020403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/>
            <a:r>
              <a:rPr lang="fr-FR" sz="2000" dirty="0" smtClean="0"/>
              <a:t>Chaque portail a une URL spécifique </a:t>
            </a:r>
            <a:r>
              <a:rPr lang="fr-FR" sz="1400" dirty="0" smtClean="0"/>
              <a:t>(au nom de l'établissement)</a:t>
            </a:r>
            <a:endParaRPr lang="fr-FR" sz="1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r="8123"/>
          <a:stretch/>
        </p:blipFill>
        <p:spPr>
          <a:xfrm>
            <a:off x="4938999" y="2246491"/>
            <a:ext cx="3986329" cy="167223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Groupe 11"/>
          <p:cNvGrpSpPr/>
          <p:nvPr/>
        </p:nvGrpSpPr>
        <p:grpSpPr>
          <a:xfrm>
            <a:off x="107504" y="1874262"/>
            <a:ext cx="4735589" cy="4435058"/>
            <a:chOff x="107504" y="1658238"/>
            <a:chExt cx="4735589" cy="4435058"/>
          </a:xfrm>
        </p:grpSpPr>
        <p:grpSp>
          <p:nvGrpSpPr>
            <p:cNvPr id="30" name="Groupe 29"/>
            <p:cNvGrpSpPr/>
            <p:nvPr/>
          </p:nvGrpSpPr>
          <p:grpSpPr>
            <a:xfrm>
              <a:off x="1647218" y="1700808"/>
              <a:ext cx="1700646" cy="1186162"/>
              <a:chOff x="3176825" y="1598764"/>
              <a:chExt cx="2279016" cy="1589561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1851" y="1598764"/>
                <a:ext cx="1302197" cy="1179950"/>
              </a:xfrm>
              <a:prstGeom prst="rect">
                <a:avLst/>
              </a:prstGeom>
            </p:spPr>
          </p:pic>
          <p:sp>
            <p:nvSpPr>
              <p:cNvPr id="22" name="ZoneTexte 21"/>
              <p:cNvSpPr txBox="1"/>
              <p:nvPr/>
            </p:nvSpPr>
            <p:spPr>
              <a:xfrm>
                <a:off x="3176825" y="2698022"/>
                <a:ext cx="2279016" cy="490303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t">
                <a:normAutofit fontScale="92500" lnSpcReduction="20000"/>
              </a:bodyPr>
              <a:lstStyle/>
              <a:p>
                <a:pPr algn="ctr"/>
                <a:r>
                  <a:rPr lang="fr-FR" sz="1200" dirty="0" smtClean="0"/>
                  <a:t>Portail Projet :</a:t>
                </a:r>
              </a:p>
              <a:p>
                <a:pPr algn="ctr"/>
                <a:r>
                  <a:rPr lang="fr-FR" sz="1200" dirty="0" smtClean="0"/>
                  <a:t>Mon bureau numérique</a:t>
                </a:r>
              </a:p>
            </p:txBody>
          </p:sp>
        </p:grpSp>
        <p:grpSp>
          <p:nvGrpSpPr>
            <p:cNvPr id="73" name="Groupe 72"/>
            <p:cNvGrpSpPr/>
            <p:nvPr/>
          </p:nvGrpSpPr>
          <p:grpSpPr>
            <a:xfrm>
              <a:off x="107504" y="3136086"/>
              <a:ext cx="1670491" cy="1308720"/>
              <a:chOff x="983553" y="2863331"/>
              <a:chExt cx="2238606" cy="1753801"/>
            </a:xfrm>
          </p:grpSpPr>
          <p:pic>
            <p:nvPicPr>
              <p:cNvPr id="7" name="Image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14451" y="2863331"/>
                <a:ext cx="1302197" cy="1179950"/>
              </a:xfrm>
              <a:prstGeom prst="rect">
                <a:avLst/>
              </a:prstGeom>
            </p:spPr>
          </p:pic>
          <p:pic>
            <p:nvPicPr>
              <p:cNvPr id="19" name="Image 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6851" y="3015731"/>
                <a:ext cx="1302197" cy="1179950"/>
              </a:xfrm>
              <a:prstGeom prst="rect">
                <a:avLst/>
              </a:prstGeom>
            </p:spPr>
          </p:pic>
          <p:sp>
            <p:nvSpPr>
              <p:cNvPr id="23" name="ZoneTexte 22"/>
              <p:cNvSpPr txBox="1"/>
              <p:nvPr/>
            </p:nvSpPr>
            <p:spPr>
              <a:xfrm>
                <a:off x="983553" y="4221088"/>
                <a:ext cx="2238606" cy="396044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t">
                <a:noAutofit/>
              </a:bodyPr>
              <a:lstStyle/>
              <a:p>
                <a:pPr algn="ctr"/>
                <a:r>
                  <a:rPr lang="fr-FR" sz="1200" dirty="0" smtClean="0"/>
                  <a:t>Portail de la collectivité</a:t>
                </a:r>
              </a:p>
            </p:txBody>
          </p:sp>
        </p:grpSp>
        <p:grpSp>
          <p:nvGrpSpPr>
            <p:cNvPr id="72" name="Groupe 71"/>
            <p:cNvGrpSpPr/>
            <p:nvPr/>
          </p:nvGrpSpPr>
          <p:grpSpPr>
            <a:xfrm>
              <a:off x="1691680" y="3136086"/>
              <a:ext cx="1612013" cy="1308719"/>
              <a:chOff x="3299483" y="2863331"/>
              <a:chExt cx="2160240" cy="1753800"/>
            </a:xfrm>
          </p:grpSpPr>
          <p:pic>
            <p:nvPicPr>
              <p:cNvPr id="6" name="Image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6731" y="2863331"/>
                <a:ext cx="1302197" cy="1179950"/>
              </a:xfrm>
              <a:prstGeom prst="rect">
                <a:avLst/>
              </a:prstGeom>
            </p:spPr>
          </p:pic>
          <p:pic>
            <p:nvPicPr>
              <p:cNvPr id="20" name="Image 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9131" y="3015731"/>
                <a:ext cx="1302197" cy="1179950"/>
              </a:xfrm>
              <a:prstGeom prst="rect">
                <a:avLst/>
              </a:prstGeom>
            </p:spPr>
          </p:pic>
          <p:sp>
            <p:nvSpPr>
              <p:cNvPr id="24" name="ZoneTexte 23"/>
              <p:cNvSpPr txBox="1"/>
              <p:nvPr/>
            </p:nvSpPr>
            <p:spPr>
              <a:xfrm>
                <a:off x="3299483" y="4221086"/>
                <a:ext cx="2160240" cy="396045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t">
                <a:noAutofit/>
              </a:bodyPr>
              <a:lstStyle/>
              <a:p>
                <a:pPr algn="ctr"/>
                <a:r>
                  <a:rPr lang="fr-FR" sz="1200" dirty="0" smtClean="0"/>
                  <a:t>Portail de l’académie</a:t>
                </a:r>
              </a:p>
            </p:txBody>
          </p:sp>
        </p:grpSp>
        <p:grpSp>
          <p:nvGrpSpPr>
            <p:cNvPr id="71" name="Groupe 70"/>
            <p:cNvGrpSpPr/>
            <p:nvPr/>
          </p:nvGrpSpPr>
          <p:grpSpPr>
            <a:xfrm>
              <a:off x="3347864" y="3136089"/>
              <a:ext cx="1495229" cy="1338564"/>
              <a:chOff x="5652120" y="2863331"/>
              <a:chExt cx="2003740" cy="1793793"/>
            </a:xfrm>
          </p:grpSpPr>
          <p:pic>
            <p:nvPicPr>
              <p:cNvPr id="8" name="Image 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1281" y="2863331"/>
                <a:ext cx="1302197" cy="1179950"/>
              </a:xfrm>
              <a:prstGeom prst="rect">
                <a:avLst/>
              </a:prstGeom>
            </p:spPr>
          </p:pic>
          <p:sp>
            <p:nvSpPr>
              <p:cNvPr id="25" name="ZoneTexte 24"/>
              <p:cNvSpPr txBox="1"/>
              <p:nvPr/>
            </p:nvSpPr>
            <p:spPr>
              <a:xfrm>
                <a:off x="5652120" y="4261080"/>
                <a:ext cx="2003740" cy="396044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t">
                <a:normAutofit fontScale="77500" lnSpcReduction="20000"/>
              </a:bodyPr>
              <a:lstStyle/>
              <a:p>
                <a:pPr algn="ctr"/>
                <a:r>
                  <a:rPr lang="fr-FR" sz="1600" dirty="0" smtClean="0"/>
                  <a:t>Portail de la DRAAF</a:t>
                </a:r>
              </a:p>
            </p:txBody>
          </p:sp>
        </p:grpSp>
        <p:grpSp>
          <p:nvGrpSpPr>
            <p:cNvPr id="68" name="Groupe 67"/>
            <p:cNvGrpSpPr/>
            <p:nvPr/>
          </p:nvGrpSpPr>
          <p:grpSpPr>
            <a:xfrm>
              <a:off x="147574" y="4751538"/>
              <a:ext cx="1760130" cy="1341758"/>
              <a:chOff x="1037250" y="5280208"/>
              <a:chExt cx="2358731" cy="1798075"/>
            </a:xfrm>
          </p:grpSpPr>
          <p:pic>
            <p:nvPicPr>
              <p:cNvPr id="9" name="Image 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7623" y="5280208"/>
                <a:ext cx="1243625" cy="1126876"/>
              </a:xfrm>
              <a:prstGeom prst="rect">
                <a:avLst/>
              </a:prstGeom>
            </p:spPr>
          </p:pic>
          <p:pic>
            <p:nvPicPr>
              <p:cNvPr id="15" name="Image 1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0022" y="5432609"/>
                <a:ext cx="1243625" cy="1126876"/>
              </a:xfrm>
              <a:prstGeom prst="rect">
                <a:avLst/>
              </a:prstGeom>
            </p:spPr>
          </p:pic>
          <p:pic>
            <p:nvPicPr>
              <p:cNvPr id="16" name="Image 1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2423" y="5585008"/>
                <a:ext cx="1243625" cy="1126876"/>
              </a:xfrm>
              <a:prstGeom prst="rect">
                <a:avLst/>
              </a:prstGeom>
            </p:spPr>
          </p:pic>
          <p:sp>
            <p:nvSpPr>
              <p:cNvPr id="26" name="ZoneTexte 25"/>
              <p:cNvSpPr txBox="1"/>
              <p:nvPr/>
            </p:nvSpPr>
            <p:spPr>
              <a:xfrm>
                <a:off x="1037250" y="6682238"/>
                <a:ext cx="2358731" cy="396045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t">
                <a:normAutofit/>
              </a:bodyPr>
              <a:lstStyle/>
              <a:p>
                <a:pPr algn="ctr"/>
                <a:r>
                  <a:rPr lang="fr-FR" sz="1200" dirty="0" smtClean="0"/>
                  <a:t>Lycées et collèges publics</a:t>
                </a:r>
              </a:p>
            </p:txBody>
          </p:sp>
        </p:grpSp>
        <p:grpSp>
          <p:nvGrpSpPr>
            <p:cNvPr id="69" name="Groupe 68"/>
            <p:cNvGrpSpPr/>
            <p:nvPr/>
          </p:nvGrpSpPr>
          <p:grpSpPr>
            <a:xfrm>
              <a:off x="1935878" y="4757795"/>
              <a:ext cx="1403917" cy="1335501"/>
              <a:chOff x="3626731" y="5288593"/>
              <a:chExt cx="1881373" cy="1789690"/>
            </a:xfrm>
          </p:grpSpPr>
          <p:pic>
            <p:nvPicPr>
              <p:cNvPr id="11" name="Image 1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64636" y="5288593"/>
                <a:ext cx="1243624" cy="1126876"/>
              </a:xfrm>
              <a:prstGeom prst="rect">
                <a:avLst/>
              </a:prstGeom>
            </p:spPr>
          </p:pic>
          <p:pic>
            <p:nvPicPr>
              <p:cNvPr id="17" name="Image 1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7035" y="5440993"/>
                <a:ext cx="1243624" cy="1126876"/>
              </a:xfrm>
              <a:prstGeom prst="rect">
                <a:avLst/>
              </a:prstGeom>
            </p:spPr>
          </p:pic>
          <p:sp>
            <p:nvSpPr>
              <p:cNvPr id="28" name="ZoneTexte 27"/>
              <p:cNvSpPr txBox="1"/>
              <p:nvPr/>
            </p:nvSpPr>
            <p:spPr>
              <a:xfrm>
                <a:off x="3626731" y="6682239"/>
                <a:ext cx="1881373" cy="396044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t">
                <a:normAutofit/>
              </a:bodyPr>
              <a:lstStyle/>
              <a:p>
                <a:pPr algn="ctr"/>
                <a:r>
                  <a:rPr lang="fr-FR" sz="1200" dirty="0" smtClean="0"/>
                  <a:t>Lycées privés</a:t>
                </a:r>
              </a:p>
            </p:txBody>
          </p:sp>
        </p:grpSp>
        <p:grpSp>
          <p:nvGrpSpPr>
            <p:cNvPr id="70" name="Groupe 69"/>
            <p:cNvGrpSpPr/>
            <p:nvPr/>
          </p:nvGrpSpPr>
          <p:grpSpPr>
            <a:xfrm>
              <a:off x="3455331" y="4757795"/>
              <a:ext cx="1387762" cy="1335501"/>
              <a:chOff x="5796136" y="5288593"/>
              <a:chExt cx="1859724" cy="1789690"/>
            </a:xfrm>
          </p:grpSpPr>
          <p:pic>
            <p:nvPicPr>
              <p:cNvPr id="10" name="Image 9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24461" y="5288593"/>
                <a:ext cx="1243624" cy="1126876"/>
              </a:xfrm>
              <a:prstGeom prst="rect">
                <a:avLst/>
              </a:prstGeom>
            </p:spPr>
          </p:pic>
          <p:pic>
            <p:nvPicPr>
              <p:cNvPr id="18" name="Image 17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6861" y="5440993"/>
                <a:ext cx="1243624" cy="1126876"/>
              </a:xfrm>
              <a:prstGeom prst="rect">
                <a:avLst/>
              </a:prstGeom>
            </p:spPr>
          </p:pic>
          <p:sp>
            <p:nvSpPr>
              <p:cNvPr id="29" name="ZoneTexte 28"/>
              <p:cNvSpPr txBox="1"/>
              <p:nvPr/>
            </p:nvSpPr>
            <p:spPr>
              <a:xfrm>
                <a:off x="5796136" y="6682239"/>
                <a:ext cx="1859724" cy="396044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t">
                <a:normAutofit/>
              </a:bodyPr>
              <a:lstStyle/>
              <a:p>
                <a:pPr algn="ctr"/>
                <a:r>
                  <a:rPr lang="fr-FR" sz="1200" dirty="0" smtClean="0"/>
                  <a:t>Lycées agricoles</a:t>
                </a:r>
              </a:p>
            </p:txBody>
          </p:sp>
        </p:grpSp>
        <p:grpSp>
          <p:nvGrpSpPr>
            <p:cNvPr id="74" name="Groupe 73"/>
            <p:cNvGrpSpPr/>
            <p:nvPr/>
          </p:nvGrpSpPr>
          <p:grpSpPr>
            <a:xfrm>
              <a:off x="971944" y="2846528"/>
              <a:ext cx="3096000" cy="222432"/>
              <a:chOff x="2099525" y="2276872"/>
              <a:chExt cx="4560707" cy="298079"/>
            </a:xfrm>
          </p:grpSpPr>
          <p:cxnSp>
            <p:nvCxnSpPr>
              <p:cNvPr id="51" name="Connecteur droit 50"/>
              <p:cNvCxnSpPr/>
              <p:nvPr/>
            </p:nvCxnSpPr>
            <p:spPr>
              <a:xfrm flipH="1">
                <a:off x="2099525" y="2420888"/>
                <a:ext cx="4560707" cy="0"/>
              </a:xfrm>
              <a:prstGeom prst="line">
                <a:avLst/>
              </a:prstGeom>
              <a:ln w="19050" cmpd="sng">
                <a:solidFill>
                  <a:srgbClr val="0091A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53"/>
              <p:cNvCxnSpPr/>
              <p:nvPr/>
            </p:nvCxnSpPr>
            <p:spPr>
              <a:xfrm flipH="1">
                <a:off x="4316333" y="2276872"/>
                <a:ext cx="1" cy="148208"/>
              </a:xfrm>
              <a:prstGeom prst="line">
                <a:avLst/>
              </a:prstGeom>
              <a:ln w="19050" cmpd="sng">
                <a:solidFill>
                  <a:srgbClr val="0091A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56"/>
              <p:cNvCxnSpPr/>
              <p:nvPr/>
            </p:nvCxnSpPr>
            <p:spPr>
              <a:xfrm flipH="1">
                <a:off x="2104053" y="2420888"/>
                <a:ext cx="1" cy="148208"/>
              </a:xfrm>
              <a:prstGeom prst="line">
                <a:avLst/>
              </a:prstGeom>
              <a:ln w="19050" cmpd="sng">
                <a:solidFill>
                  <a:srgbClr val="0091A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57"/>
              <p:cNvCxnSpPr/>
              <p:nvPr/>
            </p:nvCxnSpPr>
            <p:spPr>
              <a:xfrm flipH="1">
                <a:off x="6660231" y="2426743"/>
                <a:ext cx="1" cy="148208"/>
              </a:xfrm>
              <a:prstGeom prst="line">
                <a:avLst/>
              </a:prstGeom>
              <a:ln w="19050" cmpd="sng">
                <a:solidFill>
                  <a:srgbClr val="0091A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58"/>
              <p:cNvCxnSpPr/>
              <p:nvPr/>
            </p:nvCxnSpPr>
            <p:spPr>
              <a:xfrm flipH="1">
                <a:off x="4316332" y="2418117"/>
                <a:ext cx="1" cy="148208"/>
              </a:xfrm>
              <a:prstGeom prst="line">
                <a:avLst/>
              </a:prstGeom>
              <a:ln w="19050" cmpd="sng">
                <a:solidFill>
                  <a:srgbClr val="0091A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Rectangle à coins arrondis 3"/>
            <p:cNvSpPr/>
            <p:nvPr/>
          </p:nvSpPr>
          <p:spPr>
            <a:xfrm>
              <a:off x="179512" y="4667633"/>
              <a:ext cx="1698021" cy="1407083"/>
            </a:xfrm>
            <a:prstGeom prst="roundRect">
              <a:avLst>
                <a:gd name="adj" fmla="val 5083"/>
              </a:avLst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62" name="Rectangle à coins arrondis 61"/>
            <p:cNvSpPr/>
            <p:nvPr/>
          </p:nvSpPr>
          <p:spPr>
            <a:xfrm>
              <a:off x="1819849" y="3098208"/>
              <a:ext cx="1400191" cy="1338904"/>
            </a:xfrm>
            <a:prstGeom prst="roundRect">
              <a:avLst>
                <a:gd name="adj" fmla="val 5083"/>
              </a:avLst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63" name="Rectangle à coins arrondis 62"/>
            <p:cNvSpPr/>
            <p:nvPr/>
          </p:nvSpPr>
          <p:spPr>
            <a:xfrm>
              <a:off x="164453" y="3098208"/>
              <a:ext cx="1521559" cy="1338904"/>
            </a:xfrm>
            <a:prstGeom prst="roundRect">
              <a:avLst>
                <a:gd name="adj" fmla="val 5083"/>
              </a:avLst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64" name="Rectangle à coins arrondis 63"/>
            <p:cNvSpPr/>
            <p:nvPr/>
          </p:nvSpPr>
          <p:spPr>
            <a:xfrm>
              <a:off x="1774650" y="1658238"/>
              <a:ext cx="1490589" cy="1208345"/>
            </a:xfrm>
            <a:prstGeom prst="roundRect">
              <a:avLst>
                <a:gd name="adj" fmla="val 5083"/>
              </a:avLst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</p:grpSp>
      <p:sp>
        <p:nvSpPr>
          <p:cNvPr id="65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395536" y="908720"/>
            <a:ext cx="6264696" cy="396866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Après authentification, plusieurs portails sont proposés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6" name="Groupe 65"/>
          <p:cNvGrpSpPr/>
          <p:nvPr/>
        </p:nvGrpSpPr>
        <p:grpSpPr>
          <a:xfrm>
            <a:off x="5754959" y="44624"/>
            <a:ext cx="2777481" cy="326422"/>
            <a:chOff x="5692200" y="99031"/>
            <a:chExt cx="2777481" cy="326422"/>
          </a:xfrm>
        </p:grpSpPr>
        <p:pic>
          <p:nvPicPr>
            <p:cNvPr id="75" name="Image 7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3592" y="101453"/>
              <a:ext cx="324000" cy="324000"/>
            </a:xfrm>
            <a:prstGeom prst="rect">
              <a:avLst/>
            </a:prstGeom>
          </p:spPr>
        </p:pic>
        <p:pic>
          <p:nvPicPr>
            <p:cNvPr id="76" name="Image 7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896" y="101453"/>
              <a:ext cx="324000" cy="324000"/>
            </a:xfrm>
            <a:prstGeom prst="rect">
              <a:avLst/>
            </a:prstGeom>
          </p:spPr>
        </p:pic>
        <p:pic>
          <p:nvPicPr>
            <p:cNvPr id="77" name="Image 7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2200" y="101453"/>
              <a:ext cx="324000" cy="324000"/>
            </a:xfrm>
            <a:prstGeom prst="rect">
              <a:avLst/>
            </a:prstGeom>
          </p:spPr>
        </p:pic>
        <p:pic>
          <p:nvPicPr>
            <p:cNvPr id="78" name="Image 77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101453"/>
              <a:ext cx="324000" cy="324000"/>
            </a:xfrm>
            <a:prstGeom prst="rect">
              <a:avLst/>
            </a:prstGeom>
          </p:spPr>
        </p:pic>
        <p:pic>
          <p:nvPicPr>
            <p:cNvPr id="79" name="Image 78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4984" y="101453"/>
              <a:ext cx="324000" cy="324000"/>
            </a:xfrm>
            <a:prstGeom prst="rect">
              <a:avLst/>
            </a:prstGeom>
          </p:spPr>
        </p:pic>
        <p:pic>
          <p:nvPicPr>
            <p:cNvPr id="80" name="Image 79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681" y="101453"/>
              <a:ext cx="324000" cy="324000"/>
            </a:xfrm>
            <a:prstGeom prst="rect">
              <a:avLst/>
            </a:prstGeom>
          </p:spPr>
        </p:pic>
        <p:cxnSp>
          <p:nvCxnSpPr>
            <p:cNvPr id="81" name="Connecteur droit 80"/>
            <p:cNvCxnSpPr>
              <a:stCxn id="77" idx="3"/>
              <a:endCxn id="76" idx="1"/>
            </p:cNvCxnSpPr>
            <p:nvPr/>
          </p:nvCxnSpPr>
          <p:spPr>
            <a:xfrm>
              <a:off x="6016200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Ellipse 81"/>
            <p:cNvSpPr/>
            <p:nvPr/>
          </p:nvSpPr>
          <p:spPr>
            <a:xfrm>
              <a:off x="6177702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cxnSp>
          <p:nvCxnSpPr>
            <p:cNvPr id="83" name="Connecteur droit 82"/>
            <p:cNvCxnSpPr>
              <a:stCxn id="76" idx="3"/>
              <a:endCxn id="75" idx="1"/>
            </p:cNvCxnSpPr>
            <p:nvPr/>
          </p:nvCxnSpPr>
          <p:spPr>
            <a:xfrm>
              <a:off x="6506896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/>
            <p:cNvCxnSpPr>
              <a:stCxn id="75" idx="3"/>
              <a:endCxn id="78" idx="1"/>
            </p:cNvCxnSpPr>
            <p:nvPr/>
          </p:nvCxnSpPr>
          <p:spPr>
            <a:xfrm>
              <a:off x="6997592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99"/>
            <p:cNvCxnSpPr>
              <a:stCxn id="78" idx="3"/>
              <a:endCxn id="79" idx="1"/>
            </p:cNvCxnSpPr>
            <p:nvPr/>
          </p:nvCxnSpPr>
          <p:spPr>
            <a:xfrm>
              <a:off x="7488288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100"/>
            <p:cNvCxnSpPr>
              <a:stCxn id="79" idx="3"/>
              <a:endCxn id="80" idx="1"/>
            </p:cNvCxnSpPr>
            <p:nvPr/>
          </p:nvCxnSpPr>
          <p:spPr>
            <a:xfrm>
              <a:off x="7978984" y="263453"/>
              <a:ext cx="166697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Ellipse 101"/>
            <p:cNvSpPr/>
            <p:nvPr/>
          </p:nvSpPr>
          <p:spPr>
            <a:xfrm>
              <a:off x="6673591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103" name="Ellipse 102"/>
            <p:cNvSpPr/>
            <p:nvPr/>
          </p:nvSpPr>
          <p:spPr>
            <a:xfrm>
              <a:off x="7159591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104" name="Ellipse 103"/>
            <p:cNvSpPr/>
            <p:nvPr/>
          </p:nvSpPr>
          <p:spPr>
            <a:xfrm>
              <a:off x="7654984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105" name="Ellipse 104"/>
            <p:cNvSpPr/>
            <p:nvPr/>
          </p:nvSpPr>
          <p:spPr>
            <a:xfrm>
              <a:off x="8140984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5058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/>
          <p:cNvGrpSpPr/>
          <p:nvPr/>
        </p:nvGrpSpPr>
        <p:grpSpPr>
          <a:xfrm>
            <a:off x="191825" y="1196752"/>
            <a:ext cx="8844670" cy="5040560"/>
            <a:chOff x="191825" y="874152"/>
            <a:chExt cx="8844670" cy="504056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889" y="1534625"/>
              <a:ext cx="8140402" cy="43800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1034" name="Groupe 1033"/>
            <p:cNvGrpSpPr/>
            <p:nvPr/>
          </p:nvGrpSpPr>
          <p:grpSpPr>
            <a:xfrm>
              <a:off x="5940151" y="2209728"/>
              <a:ext cx="3096344" cy="877910"/>
              <a:chOff x="5780315" y="1344199"/>
              <a:chExt cx="3428782" cy="1047903"/>
            </a:xfrm>
          </p:grpSpPr>
          <p:sp>
            <p:nvSpPr>
              <p:cNvPr id="22" name="ZoneTexte 21"/>
              <p:cNvSpPr txBox="1"/>
              <p:nvPr/>
            </p:nvSpPr>
            <p:spPr>
              <a:xfrm>
                <a:off x="6661030" y="1344199"/>
                <a:ext cx="2548067" cy="66080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1A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rtlCol="0" anchor="t">
                <a:normAutofit/>
              </a:bodyPr>
              <a:lstStyle/>
              <a:p>
                <a:pPr marL="273050" algn="ctr"/>
                <a:r>
                  <a:rPr lang="fr-FR" sz="2400" dirty="0" smtClean="0"/>
                  <a:t>Les annonces</a:t>
                </a:r>
              </a:p>
            </p:txBody>
          </p:sp>
          <p:sp>
            <p:nvSpPr>
              <p:cNvPr id="23" name="Ellipse 22"/>
              <p:cNvSpPr/>
              <p:nvPr/>
            </p:nvSpPr>
            <p:spPr>
              <a:xfrm>
                <a:off x="6697054" y="1418668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 w="28575"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b="1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fr-FR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3" name="Connecteur droit avec flèche 42"/>
              <p:cNvCxnSpPr>
                <a:stCxn id="22" idx="1"/>
              </p:cNvCxnSpPr>
              <p:nvPr/>
            </p:nvCxnSpPr>
            <p:spPr>
              <a:xfrm flipH="1" flipV="1">
                <a:off x="6099273" y="1554985"/>
                <a:ext cx="561757" cy="119619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avec flèche 43"/>
              <p:cNvCxnSpPr>
                <a:stCxn id="22" idx="1"/>
              </p:cNvCxnSpPr>
              <p:nvPr/>
            </p:nvCxnSpPr>
            <p:spPr>
              <a:xfrm flipH="1">
                <a:off x="5780315" y="1674604"/>
                <a:ext cx="880715" cy="717498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e 18"/>
            <p:cNvGrpSpPr/>
            <p:nvPr/>
          </p:nvGrpSpPr>
          <p:grpSpPr>
            <a:xfrm>
              <a:off x="191825" y="1259719"/>
              <a:ext cx="2533053" cy="1026193"/>
              <a:chOff x="191825" y="1259719"/>
              <a:chExt cx="2533053" cy="1026193"/>
            </a:xfrm>
          </p:grpSpPr>
          <p:sp>
            <p:nvSpPr>
              <p:cNvPr id="25" name="ZoneTexte 24"/>
              <p:cNvSpPr txBox="1"/>
              <p:nvPr/>
            </p:nvSpPr>
            <p:spPr>
              <a:xfrm>
                <a:off x="191825" y="1259719"/>
                <a:ext cx="2075918" cy="78901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1A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rtlCol="0" anchor="t">
                <a:normAutofit lnSpcReduction="10000"/>
              </a:bodyPr>
              <a:lstStyle/>
              <a:p>
                <a:pPr marL="361950" algn="ctr"/>
                <a:r>
                  <a:rPr lang="fr-FR" sz="2400" dirty="0" smtClean="0"/>
                  <a:t>L'emploi du temps</a:t>
                </a:r>
              </a:p>
            </p:txBody>
          </p:sp>
          <p:sp>
            <p:nvSpPr>
              <p:cNvPr id="41" name="Ellipse 40"/>
              <p:cNvSpPr/>
              <p:nvPr/>
            </p:nvSpPr>
            <p:spPr>
              <a:xfrm>
                <a:off x="257875" y="1318059"/>
                <a:ext cx="325096" cy="301601"/>
              </a:xfrm>
              <a:prstGeom prst="ellipse">
                <a:avLst/>
              </a:prstGeom>
              <a:solidFill>
                <a:srgbClr val="C00000"/>
              </a:solidFill>
              <a:ln w="28575"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b="1" dirty="0">
                    <a:solidFill>
                      <a:srgbClr val="FFFFFF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fr-FR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5" name="Connecteur droit avec flèche 44"/>
              <p:cNvCxnSpPr>
                <a:stCxn id="25" idx="3"/>
              </p:cNvCxnSpPr>
              <p:nvPr/>
            </p:nvCxnSpPr>
            <p:spPr>
              <a:xfrm>
                <a:off x="2267743" y="1654228"/>
                <a:ext cx="457135" cy="631684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e 17"/>
            <p:cNvGrpSpPr/>
            <p:nvPr/>
          </p:nvGrpSpPr>
          <p:grpSpPr>
            <a:xfrm>
              <a:off x="191825" y="2650674"/>
              <a:ext cx="2533053" cy="436964"/>
              <a:chOff x="191825" y="2650674"/>
              <a:chExt cx="2533053" cy="436964"/>
            </a:xfrm>
          </p:grpSpPr>
          <p:sp>
            <p:nvSpPr>
              <p:cNvPr id="47" name="ZoneTexte 46"/>
              <p:cNvSpPr txBox="1"/>
              <p:nvPr/>
            </p:nvSpPr>
            <p:spPr>
              <a:xfrm>
                <a:off x="191825" y="2650674"/>
                <a:ext cx="2075919" cy="43696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1A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rtlCol="0" anchor="t">
                <a:normAutofit lnSpcReduction="10000"/>
              </a:bodyPr>
              <a:lstStyle/>
              <a:p>
                <a:pPr marL="361950" algn="ctr"/>
                <a:r>
                  <a:rPr lang="fr-FR" sz="2400" dirty="0" smtClean="0"/>
                  <a:t>Les devoirs</a:t>
                </a:r>
              </a:p>
            </p:txBody>
          </p:sp>
          <p:sp>
            <p:nvSpPr>
              <p:cNvPr id="48" name="Ellipse 47"/>
              <p:cNvSpPr/>
              <p:nvPr/>
            </p:nvSpPr>
            <p:spPr>
              <a:xfrm>
                <a:off x="257875" y="2709014"/>
                <a:ext cx="325096" cy="301601"/>
              </a:xfrm>
              <a:prstGeom prst="ellipse">
                <a:avLst/>
              </a:prstGeom>
              <a:solidFill>
                <a:srgbClr val="C00000"/>
              </a:solidFill>
              <a:ln w="28575"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b="1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fr-FR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9" name="Connecteur droit avec flèche 48"/>
              <p:cNvCxnSpPr>
                <a:stCxn id="47" idx="3"/>
              </p:cNvCxnSpPr>
              <p:nvPr/>
            </p:nvCxnSpPr>
            <p:spPr>
              <a:xfrm>
                <a:off x="2267744" y="2869156"/>
                <a:ext cx="457134" cy="141459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e 16"/>
            <p:cNvGrpSpPr/>
            <p:nvPr/>
          </p:nvGrpSpPr>
          <p:grpSpPr>
            <a:xfrm>
              <a:off x="191825" y="3615615"/>
              <a:ext cx="2533053" cy="454378"/>
              <a:chOff x="191825" y="3615615"/>
              <a:chExt cx="2533053" cy="454378"/>
            </a:xfrm>
          </p:grpSpPr>
          <p:sp>
            <p:nvSpPr>
              <p:cNvPr id="51" name="ZoneTexte 50"/>
              <p:cNvSpPr txBox="1"/>
              <p:nvPr/>
            </p:nvSpPr>
            <p:spPr>
              <a:xfrm>
                <a:off x="191825" y="3615615"/>
                <a:ext cx="2075919" cy="4543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1A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rtlCol="0" anchor="t">
                <a:normAutofit lnSpcReduction="10000"/>
              </a:bodyPr>
              <a:lstStyle/>
              <a:p>
                <a:pPr marL="361950" algn="ctr"/>
                <a:r>
                  <a:rPr lang="fr-FR" sz="2400" dirty="0" smtClean="0"/>
                  <a:t>Les notes</a:t>
                </a:r>
              </a:p>
            </p:txBody>
          </p:sp>
          <p:sp>
            <p:nvSpPr>
              <p:cNvPr id="52" name="Ellipse 51"/>
              <p:cNvSpPr/>
              <p:nvPr/>
            </p:nvSpPr>
            <p:spPr>
              <a:xfrm>
                <a:off x="257875" y="3673955"/>
                <a:ext cx="325096" cy="301601"/>
              </a:xfrm>
              <a:prstGeom prst="ellipse">
                <a:avLst/>
              </a:prstGeom>
              <a:solidFill>
                <a:srgbClr val="C00000"/>
              </a:solidFill>
              <a:ln w="28575"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b="1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endParaRPr lang="fr-FR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3" name="Connecteur droit avec flèche 52"/>
              <p:cNvCxnSpPr>
                <a:stCxn id="51" idx="3"/>
              </p:cNvCxnSpPr>
              <p:nvPr/>
            </p:nvCxnSpPr>
            <p:spPr>
              <a:xfrm flipV="1">
                <a:off x="2267744" y="3789040"/>
                <a:ext cx="457134" cy="53764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e 15"/>
            <p:cNvGrpSpPr/>
            <p:nvPr/>
          </p:nvGrpSpPr>
          <p:grpSpPr>
            <a:xfrm>
              <a:off x="191825" y="4307467"/>
              <a:ext cx="2533053" cy="719684"/>
              <a:chOff x="191825" y="4307467"/>
              <a:chExt cx="2533053" cy="719684"/>
            </a:xfrm>
          </p:grpSpPr>
          <p:sp>
            <p:nvSpPr>
              <p:cNvPr id="56" name="ZoneTexte 55"/>
              <p:cNvSpPr txBox="1"/>
              <p:nvPr/>
            </p:nvSpPr>
            <p:spPr>
              <a:xfrm>
                <a:off x="191825" y="4307467"/>
                <a:ext cx="2075920" cy="71968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1A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rtlCol="0" anchor="t">
                <a:noAutofit/>
              </a:bodyPr>
              <a:lstStyle/>
              <a:p>
                <a:pPr marL="361950" algn="ctr"/>
                <a:r>
                  <a:rPr lang="fr-FR" sz="2200" dirty="0" smtClean="0"/>
                  <a:t>Les absences et retards</a:t>
                </a:r>
              </a:p>
            </p:txBody>
          </p:sp>
          <p:sp>
            <p:nvSpPr>
              <p:cNvPr id="57" name="Ellipse 56"/>
              <p:cNvSpPr/>
              <p:nvPr/>
            </p:nvSpPr>
            <p:spPr>
              <a:xfrm>
                <a:off x="257875" y="4365806"/>
                <a:ext cx="325096" cy="301601"/>
              </a:xfrm>
              <a:prstGeom prst="ellipse">
                <a:avLst/>
              </a:prstGeom>
              <a:solidFill>
                <a:srgbClr val="C00000"/>
              </a:solidFill>
              <a:ln w="28575"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b="1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endParaRPr lang="fr-FR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1" name="Connecteur droit avec flèche 60"/>
              <p:cNvCxnSpPr>
                <a:stCxn id="56" idx="3"/>
              </p:cNvCxnSpPr>
              <p:nvPr/>
            </p:nvCxnSpPr>
            <p:spPr>
              <a:xfrm flipV="1">
                <a:off x="2267745" y="4365806"/>
                <a:ext cx="457133" cy="301503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e 14"/>
            <p:cNvGrpSpPr/>
            <p:nvPr/>
          </p:nvGrpSpPr>
          <p:grpSpPr>
            <a:xfrm>
              <a:off x="191825" y="5293385"/>
              <a:ext cx="2533053" cy="454378"/>
              <a:chOff x="191825" y="5293385"/>
              <a:chExt cx="2533053" cy="454378"/>
            </a:xfrm>
          </p:grpSpPr>
          <p:sp>
            <p:nvSpPr>
              <p:cNvPr id="59" name="ZoneTexte 58"/>
              <p:cNvSpPr txBox="1"/>
              <p:nvPr/>
            </p:nvSpPr>
            <p:spPr>
              <a:xfrm>
                <a:off x="191825" y="5293385"/>
                <a:ext cx="2075919" cy="4543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1A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rtlCol="0" anchor="t">
                <a:normAutofit fontScale="92500"/>
              </a:bodyPr>
              <a:lstStyle/>
              <a:p>
                <a:pPr marL="361950" algn="ctr"/>
                <a:r>
                  <a:rPr lang="fr-FR" sz="2400" dirty="0" smtClean="0"/>
                  <a:t>Les messages</a:t>
                </a:r>
              </a:p>
            </p:txBody>
          </p:sp>
          <p:sp>
            <p:nvSpPr>
              <p:cNvPr id="60" name="Ellipse 59"/>
              <p:cNvSpPr/>
              <p:nvPr/>
            </p:nvSpPr>
            <p:spPr>
              <a:xfrm>
                <a:off x="257875" y="5351725"/>
                <a:ext cx="325096" cy="301600"/>
              </a:xfrm>
              <a:prstGeom prst="ellipse">
                <a:avLst/>
              </a:prstGeom>
              <a:solidFill>
                <a:srgbClr val="C00000"/>
              </a:solidFill>
              <a:ln w="28575"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b="1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endParaRPr lang="fr-FR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7" name="Connecteur droit avec flèche 66"/>
              <p:cNvCxnSpPr>
                <a:stCxn id="59" idx="3"/>
              </p:cNvCxnSpPr>
              <p:nvPr/>
            </p:nvCxnSpPr>
            <p:spPr>
              <a:xfrm flipV="1">
                <a:off x="2267744" y="5293385"/>
                <a:ext cx="457134" cy="227189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3" name="Groupe 1042"/>
            <p:cNvGrpSpPr/>
            <p:nvPr/>
          </p:nvGrpSpPr>
          <p:grpSpPr>
            <a:xfrm>
              <a:off x="7236297" y="874152"/>
              <a:ext cx="1780001" cy="813653"/>
              <a:chOff x="7254161" y="648974"/>
              <a:chExt cx="1971111" cy="971201"/>
            </a:xfrm>
          </p:grpSpPr>
          <p:sp>
            <p:nvSpPr>
              <p:cNvPr id="80" name="ZoneTexte 79"/>
              <p:cNvSpPr txBox="1"/>
              <p:nvPr/>
            </p:nvSpPr>
            <p:spPr>
              <a:xfrm>
                <a:off x="7254161" y="648974"/>
                <a:ext cx="1451291" cy="640179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 anchor="t">
                <a:normAutofit fontScale="92500" lnSpcReduction="10000"/>
              </a:bodyPr>
              <a:lstStyle/>
              <a:p>
                <a:pPr algn="r"/>
                <a:r>
                  <a:rPr lang="fr-FR" sz="1600" i="1" dirty="0" smtClean="0">
                    <a:solidFill>
                      <a:srgbClr val="C00000"/>
                    </a:solidFill>
                  </a:rPr>
                  <a:t> Pour changer de portail</a:t>
                </a:r>
              </a:p>
            </p:txBody>
          </p:sp>
          <p:pic>
            <p:nvPicPr>
              <p:cNvPr id="81" name="Image 8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657543" y="648974"/>
                <a:ext cx="567729" cy="567730"/>
              </a:xfrm>
              <a:prstGeom prst="rect">
                <a:avLst/>
              </a:prstGeom>
            </p:spPr>
          </p:pic>
          <p:sp>
            <p:nvSpPr>
              <p:cNvPr id="82" name="Rectangle 81"/>
              <p:cNvSpPr/>
              <p:nvPr/>
            </p:nvSpPr>
            <p:spPr>
              <a:xfrm rot="16200000">
                <a:off x="8286061" y="1248697"/>
                <a:ext cx="179999" cy="56295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FR" sz="1100" b="1" smtClean="0"/>
              </a:p>
            </p:txBody>
          </p:sp>
          <p:cxnSp>
            <p:nvCxnSpPr>
              <p:cNvPr id="83" name="Connecteur droit avec flèche 82"/>
              <p:cNvCxnSpPr>
                <a:stCxn id="82" idx="3"/>
              </p:cNvCxnSpPr>
              <p:nvPr/>
            </p:nvCxnSpPr>
            <p:spPr>
              <a:xfrm flipH="1" flipV="1">
                <a:off x="8361055" y="1260218"/>
                <a:ext cx="15004" cy="179957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necteur droit 83"/>
              <p:cNvCxnSpPr>
                <a:endCxn id="81" idx="2"/>
              </p:cNvCxnSpPr>
              <p:nvPr/>
            </p:nvCxnSpPr>
            <p:spPr>
              <a:xfrm flipV="1">
                <a:off x="7507933" y="1216704"/>
                <a:ext cx="1433476" cy="8417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986942" cy="634082"/>
          </a:xfrm>
        </p:spPr>
        <p:txBody>
          <a:bodyPr>
            <a:normAutofit fontScale="90000"/>
          </a:bodyPr>
          <a:lstStyle/>
          <a:p>
            <a:pPr marL="0" indent="0"/>
            <a:r>
              <a:rPr lang="fr-FR" dirty="0" smtClean="0"/>
              <a:t>La page d’accueil authentifié </a:t>
            </a:r>
            <a:r>
              <a:rPr lang="fr-FR" sz="2700" dirty="0" smtClean="0"/>
              <a:t>(élève)</a:t>
            </a:r>
            <a:endParaRPr lang="fr-FR" sz="2700" dirty="0"/>
          </a:p>
        </p:txBody>
      </p:sp>
      <p:sp>
        <p:nvSpPr>
          <p:cNvPr id="38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395536" y="908720"/>
            <a:ext cx="6264696" cy="396866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tableau de bord avec des informations personnalisées</a:t>
            </a:r>
          </a:p>
        </p:txBody>
      </p:sp>
      <p:grpSp>
        <p:nvGrpSpPr>
          <p:cNvPr id="94" name="Groupe 93"/>
          <p:cNvGrpSpPr/>
          <p:nvPr/>
        </p:nvGrpSpPr>
        <p:grpSpPr>
          <a:xfrm>
            <a:off x="5754959" y="44624"/>
            <a:ext cx="2777481" cy="326422"/>
            <a:chOff x="5692200" y="99031"/>
            <a:chExt cx="2777481" cy="326422"/>
          </a:xfrm>
        </p:grpSpPr>
        <p:pic>
          <p:nvPicPr>
            <p:cNvPr id="95" name="Image 9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3592" y="101453"/>
              <a:ext cx="324000" cy="324000"/>
            </a:xfrm>
            <a:prstGeom prst="rect">
              <a:avLst/>
            </a:prstGeom>
          </p:spPr>
        </p:pic>
        <p:pic>
          <p:nvPicPr>
            <p:cNvPr id="96" name="Image 9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896" y="101453"/>
              <a:ext cx="324000" cy="324000"/>
            </a:xfrm>
            <a:prstGeom prst="rect">
              <a:avLst/>
            </a:prstGeom>
          </p:spPr>
        </p:pic>
        <p:pic>
          <p:nvPicPr>
            <p:cNvPr id="97" name="Image 9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2200" y="101453"/>
              <a:ext cx="324000" cy="324000"/>
            </a:xfrm>
            <a:prstGeom prst="rect">
              <a:avLst/>
            </a:prstGeom>
          </p:spPr>
        </p:pic>
        <p:pic>
          <p:nvPicPr>
            <p:cNvPr id="98" name="Image 9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101453"/>
              <a:ext cx="324000" cy="324000"/>
            </a:xfrm>
            <a:prstGeom prst="rect">
              <a:avLst/>
            </a:prstGeom>
          </p:spPr>
        </p:pic>
        <p:pic>
          <p:nvPicPr>
            <p:cNvPr id="99" name="Image 9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4984" y="101453"/>
              <a:ext cx="324000" cy="324000"/>
            </a:xfrm>
            <a:prstGeom prst="rect">
              <a:avLst/>
            </a:prstGeom>
          </p:spPr>
        </p:pic>
        <p:pic>
          <p:nvPicPr>
            <p:cNvPr id="100" name="Image 9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681" y="101453"/>
              <a:ext cx="324000" cy="324000"/>
            </a:xfrm>
            <a:prstGeom prst="rect">
              <a:avLst/>
            </a:prstGeom>
          </p:spPr>
        </p:pic>
        <p:cxnSp>
          <p:nvCxnSpPr>
            <p:cNvPr id="101" name="Connecteur droit 100"/>
            <p:cNvCxnSpPr>
              <a:stCxn id="97" idx="3"/>
              <a:endCxn id="96" idx="1"/>
            </p:cNvCxnSpPr>
            <p:nvPr/>
          </p:nvCxnSpPr>
          <p:spPr>
            <a:xfrm>
              <a:off x="6016200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Ellipse 101"/>
            <p:cNvSpPr/>
            <p:nvPr/>
          </p:nvSpPr>
          <p:spPr>
            <a:xfrm>
              <a:off x="6177702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cxnSp>
          <p:nvCxnSpPr>
            <p:cNvPr id="103" name="Connecteur droit 102"/>
            <p:cNvCxnSpPr>
              <a:stCxn id="96" idx="3"/>
              <a:endCxn id="95" idx="1"/>
            </p:cNvCxnSpPr>
            <p:nvPr/>
          </p:nvCxnSpPr>
          <p:spPr>
            <a:xfrm>
              <a:off x="6506896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cteur droit 103"/>
            <p:cNvCxnSpPr>
              <a:stCxn id="95" idx="3"/>
              <a:endCxn id="98" idx="1"/>
            </p:cNvCxnSpPr>
            <p:nvPr/>
          </p:nvCxnSpPr>
          <p:spPr>
            <a:xfrm>
              <a:off x="6997592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104"/>
            <p:cNvCxnSpPr>
              <a:stCxn id="98" idx="3"/>
              <a:endCxn id="99" idx="1"/>
            </p:cNvCxnSpPr>
            <p:nvPr/>
          </p:nvCxnSpPr>
          <p:spPr>
            <a:xfrm>
              <a:off x="7488288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105"/>
            <p:cNvCxnSpPr>
              <a:stCxn id="99" idx="3"/>
              <a:endCxn id="100" idx="1"/>
            </p:cNvCxnSpPr>
            <p:nvPr/>
          </p:nvCxnSpPr>
          <p:spPr>
            <a:xfrm>
              <a:off x="7978984" y="263453"/>
              <a:ext cx="166697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Ellipse 106"/>
            <p:cNvSpPr/>
            <p:nvPr/>
          </p:nvSpPr>
          <p:spPr>
            <a:xfrm>
              <a:off x="6673591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108" name="Ellipse 107"/>
            <p:cNvSpPr/>
            <p:nvPr/>
          </p:nvSpPr>
          <p:spPr>
            <a:xfrm>
              <a:off x="7159591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109" name="Ellipse 108"/>
            <p:cNvSpPr/>
            <p:nvPr/>
          </p:nvSpPr>
          <p:spPr>
            <a:xfrm>
              <a:off x="7654984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110" name="Ellipse 109"/>
            <p:cNvSpPr/>
            <p:nvPr/>
          </p:nvSpPr>
          <p:spPr>
            <a:xfrm>
              <a:off x="8140984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02204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986942" cy="634082"/>
          </a:xfrm>
        </p:spPr>
        <p:txBody>
          <a:bodyPr>
            <a:normAutofit fontScale="90000"/>
          </a:bodyPr>
          <a:lstStyle/>
          <a:p>
            <a:pPr marL="0" indent="0"/>
            <a:r>
              <a:rPr lang="fr-FR" dirty="0" smtClean="0"/>
              <a:t>Les services de l’ENT</a:t>
            </a:r>
            <a:endParaRPr lang="fr-FR" dirty="0"/>
          </a:p>
        </p:txBody>
      </p:sp>
      <p:sp>
        <p:nvSpPr>
          <p:cNvPr id="38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395536" y="908720"/>
            <a:ext cx="6264696" cy="396866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L’ENT, portail d’accès des usages numériques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Bouée 2"/>
          <p:cNvSpPr/>
          <p:nvPr/>
        </p:nvSpPr>
        <p:spPr>
          <a:xfrm>
            <a:off x="3012438" y="2095605"/>
            <a:ext cx="3119122" cy="3119122"/>
          </a:xfrm>
          <a:prstGeom prst="donut">
            <a:avLst>
              <a:gd name="adj" fmla="val 17461"/>
            </a:avLst>
          </a:prstGeom>
          <a:solidFill>
            <a:srgbClr val="0091A6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100" b="1" smtClean="0">
              <a:solidFill>
                <a:schemeClr val="tx1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4571999" y="2287166"/>
            <a:ext cx="0" cy="2736000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 rot="5400000" flipH="1" flipV="1">
            <a:off x="4571999" y="2287166"/>
            <a:ext cx="0" cy="2736000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 rot="2700000" flipH="1" flipV="1">
            <a:off x="4571999" y="2287166"/>
            <a:ext cx="0" cy="2736000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263" y="2119030"/>
            <a:ext cx="571500" cy="57150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988" y="4670573"/>
            <a:ext cx="571500" cy="57150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490" y="4597117"/>
            <a:ext cx="571500" cy="571500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309" y="3363771"/>
            <a:ext cx="571500" cy="57150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9" y="1643513"/>
            <a:ext cx="571500" cy="571500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076" y="2136071"/>
            <a:ext cx="571500" cy="57150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293" y="3381128"/>
            <a:ext cx="571500" cy="571500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1401993" y="1124744"/>
            <a:ext cx="2859600" cy="99412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r"/>
            <a:r>
              <a:rPr lang="fr-FR" b="1" dirty="0" smtClean="0"/>
              <a:t>SITES INTERNET</a:t>
            </a:r>
          </a:p>
          <a:p>
            <a:pPr algn="r"/>
            <a:r>
              <a:rPr lang="fr-FR" sz="1600" dirty="0" smtClean="0"/>
              <a:t>Pages Publiques/privées</a:t>
            </a:r>
          </a:p>
        </p:txBody>
      </p:sp>
      <p:sp>
        <p:nvSpPr>
          <p:cNvPr id="66" name="ZoneTexte 65"/>
          <p:cNvSpPr txBox="1"/>
          <p:nvPr/>
        </p:nvSpPr>
        <p:spPr>
          <a:xfrm>
            <a:off x="6174314" y="1567946"/>
            <a:ext cx="2597244" cy="186152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fr-FR" b="1" dirty="0" smtClean="0"/>
              <a:t>VIE SCOLAIRE</a:t>
            </a:r>
          </a:p>
          <a:p>
            <a:r>
              <a:rPr lang="fr-FR" sz="1600" dirty="0" smtClean="0"/>
              <a:t>Evaluations</a:t>
            </a:r>
            <a:br>
              <a:rPr lang="fr-FR" sz="1600" dirty="0" smtClean="0"/>
            </a:br>
            <a:r>
              <a:rPr lang="fr-FR" sz="1600" dirty="0" smtClean="0"/>
              <a:t>Absences</a:t>
            </a:r>
          </a:p>
          <a:p>
            <a:r>
              <a:rPr lang="fr-FR" sz="1600" dirty="0" smtClean="0"/>
              <a:t>Punitions et sanctions</a:t>
            </a:r>
          </a:p>
          <a:p>
            <a:r>
              <a:rPr lang="fr-FR" sz="1600" dirty="0" smtClean="0"/>
              <a:t>Carnet de liaison</a:t>
            </a:r>
          </a:p>
          <a:p>
            <a:r>
              <a:rPr lang="fr-FR" sz="1600" dirty="0" smtClean="0"/>
              <a:t>Stages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880537" y="3481069"/>
            <a:ext cx="1779022" cy="45420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r"/>
            <a:r>
              <a:rPr lang="fr-FR" b="1" dirty="0" smtClean="0"/>
              <a:t>APPLI MOBILE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797141" y="4970838"/>
            <a:ext cx="1735564" cy="76740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r"/>
            <a:endParaRPr lang="fr-FR" dirty="0" smtClean="0"/>
          </a:p>
        </p:txBody>
      </p:sp>
      <p:sp>
        <p:nvSpPr>
          <p:cNvPr id="70" name="ZoneTexte 69"/>
          <p:cNvSpPr txBox="1"/>
          <p:nvPr/>
        </p:nvSpPr>
        <p:spPr>
          <a:xfrm>
            <a:off x="880537" y="2095605"/>
            <a:ext cx="2073339" cy="5157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r"/>
            <a:r>
              <a:rPr lang="fr-FR" b="1" dirty="0" smtClean="0"/>
              <a:t>EMPLOI DU TEMPS</a:t>
            </a:r>
          </a:p>
        </p:txBody>
      </p:sp>
      <p:sp>
        <p:nvSpPr>
          <p:cNvPr id="71" name="ZoneTexte 70"/>
          <p:cNvSpPr txBox="1"/>
          <p:nvPr/>
        </p:nvSpPr>
        <p:spPr>
          <a:xfrm>
            <a:off x="6546265" y="3414088"/>
            <a:ext cx="2395784" cy="116704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fr-FR" b="1" dirty="0" smtClean="0"/>
              <a:t>SERVICES PERSONNELS</a:t>
            </a:r>
          </a:p>
          <a:p>
            <a:r>
              <a:rPr lang="fr-FR" sz="1600" dirty="0" smtClean="0"/>
              <a:t>Agenda</a:t>
            </a:r>
          </a:p>
          <a:p>
            <a:r>
              <a:rPr lang="fr-FR" sz="1600" dirty="0" smtClean="0"/>
              <a:t>Stockage de fichiers</a:t>
            </a:r>
          </a:p>
          <a:p>
            <a:r>
              <a:rPr lang="fr-FR" sz="1600" dirty="0" smtClean="0"/>
              <a:t>Bureautique en ligne</a:t>
            </a:r>
          </a:p>
        </p:txBody>
      </p:sp>
      <p:sp>
        <p:nvSpPr>
          <p:cNvPr id="72" name="ZoneTexte 71"/>
          <p:cNvSpPr txBox="1"/>
          <p:nvPr/>
        </p:nvSpPr>
        <p:spPr>
          <a:xfrm>
            <a:off x="6024389" y="4641106"/>
            <a:ext cx="2415450" cy="174022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fr-FR" b="1" dirty="0" smtClean="0"/>
              <a:t>PEDAGOGIE</a:t>
            </a:r>
          </a:p>
          <a:p>
            <a:r>
              <a:rPr lang="fr-FR" sz="1600" dirty="0" smtClean="0"/>
              <a:t>Cahier de textes</a:t>
            </a:r>
          </a:p>
          <a:p>
            <a:r>
              <a:rPr lang="fr-FR" sz="1600" dirty="0" smtClean="0"/>
              <a:t>Travail à faire</a:t>
            </a:r>
          </a:p>
          <a:p>
            <a:r>
              <a:rPr lang="fr-FR" sz="1600" dirty="0" smtClean="0"/>
              <a:t>Classeur pédagogique</a:t>
            </a:r>
          </a:p>
          <a:p>
            <a:r>
              <a:rPr lang="fr-FR" sz="1600" dirty="0" smtClean="0"/>
              <a:t>Moodle</a:t>
            </a:r>
          </a:p>
          <a:p>
            <a:r>
              <a:rPr lang="fr-FR" sz="1600" dirty="0" smtClean="0"/>
              <a:t>Ressources en ligne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3392182" y="5615404"/>
            <a:ext cx="2370566" cy="11729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/>
            <a:r>
              <a:rPr lang="fr-FR" b="1" dirty="0" smtClean="0"/>
              <a:t>COLLABORATIF</a:t>
            </a:r>
          </a:p>
          <a:p>
            <a:pPr algn="ctr"/>
            <a:r>
              <a:rPr lang="fr-FR" sz="1600" dirty="0" smtClean="0"/>
              <a:t>Rubriques</a:t>
            </a:r>
          </a:p>
          <a:p>
            <a:pPr algn="ctr"/>
            <a:r>
              <a:rPr lang="fr-FR" sz="1600" dirty="0" smtClean="0"/>
              <a:t>Documents partagés</a:t>
            </a: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229" y="5095319"/>
            <a:ext cx="571500" cy="571500"/>
          </a:xfrm>
          <a:prstGeom prst="rect">
            <a:avLst/>
          </a:prstGeom>
        </p:spPr>
      </p:pic>
      <p:cxnSp>
        <p:nvCxnSpPr>
          <p:cNvPr id="74" name="Connecteur droit avec flèche 73"/>
          <p:cNvCxnSpPr/>
          <p:nvPr/>
        </p:nvCxnSpPr>
        <p:spPr>
          <a:xfrm rot="8100000" flipH="1" flipV="1">
            <a:off x="4571999" y="2287166"/>
            <a:ext cx="0" cy="2736000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Image 7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2"/>
          <a:stretch/>
        </p:blipFill>
        <p:spPr>
          <a:xfrm>
            <a:off x="3825298" y="2764043"/>
            <a:ext cx="1457070" cy="1377338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79512" y="4943647"/>
            <a:ext cx="295103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b="1" dirty="0"/>
              <a:t>COMMUNICATION</a:t>
            </a:r>
          </a:p>
          <a:p>
            <a:pPr algn="r"/>
            <a:r>
              <a:rPr lang="fr-FR" sz="1600" dirty="0"/>
              <a:t>Messagerie</a:t>
            </a:r>
            <a:br>
              <a:rPr lang="fr-FR" sz="1600" dirty="0"/>
            </a:br>
            <a:r>
              <a:rPr lang="fr-FR" sz="1600" dirty="0"/>
              <a:t>Communication ciblée</a:t>
            </a:r>
          </a:p>
          <a:p>
            <a:pPr algn="r"/>
            <a:r>
              <a:rPr lang="fr-FR" sz="1600" dirty="0"/>
              <a:t>Formulaires</a:t>
            </a:r>
          </a:p>
        </p:txBody>
      </p:sp>
      <p:grpSp>
        <p:nvGrpSpPr>
          <p:cNvPr id="77" name="Groupe 76"/>
          <p:cNvGrpSpPr/>
          <p:nvPr/>
        </p:nvGrpSpPr>
        <p:grpSpPr>
          <a:xfrm>
            <a:off x="5754959" y="44624"/>
            <a:ext cx="2777481" cy="326422"/>
            <a:chOff x="5692200" y="99031"/>
            <a:chExt cx="2777481" cy="326422"/>
          </a:xfrm>
        </p:grpSpPr>
        <p:pic>
          <p:nvPicPr>
            <p:cNvPr id="78" name="Image 7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3592" y="101453"/>
              <a:ext cx="324000" cy="324000"/>
            </a:xfrm>
            <a:prstGeom prst="rect">
              <a:avLst/>
            </a:prstGeom>
          </p:spPr>
        </p:pic>
        <p:pic>
          <p:nvPicPr>
            <p:cNvPr id="79" name="Image 7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896" y="101453"/>
              <a:ext cx="324000" cy="324000"/>
            </a:xfrm>
            <a:prstGeom prst="rect">
              <a:avLst/>
            </a:prstGeom>
          </p:spPr>
        </p:pic>
        <p:pic>
          <p:nvPicPr>
            <p:cNvPr id="85" name="Image 8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2200" y="101453"/>
              <a:ext cx="324000" cy="324000"/>
            </a:xfrm>
            <a:prstGeom prst="rect">
              <a:avLst/>
            </a:prstGeom>
          </p:spPr>
        </p:pic>
        <p:pic>
          <p:nvPicPr>
            <p:cNvPr id="86" name="Image 8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101453"/>
              <a:ext cx="324000" cy="324000"/>
            </a:xfrm>
            <a:prstGeom prst="rect">
              <a:avLst/>
            </a:prstGeom>
          </p:spPr>
        </p:pic>
        <p:pic>
          <p:nvPicPr>
            <p:cNvPr id="87" name="Image 86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4984" y="101453"/>
              <a:ext cx="324000" cy="324000"/>
            </a:xfrm>
            <a:prstGeom prst="rect">
              <a:avLst/>
            </a:prstGeom>
          </p:spPr>
        </p:pic>
        <p:pic>
          <p:nvPicPr>
            <p:cNvPr id="88" name="Image 87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681" y="101453"/>
              <a:ext cx="324000" cy="324000"/>
            </a:xfrm>
            <a:prstGeom prst="rect">
              <a:avLst/>
            </a:prstGeom>
          </p:spPr>
        </p:pic>
        <p:cxnSp>
          <p:nvCxnSpPr>
            <p:cNvPr id="89" name="Connecteur droit 88"/>
            <p:cNvCxnSpPr>
              <a:stCxn id="85" idx="3"/>
              <a:endCxn id="79" idx="1"/>
            </p:cNvCxnSpPr>
            <p:nvPr/>
          </p:nvCxnSpPr>
          <p:spPr>
            <a:xfrm>
              <a:off x="6016200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Ellipse 89"/>
            <p:cNvSpPr/>
            <p:nvPr/>
          </p:nvSpPr>
          <p:spPr>
            <a:xfrm>
              <a:off x="6177702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cxnSp>
          <p:nvCxnSpPr>
            <p:cNvPr id="91" name="Connecteur droit 90"/>
            <p:cNvCxnSpPr>
              <a:stCxn id="79" idx="3"/>
              <a:endCxn id="78" idx="1"/>
            </p:cNvCxnSpPr>
            <p:nvPr/>
          </p:nvCxnSpPr>
          <p:spPr>
            <a:xfrm>
              <a:off x="6506896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/>
            <p:cNvCxnSpPr>
              <a:stCxn id="78" idx="3"/>
              <a:endCxn id="86" idx="1"/>
            </p:cNvCxnSpPr>
            <p:nvPr/>
          </p:nvCxnSpPr>
          <p:spPr>
            <a:xfrm>
              <a:off x="6997592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/>
            <p:cNvCxnSpPr>
              <a:stCxn id="86" idx="3"/>
              <a:endCxn id="87" idx="1"/>
            </p:cNvCxnSpPr>
            <p:nvPr/>
          </p:nvCxnSpPr>
          <p:spPr>
            <a:xfrm>
              <a:off x="7488288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/>
            <p:cNvCxnSpPr>
              <a:stCxn id="87" idx="3"/>
              <a:endCxn id="88" idx="1"/>
            </p:cNvCxnSpPr>
            <p:nvPr/>
          </p:nvCxnSpPr>
          <p:spPr>
            <a:xfrm>
              <a:off x="7978984" y="263453"/>
              <a:ext cx="166697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Ellipse 94"/>
            <p:cNvSpPr/>
            <p:nvPr/>
          </p:nvSpPr>
          <p:spPr>
            <a:xfrm>
              <a:off x="6673591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96" name="Ellipse 95"/>
            <p:cNvSpPr/>
            <p:nvPr/>
          </p:nvSpPr>
          <p:spPr>
            <a:xfrm>
              <a:off x="7159591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97" name="Ellipse 96"/>
            <p:cNvSpPr/>
            <p:nvPr/>
          </p:nvSpPr>
          <p:spPr>
            <a:xfrm>
              <a:off x="7654984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98" name="Ellipse 97"/>
            <p:cNvSpPr/>
            <p:nvPr/>
          </p:nvSpPr>
          <p:spPr>
            <a:xfrm>
              <a:off x="8140984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7820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Espace réservé du contenu 7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832830111"/>
              </p:ext>
            </p:extLst>
          </p:nvPr>
        </p:nvGraphicFramePr>
        <p:xfrm>
          <a:off x="467544" y="2007089"/>
          <a:ext cx="5904656" cy="4400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395536" y="908719"/>
            <a:ext cx="4320480" cy="847999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Une appli Android et Apple, principalement à destination des élèves et responsables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16" y="3735281"/>
            <a:ext cx="925049" cy="91026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15" y="2223113"/>
            <a:ext cx="925050" cy="91026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15" y="5247449"/>
            <a:ext cx="925050" cy="910262"/>
          </a:xfrm>
          <a:prstGeom prst="rect">
            <a:avLst/>
          </a:prstGeom>
        </p:spPr>
      </p:pic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986942" cy="634082"/>
          </a:xfrm>
        </p:spPr>
        <p:txBody>
          <a:bodyPr>
            <a:normAutofit fontScale="90000"/>
          </a:bodyPr>
          <a:lstStyle/>
          <a:p>
            <a:pPr marL="0" indent="0"/>
            <a:r>
              <a:rPr lang="fr-FR" dirty="0" smtClean="0"/>
              <a:t>L’application mobile</a:t>
            </a:r>
            <a:endParaRPr lang="fr-FR" dirty="0"/>
          </a:p>
        </p:txBody>
      </p:sp>
      <p:grpSp>
        <p:nvGrpSpPr>
          <p:cNvPr id="25" name="Groupe 24"/>
          <p:cNvGrpSpPr/>
          <p:nvPr/>
        </p:nvGrpSpPr>
        <p:grpSpPr>
          <a:xfrm>
            <a:off x="6551528" y="1602756"/>
            <a:ext cx="2592472" cy="4922588"/>
            <a:chOff x="6551528" y="1096416"/>
            <a:chExt cx="2592472" cy="4922588"/>
          </a:xfrm>
        </p:grpSpPr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F2D333D6-2ADC-4955-8EC7-9EFCD724CF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79" t="5999" r="29810" b="8995"/>
            <a:stretch/>
          </p:blipFill>
          <p:spPr>
            <a:xfrm>
              <a:off x="6551528" y="1096416"/>
              <a:ext cx="2592472" cy="4922588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25012" y="1772816"/>
              <a:ext cx="2073413" cy="3626911"/>
            </a:xfrm>
            <a:prstGeom prst="rect">
              <a:avLst/>
            </a:prstGeom>
          </p:spPr>
        </p:pic>
      </p:grpSp>
      <p:grpSp>
        <p:nvGrpSpPr>
          <p:cNvPr id="28" name="Groupe 27"/>
          <p:cNvGrpSpPr/>
          <p:nvPr/>
        </p:nvGrpSpPr>
        <p:grpSpPr>
          <a:xfrm>
            <a:off x="5754959" y="44624"/>
            <a:ext cx="2777481" cy="326422"/>
            <a:chOff x="5692200" y="99031"/>
            <a:chExt cx="2777481" cy="326422"/>
          </a:xfrm>
        </p:grpSpPr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3592" y="101453"/>
              <a:ext cx="324000" cy="324000"/>
            </a:xfrm>
            <a:prstGeom prst="rect">
              <a:avLst/>
            </a:prstGeom>
          </p:spPr>
        </p:pic>
        <p:pic>
          <p:nvPicPr>
            <p:cNvPr id="45" name="Image 4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896" y="101453"/>
              <a:ext cx="324000" cy="324000"/>
            </a:xfrm>
            <a:prstGeom prst="rect">
              <a:avLst/>
            </a:prstGeom>
          </p:spPr>
        </p:pic>
        <p:pic>
          <p:nvPicPr>
            <p:cNvPr id="46" name="Image 4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2200" y="101453"/>
              <a:ext cx="324000" cy="324000"/>
            </a:xfrm>
            <a:prstGeom prst="rect">
              <a:avLst/>
            </a:prstGeom>
          </p:spPr>
        </p:pic>
        <p:pic>
          <p:nvPicPr>
            <p:cNvPr id="47" name="Image 46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101453"/>
              <a:ext cx="324000" cy="324000"/>
            </a:xfrm>
            <a:prstGeom prst="rect">
              <a:avLst/>
            </a:prstGeom>
          </p:spPr>
        </p:pic>
        <p:pic>
          <p:nvPicPr>
            <p:cNvPr id="48" name="Image 47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4984" y="101453"/>
              <a:ext cx="324000" cy="324000"/>
            </a:xfrm>
            <a:prstGeom prst="rect">
              <a:avLst/>
            </a:prstGeom>
          </p:spPr>
        </p:pic>
        <p:pic>
          <p:nvPicPr>
            <p:cNvPr id="49" name="Image 48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681" y="101453"/>
              <a:ext cx="324000" cy="324000"/>
            </a:xfrm>
            <a:prstGeom prst="rect">
              <a:avLst/>
            </a:prstGeom>
          </p:spPr>
        </p:pic>
        <p:cxnSp>
          <p:nvCxnSpPr>
            <p:cNvPr id="50" name="Connecteur droit 49"/>
            <p:cNvCxnSpPr>
              <a:stCxn id="46" idx="3"/>
              <a:endCxn id="45" idx="1"/>
            </p:cNvCxnSpPr>
            <p:nvPr/>
          </p:nvCxnSpPr>
          <p:spPr>
            <a:xfrm>
              <a:off x="6016200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Ellipse 50"/>
            <p:cNvSpPr/>
            <p:nvPr/>
          </p:nvSpPr>
          <p:spPr>
            <a:xfrm>
              <a:off x="6177702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cxnSp>
          <p:nvCxnSpPr>
            <p:cNvPr id="52" name="Connecteur droit 51"/>
            <p:cNvCxnSpPr>
              <a:stCxn id="45" idx="3"/>
              <a:endCxn id="29" idx="1"/>
            </p:cNvCxnSpPr>
            <p:nvPr/>
          </p:nvCxnSpPr>
          <p:spPr>
            <a:xfrm>
              <a:off x="6506896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>
              <a:stCxn id="29" idx="3"/>
              <a:endCxn id="47" idx="1"/>
            </p:cNvCxnSpPr>
            <p:nvPr/>
          </p:nvCxnSpPr>
          <p:spPr>
            <a:xfrm>
              <a:off x="6997592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>
              <a:stCxn id="47" idx="3"/>
              <a:endCxn id="48" idx="1"/>
            </p:cNvCxnSpPr>
            <p:nvPr/>
          </p:nvCxnSpPr>
          <p:spPr>
            <a:xfrm>
              <a:off x="7488288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>
              <a:stCxn id="48" idx="3"/>
              <a:endCxn id="49" idx="1"/>
            </p:cNvCxnSpPr>
            <p:nvPr/>
          </p:nvCxnSpPr>
          <p:spPr>
            <a:xfrm>
              <a:off x="7978984" y="263453"/>
              <a:ext cx="166697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Ellipse 55"/>
            <p:cNvSpPr/>
            <p:nvPr/>
          </p:nvSpPr>
          <p:spPr>
            <a:xfrm>
              <a:off x="6673591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57" name="Ellipse 56"/>
            <p:cNvSpPr/>
            <p:nvPr/>
          </p:nvSpPr>
          <p:spPr>
            <a:xfrm>
              <a:off x="7159591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58" name="Ellipse 57"/>
            <p:cNvSpPr/>
            <p:nvPr/>
          </p:nvSpPr>
          <p:spPr>
            <a:xfrm>
              <a:off x="7654984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59" name="Ellipse 58"/>
            <p:cNvSpPr/>
            <p:nvPr/>
          </p:nvSpPr>
          <p:spPr>
            <a:xfrm>
              <a:off x="8140984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</p:grpSp>
      <p:pic>
        <p:nvPicPr>
          <p:cNvPr id="60" name="Image 59">
            <a:hlinkClick r:id="rId19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620688"/>
            <a:ext cx="442492" cy="4424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726124"/>
            <a:ext cx="2806262" cy="809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6252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 descr="Résultat de recherche d'images pour &quot;logo kosmos&quot;"/>
          <p:cNvSpPr>
            <a:spLocks noChangeAspect="1" noChangeArrowheads="1"/>
          </p:cNvSpPr>
          <p:nvPr/>
        </p:nvSpPr>
        <p:spPr bwMode="auto">
          <a:xfrm>
            <a:off x="63500" y="-136525"/>
            <a:ext cx="19050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986942" cy="634082"/>
          </a:xfrm>
        </p:spPr>
        <p:txBody>
          <a:bodyPr>
            <a:normAutofit fontScale="90000"/>
          </a:bodyPr>
          <a:lstStyle/>
          <a:p>
            <a:pPr marL="0" indent="0"/>
            <a:r>
              <a:rPr lang="fr-FR" dirty="0" smtClean="0"/>
              <a:t>Les </a:t>
            </a:r>
            <a:r>
              <a:rPr lang="fr-FR" dirty="0"/>
              <a:t>principaux services pédagogiques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63500" y="1025525"/>
            <a:ext cx="8802491" cy="5419863"/>
            <a:chOff x="35496" y="1283375"/>
            <a:chExt cx="8802491" cy="5419863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10670" y="3412163"/>
              <a:ext cx="2627317" cy="648072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088" y="3254802"/>
              <a:ext cx="1765796" cy="1040215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35496" y="4295017"/>
              <a:ext cx="2592288" cy="1222215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 fontScale="92500" lnSpcReduction="10000"/>
            </a:bodyPr>
            <a:lstStyle/>
            <a:p>
              <a:pPr algn="ctr"/>
              <a:r>
                <a:rPr lang="fr-FR" sz="2000" b="1" dirty="0" smtClean="0"/>
                <a:t>La suite bureautique Microsoft Office </a:t>
              </a:r>
              <a:r>
                <a:rPr lang="fr-FR" sz="2000" b="1" dirty="0" err="1" smtClean="0"/>
                <a:t>onLine</a:t>
              </a:r>
              <a:r>
                <a:rPr lang="fr-FR" sz="2000" b="1" dirty="0" smtClean="0"/>
                <a:t> </a:t>
              </a:r>
              <a:r>
                <a:rPr lang="fr-FR" sz="2000" dirty="0" smtClean="0"/>
                <a:t>pour les enseignants et les élèves</a:t>
              </a:r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67405" y="5835332"/>
              <a:ext cx="2508694" cy="867906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6439620" y="4033450"/>
              <a:ext cx="2380852" cy="6792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r>
                <a:rPr lang="fr-FR" sz="2000" b="1" dirty="0" smtClean="0"/>
                <a:t>Moodle :</a:t>
              </a:r>
              <a:r>
                <a:rPr lang="fr-FR" sz="2000" b="1" dirty="0"/>
                <a:t> </a:t>
              </a:r>
              <a:r>
                <a:rPr lang="fr-FR" sz="2000" dirty="0" smtClean="0"/>
                <a:t>plateforme de cours en ligne</a:t>
              </a:r>
            </a:p>
          </p:txBody>
        </p:sp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85473" y="3140968"/>
              <a:ext cx="1672558" cy="1672558"/>
            </a:xfrm>
            <a:prstGeom prst="rect">
              <a:avLst/>
            </a:prstGeom>
          </p:spPr>
        </p:pic>
        <p:cxnSp>
          <p:nvCxnSpPr>
            <p:cNvPr id="13" name="Connecteur droit 12"/>
            <p:cNvCxnSpPr/>
            <p:nvPr/>
          </p:nvCxnSpPr>
          <p:spPr>
            <a:xfrm flipV="1">
              <a:off x="4321752" y="2924944"/>
              <a:ext cx="0" cy="2160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>
              <a:endCxn id="12" idx="2"/>
            </p:cNvCxnSpPr>
            <p:nvPr/>
          </p:nvCxnSpPr>
          <p:spPr>
            <a:xfrm flipV="1">
              <a:off x="4321752" y="4813526"/>
              <a:ext cx="0" cy="2542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14"/>
            <p:cNvSpPr txBox="1"/>
            <p:nvPr/>
          </p:nvSpPr>
          <p:spPr>
            <a:xfrm>
              <a:off x="2699792" y="5087968"/>
              <a:ext cx="3168352" cy="66163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r>
                <a:rPr lang="fr-FR" sz="2000" b="1" dirty="0" smtClean="0"/>
                <a:t>Le Médiacentre : </a:t>
              </a:r>
              <a:r>
                <a:rPr lang="fr-FR" sz="2000" dirty="0" smtClean="0"/>
                <a:t>ressources  et manuels numériques</a:t>
              </a:r>
            </a:p>
          </p:txBody>
        </p:sp>
        <p:cxnSp>
          <p:nvCxnSpPr>
            <p:cNvPr id="16" name="Connecteur droit 15"/>
            <p:cNvCxnSpPr/>
            <p:nvPr/>
          </p:nvCxnSpPr>
          <p:spPr>
            <a:xfrm flipH="1">
              <a:off x="2627784" y="3857285"/>
              <a:ext cx="6480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flipH="1">
              <a:off x="5292080" y="3857285"/>
              <a:ext cx="57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93923" y="3388273"/>
              <a:ext cx="1455658" cy="938024"/>
            </a:xfrm>
            <a:prstGeom prst="rect">
              <a:avLst/>
            </a:prstGeom>
          </p:spPr>
        </p:pic>
        <p:sp>
          <p:nvSpPr>
            <p:cNvPr id="19" name="ZoneTexte 18"/>
            <p:cNvSpPr txBox="1"/>
            <p:nvPr/>
          </p:nvSpPr>
          <p:spPr>
            <a:xfrm>
              <a:off x="2822346" y="2378401"/>
              <a:ext cx="3024336" cy="65775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 fontScale="92500" lnSpcReduction="10000"/>
            </a:bodyPr>
            <a:lstStyle/>
            <a:p>
              <a:pPr algn="ctr"/>
              <a:r>
                <a:rPr lang="fr-FR" sz="2000" b="1" dirty="0" smtClean="0"/>
                <a:t>Le cahier de textes </a:t>
              </a:r>
              <a:r>
                <a:rPr lang="fr-FR" sz="2000" dirty="0" smtClean="0"/>
                <a:t>et</a:t>
              </a:r>
            </a:p>
            <a:p>
              <a:pPr algn="ctr"/>
              <a:r>
                <a:rPr lang="fr-FR" sz="2000" b="1" dirty="0" smtClean="0"/>
                <a:t>les fonctionnalités ENT</a:t>
              </a:r>
            </a:p>
          </p:txBody>
        </p:sp>
        <p:pic>
          <p:nvPicPr>
            <p:cNvPr id="21" name="Image 20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5457" t="22627" r="12718" b="31387"/>
            <a:stretch/>
          </p:blipFill>
          <p:spPr>
            <a:xfrm>
              <a:off x="3018053" y="1283375"/>
              <a:ext cx="2675845" cy="1087660"/>
            </a:xfrm>
            <a:prstGeom prst="rect">
              <a:avLst/>
            </a:prstGeom>
          </p:spPr>
        </p:pic>
      </p:grpSp>
      <p:grpSp>
        <p:nvGrpSpPr>
          <p:cNvPr id="22" name="Groupe 21"/>
          <p:cNvGrpSpPr/>
          <p:nvPr/>
        </p:nvGrpSpPr>
        <p:grpSpPr>
          <a:xfrm>
            <a:off x="5754959" y="44624"/>
            <a:ext cx="2777481" cy="326422"/>
            <a:chOff x="5692200" y="99031"/>
            <a:chExt cx="2777481" cy="326422"/>
          </a:xfrm>
        </p:grpSpPr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3592" y="101453"/>
              <a:ext cx="324000" cy="324000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896" y="101453"/>
              <a:ext cx="324000" cy="324000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2200" y="101453"/>
              <a:ext cx="324000" cy="324000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101453"/>
              <a:ext cx="324000" cy="324000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4984" y="101453"/>
              <a:ext cx="324000" cy="324000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681" y="101453"/>
              <a:ext cx="324000" cy="324000"/>
            </a:xfrm>
            <a:prstGeom prst="rect">
              <a:avLst/>
            </a:prstGeom>
          </p:spPr>
        </p:pic>
        <p:cxnSp>
          <p:nvCxnSpPr>
            <p:cNvPr id="29" name="Connecteur droit 28"/>
            <p:cNvCxnSpPr>
              <a:stCxn id="25" idx="3"/>
              <a:endCxn id="24" idx="1"/>
            </p:cNvCxnSpPr>
            <p:nvPr/>
          </p:nvCxnSpPr>
          <p:spPr>
            <a:xfrm>
              <a:off x="6016200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Ellipse 29"/>
            <p:cNvSpPr/>
            <p:nvPr/>
          </p:nvSpPr>
          <p:spPr>
            <a:xfrm>
              <a:off x="6177702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cxnSp>
          <p:nvCxnSpPr>
            <p:cNvPr id="31" name="Connecteur droit 30"/>
            <p:cNvCxnSpPr>
              <a:stCxn id="24" idx="3"/>
              <a:endCxn id="23" idx="1"/>
            </p:cNvCxnSpPr>
            <p:nvPr/>
          </p:nvCxnSpPr>
          <p:spPr>
            <a:xfrm>
              <a:off x="6506896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>
              <a:stCxn id="23" idx="3"/>
              <a:endCxn id="26" idx="1"/>
            </p:cNvCxnSpPr>
            <p:nvPr/>
          </p:nvCxnSpPr>
          <p:spPr>
            <a:xfrm>
              <a:off x="6997592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>
              <a:stCxn id="26" idx="3"/>
              <a:endCxn id="27" idx="1"/>
            </p:cNvCxnSpPr>
            <p:nvPr/>
          </p:nvCxnSpPr>
          <p:spPr>
            <a:xfrm>
              <a:off x="7488288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>
              <a:stCxn id="27" idx="3"/>
              <a:endCxn id="28" idx="1"/>
            </p:cNvCxnSpPr>
            <p:nvPr/>
          </p:nvCxnSpPr>
          <p:spPr>
            <a:xfrm>
              <a:off x="7978984" y="263453"/>
              <a:ext cx="166697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Ellipse 34"/>
            <p:cNvSpPr/>
            <p:nvPr/>
          </p:nvSpPr>
          <p:spPr>
            <a:xfrm>
              <a:off x="6673591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36" name="Ellipse 35"/>
            <p:cNvSpPr/>
            <p:nvPr/>
          </p:nvSpPr>
          <p:spPr>
            <a:xfrm>
              <a:off x="7159591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37" name="Ellipse 36"/>
            <p:cNvSpPr/>
            <p:nvPr/>
          </p:nvSpPr>
          <p:spPr>
            <a:xfrm>
              <a:off x="7654984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38" name="Ellipse 37"/>
            <p:cNvSpPr/>
            <p:nvPr/>
          </p:nvSpPr>
          <p:spPr>
            <a:xfrm>
              <a:off x="8140984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99767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0" y="1862822"/>
            <a:ext cx="800534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6000" dirty="0" smtClean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COMMUNIQUER :</a:t>
            </a:r>
          </a:p>
          <a:p>
            <a:pPr algn="ctr"/>
            <a:r>
              <a:rPr lang="fr-FR" sz="6000" dirty="0" smtClean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La messagerie</a:t>
            </a:r>
            <a:endParaRPr lang="fr-FR" sz="6000" dirty="0">
              <a:ln w="0"/>
              <a:solidFill>
                <a:srgbClr val="0091A6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5750262" y="44624"/>
            <a:ext cx="2782178" cy="326422"/>
            <a:chOff x="5687503" y="99031"/>
            <a:chExt cx="2782178" cy="326422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3592" y="101453"/>
              <a:ext cx="324000" cy="324000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896" y="101453"/>
              <a:ext cx="324000" cy="324000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2200" y="101453"/>
              <a:ext cx="324000" cy="32400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101453"/>
              <a:ext cx="324000" cy="32400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4984" y="101453"/>
              <a:ext cx="324000" cy="324000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681" y="101453"/>
              <a:ext cx="324000" cy="324000"/>
            </a:xfrm>
            <a:prstGeom prst="rect">
              <a:avLst/>
            </a:prstGeom>
          </p:spPr>
        </p:pic>
        <p:cxnSp>
          <p:nvCxnSpPr>
            <p:cNvPr id="11" name="Connecteur droit 10"/>
            <p:cNvCxnSpPr>
              <a:stCxn id="7" idx="3"/>
              <a:endCxn id="6" idx="1"/>
            </p:cNvCxnSpPr>
            <p:nvPr/>
          </p:nvCxnSpPr>
          <p:spPr>
            <a:xfrm>
              <a:off x="6016200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lipse 11"/>
            <p:cNvSpPr/>
            <p:nvPr/>
          </p:nvSpPr>
          <p:spPr>
            <a:xfrm>
              <a:off x="5687503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cxnSp>
          <p:nvCxnSpPr>
            <p:cNvPr id="13" name="Connecteur droit 12"/>
            <p:cNvCxnSpPr>
              <a:stCxn id="6" idx="3"/>
              <a:endCxn id="4" idx="1"/>
            </p:cNvCxnSpPr>
            <p:nvPr/>
          </p:nvCxnSpPr>
          <p:spPr>
            <a:xfrm>
              <a:off x="6506896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>
              <a:stCxn id="4" idx="3"/>
              <a:endCxn id="8" idx="1"/>
            </p:cNvCxnSpPr>
            <p:nvPr/>
          </p:nvCxnSpPr>
          <p:spPr>
            <a:xfrm>
              <a:off x="6997592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>
              <a:stCxn id="8" idx="3"/>
              <a:endCxn id="9" idx="1"/>
            </p:cNvCxnSpPr>
            <p:nvPr/>
          </p:nvCxnSpPr>
          <p:spPr>
            <a:xfrm>
              <a:off x="7488288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>
              <a:stCxn id="9" idx="3"/>
              <a:endCxn id="10" idx="1"/>
            </p:cNvCxnSpPr>
            <p:nvPr/>
          </p:nvCxnSpPr>
          <p:spPr>
            <a:xfrm>
              <a:off x="7978984" y="263453"/>
              <a:ext cx="166697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/>
            <p:cNvSpPr/>
            <p:nvPr/>
          </p:nvSpPr>
          <p:spPr>
            <a:xfrm>
              <a:off x="6673591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18" name="Ellipse 17"/>
            <p:cNvSpPr/>
            <p:nvPr/>
          </p:nvSpPr>
          <p:spPr>
            <a:xfrm>
              <a:off x="7159591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19" name="Ellipse 18"/>
            <p:cNvSpPr/>
            <p:nvPr/>
          </p:nvSpPr>
          <p:spPr>
            <a:xfrm>
              <a:off x="7654984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20" name="Ellipse 19"/>
            <p:cNvSpPr/>
            <p:nvPr/>
          </p:nvSpPr>
          <p:spPr>
            <a:xfrm>
              <a:off x="8140984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77627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5472608" cy="634082"/>
          </a:xfrm>
        </p:spPr>
        <p:txBody>
          <a:bodyPr>
            <a:normAutofit fontScale="90000"/>
          </a:bodyPr>
          <a:lstStyle/>
          <a:p>
            <a:pPr marL="0" indent="0"/>
            <a:r>
              <a:rPr lang="fr-FR" dirty="0" smtClean="0"/>
              <a:t>La messagerie</a:t>
            </a:r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294500" y="2132856"/>
            <a:ext cx="8651782" cy="3685717"/>
            <a:chOff x="212442" y="1342845"/>
            <a:chExt cx="8651782" cy="3685717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2442" y="1342845"/>
              <a:ext cx="6673543" cy="345355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28092" y="1689209"/>
              <a:ext cx="2136132" cy="2664664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8826" y="2566981"/>
              <a:ext cx="2512619" cy="2461581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Espace réservé du contenu 3"/>
          <p:cNvSpPr txBox="1">
            <a:spLocks/>
          </p:cNvSpPr>
          <p:nvPr/>
        </p:nvSpPr>
        <p:spPr>
          <a:xfrm>
            <a:off x="20561" y="944200"/>
            <a:ext cx="8892480" cy="12971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Calibri" panose="020F050202020403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58763">
              <a:buFont typeface="Arial" panose="020B0604020202020204" pitchFamily="34" charset="0"/>
              <a:buChar char="•"/>
            </a:pPr>
            <a:r>
              <a:rPr lang="fr-FR" sz="2400" dirty="0" smtClean="0"/>
              <a:t>La messagerie rassemble toute la communauté de l'établissement</a:t>
            </a:r>
          </a:p>
          <a:p>
            <a:pPr indent="-258763">
              <a:buFont typeface="Arial" panose="020B0604020202020204" pitchFamily="34" charset="0"/>
              <a:buChar char="•"/>
            </a:pPr>
            <a:r>
              <a:rPr lang="fr-FR" sz="2400" dirty="0" smtClean="0"/>
              <a:t>Elle peut être interne et externe</a:t>
            </a:r>
          </a:p>
          <a:p>
            <a:pPr indent="-258763">
              <a:buFont typeface="Arial" panose="020B0604020202020204" pitchFamily="34" charset="0"/>
              <a:buChar char="•"/>
            </a:pPr>
            <a:r>
              <a:rPr lang="fr-FR" sz="2400" dirty="0" smtClean="0"/>
              <a:t>Notifications </a:t>
            </a:r>
            <a:r>
              <a:rPr lang="fr-FR" sz="2400" dirty="0"/>
              <a:t>sur messagerie externe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2800" dirty="0" smtClean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8EE3664-ED47-4E4C-B435-D1047A223E8E}"/>
              </a:ext>
            </a:extLst>
          </p:cNvPr>
          <p:cNvSpPr txBox="1"/>
          <p:nvPr/>
        </p:nvSpPr>
        <p:spPr>
          <a:xfrm>
            <a:off x="323528" y="5877272"/>
            <a:ext cx="7310290" cy="861774"/>
          </a:xfrm>
          <a:prstGeom prst="rect">
            <a:avLst/>
          </a:prstGeom>
          <a:solidFill>
            <a:srgbClr val="CCE9ED"/>
          </a:solidFill>
          <a:ln w="12700">
            <a:solidFill>
              <a:srgbClr val="0091A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fr-FR" sz="1800" b="1" dirty="0">
                <a:latin typeface="+mj-lt"/>
              </a:rPr>
              <a:t>	</a:t>
            </a:r>
            <a:r>
              <a:rPr lang="fr-FR" b="1" dirty="0" smtClean="0">
                <a:latin typeface="Arial Narrow" panose="020B0606020202030204" pitchFamily="34" charset="0"/>
              </a:rPr>
              <a:t>Activité</a:t>
            </a:r>
            <a:r>
              <a:rPr lang="fr-FR" sz="1800" b="1" dirty="0" smtClean="0">
                <a:latin typeface="Arial Narrow" panose="020B0606020202030204" pitchFamily="34" charset="0"/>
              </a:rPr>
              <a:t> </a:t>
            </a:r>
            <a:r>
              <a:rPr lang="fr-FR" sz="1800" b="1" dirty="0">
                <a:latin typeface="Arial Narrow" panose="020B0606020202030204" pitchFamily="34" charset="0"/>
              </a:rPr>
              <a:t>:</a:t>
            </a:r>
          </a:p>
          <a:p>
            <a:pPr marL="452438" indent="-185738">
              <a:buFontTx/>
              <a:buChar char="-"/>
            </a:pPr>
            <a:r>
              <a:rPr lang="fr-FR" sz="1600" dirty="0" smtClean="0">
                <a:latin typeface="Arial Narrow" panose="020B0606020202030204" pitchFamily="34" charset="0"/>
              </a:rPr>
              <a:t>Envoyer un message à l’ensemble des élèves de la classe</a:t>
            </a:r>
          </a:p>
          <a:p>
            <a:pPr marL="266700"/>
            <a:r>
              <a:rPr lang="fr-FR" sz="1600" dirty="0" smtClean="0">
                <a:latin typeface="Arial Narrow" panose="020B0606020202030204" pitchFamily="34" charset="0"/>
              </a:rPr>
              <a:t>POUR ALLER PLUS LOIN : Ecrire à votre boite @ac-reims.fr ; faire une recherche globale</a:t>
            </a:r>
            <a:endParaRPr lang="fr-FR" sz="1600" dirty="0">
              <a:latin typeface="Arial Narrow" panose="020B060602020203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782DB3-D023-47BE-B104-A4571460BE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0" y="5733256"/>
            <a:ext cx="571500" cy="571500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5750262" y="44624"/>
            <a:ext cx="2782178" cy="326422"/>
            <a:chOff x="5687503" y="99031"/>
            <a:chExt cx="2782178" cy="326422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3592" y="101453"/>
              <a:ext cx="324000" cy="324000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896" y="101453"/>
              <a:ext cx="324000" cy="324000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2200" y="101453"/>
              <a:ext cx="324000" cy="324000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101453"/>
              <a:ext cx="324000" cy="324000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4984" y="101453"/>
              <a:ext cx="324000" cy="324000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681" y="101453"/>
              <a:ext cx="324000" cy="324000"/>
            </a:xfrm>
            <a:prstGeom prst="rect">
              <a:avLst/>
            </a:prstGeom>
          </p:spPr>
        </p:pic>
        <p:cxnSp>
          <p:nvCxnSpPr>
            <p:cNvPr id="19" name="Connecteur droit 18"/>
            <p:cNvCxnSpPr>
              <a:stCxn id="15" idx="3"/>
              <a:endCxn id="14" idx="1"/>
            </p:cNvCxnSpPr>
            <p:nvPr/>
          </p:nvCxnSpPr>
          <p:spPr>
            <a:xfrm>
              <a:off x="6016200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Ellipse 19"/>
            <p:cNvSpPr/>
            <p:nvPr/>
          </p:nvSpPr>
          <p:spPr>
            <a:xfrm>
              <a:off x="5687503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cxnSp>
          <p:nvCxnSpPr>
            <p:cNvPr id="21" name="Connecteur droit 20"/>
            <p:cNvCxnSpPr>
              <a:stCxn id="14" idx="3"/>
              <a:endCxn id="13" idx="1"/>
            </p:cNvCxnSpPr>
            <p:nvPr/>
          </p:nvCxnSpPr>
          <p:spPr>
            <a:xfrm>
              <a:off x="6506896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>
              <a:stCxn id="13" idx="3"/>
              <a:endCxn id="16" idx="1"/>
            </p:cNvCxnSpPr>
            <p:nvPr/>
          </p:nvCxnSpPr>
          <p:spPr>
            <a:xfrm>
              <a:off x="6997592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>
              <a:stCxn id="16" idx="3"/>
              <a:endCxn id="17" idx="1"/>
            </p:cNvCxnSpPr>
            <p:nvPr/>
          </p:nvCxnSpPr>
          <p:spPr>
            <a:xfrm>
              <a:off x="7488288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>
              <a:stCxn id="17" idx="3"/>
              <a:endCxn id="18" idx="1"/>
            </p:cNvCxnSpPr>
            <p:nvPr/>
          </p:nvCxnSpPr>
          <p:spPr>
            <a:xfrm>
              <a:off x="7978984" y="263453"/>
              <a:ext cx="166697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Ellipse 24"/>
            <p:cNvSpPr/>
            <p:nvPr/>
          </p:nvSpPr>
          <p:spPr>
            <a:xfrm>
              <a:off x="6673591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26" name="Ellipse 25"/>
            <p:cNvSpPr/>
            <p:nvPr/>
          </p:nvSpPr>
          <p:spPr>
            <a:xfrm>
              <a:off x="7159591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27" name="Ellipse 26"/>
            <p:cNvSpPr/>
            <p:nvPr/>
          </p:nvSpPr>
          <p:spPr>
            <a:xfrm>
              <a:off x="7654984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28" name="Ellipse 27"/>
            <p:cNvSpPr/>
            <p:nvPr/>
          </p:nvSpPr>
          <p:spPr>
            <a:xfrm>
              <a:off x="8140984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</p:grpSp>
      <p:pic>
        <p:nvPicPr>
          <p:cNvPr id="29" name="Image 28">
            <a:hlinkClick r:id="rId13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620688"/>
            <a:ext cx="442492" cy="4424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898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0" y="1299532"/>
            <a:ext cx="800534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6000" dirty="0" smtClean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EDITER – STOCKER DES DOCUMENTS :</a:t>
            </a:r>
          </a:p>
          <a:p>
            <a:pPr algn="ctr"/>
            <a:r>
              <a:rPr lang="fr-FR" sz="6000" dirty="0" smtClean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La </a:t>
            </a:r>
            <a:r>
              <a:rPr lang="fr-FR" sz="6000" dirty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bureautique en </a:t>
            </a:r>
            <a:r>
              <a:rPr lang="fr-FR" sz="6000" dirty="0" smtClean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ligne</a:t>
            </a:r>
          </a:p>
          <a:p>
            <a:pPr algn="ctr"/>
            <a:r>
              <a:rPr lang="fr-FR" sz="6000" dirty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Le </a:t>
            </a:r>
            <a:r>
              <a:rPr lang="fr-FR" sz="6000" dirty="0" smtClean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porte-documents</a:t>
            </a:r>
            <a:endParaRPr lang="fr-FR" sz="6000" dirty="0">
              <a:ln w="0"/>
              <a:solidFill>
                <a:srgbClr val="0091A6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5750262" y="44404"/>
            <a:ext cx="2782178" cy="326642"/>
            <a:chOff x="5687503" y="98811"/>
            <a:chExt cx="2782178" cy="326642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3592" y="101453"/>
              <a:ext cx="324000" cy="324000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896" y="101453"/>
              <a:ext cx="324000" cy="324000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2200" y="101453"/>
              <a:ext cx="324000" cy="32400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101453"/>
              <a:ext cx="324000" cy="32400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4984" y="101453"/>
              <a:ext cx="324000" cy="324000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681" y="101453"/>
              <a:ext cx="324000" cy="324000"/>
            </a:xfrm>
            <a:prstGeom prst="rect">
              <a:avLst/>
            </a:prstGeom>
          </p:spPr>
        </p:pic>
        <p:cxnSp>
          <p:nvCxnSpPr>
            <p:cNvPr id="11" name="Connecteur droit 10"/>
            <p:cNvCxnSpPr>
              <a:stCxn id="7" idx="3"/>
              <a:endCxn id="6" idx="1"/>
            </p:cNvCxnSpPr>
            <p:nvPr/>
          </p:nvCxnSpPr>
          <p:spPr>
            <a:xfrm>
              <a:off x="6016200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lipse 11"/>
            <p:cNvSpPr/>
            <p:nvPr/>
          </p:nvSpPr>
          <p:spPr>
            <a:xfrm>
              <a:off x="5687503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cxnSp>
          <p:nvCxnSpPr>
            <p:cNvPr id="13" name="Connecteur droit 12"/>
            <p:cNvCxnSpPr>
              <a:stCxn id="6" idx="3"/>
              <a:endCxn id="4" idx="1"/>
            </p:cNvCxnSpPr>
            <p:nvPr/>
          </p:nvCxnSpPr>
          <p:spPr>
            <a:xfrm>
              <a:off x="6506896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>
              <a:stCxn id="4" idx="3"/>
              <a:endCxn id="8" idx="1"/>
            </p:cNvCxnSpPr>
            <p:nvPr/>
          </p:nvCxnSpPr>
          <p:spPr>
            <a:xfrm>
              <a:off x="6997592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>
              <a:stCxn id="8" idx="3"/>
              <a:endCxn id="9" idx="1"/>
            </p:cNvCxnSpPr>
            <p:nvPr/>
          </p:nvCxnSpPr>
          <p:spPr>
            <a:xfrm>
              <a:off x="7488288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>
              <a:stCxn id="9" idx="3"/>
              <a:endCxn id="10" idx="1"/>
            </p:cNvCxnSpPr>
            <p:nvPr/>
          </p:nvCxnSpPr>
          <p:spPr>
            <a:xfrm>
              <a:off x="7978984" y="263453"/>
              <a:ext cx="166697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/>
            <p:cNvSpPr/>
            <p:nvPr/>
          </p:nvSpPr>
          <p:spPr>
            <a:xfrm>
              <a:off x="6180548" y="9881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18" name="Ellipse 17"/>
            <p:cNvSpPr/>
            <p:nvPr/>
          </p:nvSpPr>
          <p:spPr>
            <a:xfrm>
              <a:off x="7159591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19" name="Ellipse 18"/>
            <p:cNvSpPr/>
            <p:nvPr/>
          </p:nvSpPr>
          <p:spPr>
            <a:xfrm>
              <a:off x="7654984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20" name="Ellipse 19"/>
            <p:cNvSpPr/>
            <p:nvPr/>
          </p:nvSpPr>
          <p:spPr>
            <a:xfrm>
              <a:off x="8140984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88811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95536" y="1483246"/>
            <a:ext cx="5472608" cy="100811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fr-FR" dirty="0" smtClean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986942" cy="634082"/>
          </a:xfrm>
        </p:spPr>
        <p:txBody>
          <a:bodyPr>
            <a:normAutofit fontScale="90000"/>
          </a:bodyPr>
          <a:lstStyle/>
          <a:p>
            <a:r>
              <a:rPr lang="fr-FR" dirty="0"/>
              <a:t>La </a:t>
            </a:r>
            <a:r>
              <a:rPr lang="fr-FR" dirty="0" smtClean="0"/>
              <a:t>suite </a:t>
            </a:r>
            <a:r>
              <a:rPr lang="fr-FR" dirty="0"/>
              <a:t>Microsoft Office OnLine</a:t>
            </a:r>
          </a:p>
        </p:txBody>
      </p:sp>
      <p:sp>
        <p:nvSpPr>
          <p:cNvPr id="8" name="Espace réservé du contenu 3"/>
          <p:cNvSpPr txBox="1">
            <a:spLocks/>
          </p:cNvSpPr>
          <p:nvPr/>
        </p:nvSpPr>
        <p:spPr>
          <a:xfrm>
            <a:off x="215516" y="1196752"/>
            <a:ext cx="3960440" cy="521748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Calibri" panose="020F050202020403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r>
              <a:rPr lang="fr-FR" sz="2800" dirty="0" smtClean="0"/>
              <a:t>Les logiciels disponibles :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dirty="0" smtClean="0"/>
              <a:t>Word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dirty="0" smtClean="0"/>
              <a:t>Excel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dirty="0" smtClean="0"/>
              <a:t>Powerpoint</a:t>
            </a:r>
          </a:p>
          <a:p>
            <a:pPr marL="0" indent="0">
              <a:spcBef>
                <a:spcPts val="600"/>
              </a:spcBef>
              <a:buNone/>
            </a:pPr>
            <a:endParaRPr lang="fr-FR" sz="20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fr-FR" sz="2800" dirty="0" smtClean="0"/>
              <a:t>Les profils qui en bénéficient par défaut :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dirty="0" smtClean="0"/>
              <a:t>Personnels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dirty="0" smtClean="0"/>
              <a:t>Elèves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1800" dirty="0" smtClean="0"/>
              <a:t>Il est possible de donner les droits d’accès aux autres profils</a:t>
            </a:r>
            <a:endParaRPr lang="fr-FR" sz="2400" dirty="0" smtClean="0"/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sz="2400" dirty="0" smtClean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2204864"/>
            <a:ext cx="4774112" cy="27106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620688"/>
            <a:ext cx="442492" cy="4424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e 12"/>
          <p:cNvGrpSpPr/>
          <p:nvPr/>
        </p:nvGrpSpPr>
        <p:grpSpPr>
          <a:xfrm>
            <a:off x="5750262" y="44404"/>
            <a:ext cx="2782178" cy="326642"/>
            <a:chOff x="5687503" y="98811"/>
            <a:chExt cx="2782178" cy="326642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3592" y="101453"/>
              <a:ext cx="324000" cy="324000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896" y="101453"/>
              <a:ext cx="324000" cy="324000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2200" y="101453"/>
              <a:ext cx="324000" cy="324000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101453"/>
              <a:ext cx="324000" cy="324000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4984" y="101453"/>
              <a:ext cx="324000" cy="324000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681" y="101453"/>
              <a:ext cx="324000" cy="324000"/>
            </a:xfrm>
            <a:prstGeom prst="rect">
              <a:avLst/>
            </a:prstGeom>
          </p:spPr>
        </p:pic>
        <p:cxnSp>
          <p:nvCxnSpPr>
            <p:cNvPr id="20" name="Connecteur droit 19"/>
            <p:cNvCxnSpPr>
              <a:stCxn id="16" idx="3"/>
              <a:endCxn id="15" idx="1"/>
            </p:cNvCxnSpPr>
            <p:nvPr/>
          </p:nvCxnSpPr>
          <p:spPr>
            <a:xfrm>
              <a:off x="6016200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Ellipse 20"/>
            <p:cNvSpPr/>
            <p:nvPr/>
          </p:nvSpPr>
          <p:spPr>
            <a:xfrm>
              <a:off x="5687503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cxnSp>
          <p:nvCxnSpPr>
            <p:cNvPr id="22" name="Connecteur droit 21"/>
            <p:cNvCxnSpPr>
              <a:stCxn id="15" idx="3"/>
              <a:endCxn id="14" idx="1"/>
            </p:cNvCxnSpPr>
            <p:nvPr/>
          </p:nvCxnSpPr>
          <p:spPr>
            <a:xfrm>
              <a:off x="6506896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>
              <a:stCxn id="14" idx="3"/>
              <a:endCxn id="17" idx="1"/>
            </p:cNvCxnSpPr>
            <p:nvPr/>
          </p:nvCxnSpPr>
          <p:spPr>
            <a:xfrm>
              <a:off x="6997592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>
              <a:stCxn id="17" idx="3"/>
              <a:endCxn id="18" idx="1"/>
            </p:cNvCxnSpPr>
            <p:nvPr/>
          </p:nvCxnSpPr>
          <p:spPr>
            <a:xfrm>
              <a:off x="7488288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>
              <a:stCxn id="18" idx="3"/>
              <a:endCxn id="19" idx="1"/>
            </p:cNvCxnSpPr>
            <p:nvPr/>
          </p:nvCxnSpPr>
          <p:spPr>
            <a:xfrm>
              <a:off x="7978984" y="263453"/>
              <a:ext cx="166697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Ellipse 25"/>
            <p:cNvSpPr/>
            <p:nvPr/>
          </p:nvSpPr>
          <p:spPr>
            <a:xfrm>
              <a:off x="6180548" y="9881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27" name="Ellipse 26"/>
            <p:cNvSpPr/>
            <p:nvPr/>
          </p:nvSpPr>
          <p:spPr>
            <a:xfrm>
              <a:off x="7159591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28" name="Ellipse 27"/>
            <p:cNvSpPr/>
            <p:nvPr/>
          </p:nvSpPr>
          <p:spPr>
            <a:xfrm>
              <a:off x="7654984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29" name="Ellipse 28"/>
            <p:cNvSpPr/>
            <p:nvPr/>
          </p:nvSpPr>
          <p:spPr>
            <a:xfrm>
              <a:off x="8140984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76736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272808" cy="63408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La mission de Référent Numérique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866191" y="1268760"/>
            <a:ext cx="58389" cy="4032448"/>
          </a:xfrm>
          <a:prstGeom prst="rect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100" b="1" smtClean="0"/>
          </a:p>
        </p:txBody>
      </p:sp>
      <p:sp>
        <p:nvSpPr>
          <p:cNvPr id="3" name="ZoneTexte 2"/>
          <p:cNvSpPr txBox="1"/>
          <p:nvPr/>
        </p:nvSpPr>
        <p:spPr>
          <a:xfrm>
            <a:off x="2924581" y="1260635"/>
            <a:ext cx="5823883" cy="41764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fr-FR" sz="2400" dirty="0" smtClean="0"/>
              <a:t>Accompagner l’équipe éducative</a:t>
            </a:r>
          </a:p>
          <a:p>
            <a:pPr marL="363538" lvl="0" indent="-187325">
              <a:lnSpc>
                <a:spcPct val="110000"/>
              </a:lnSpc>
              <a:spcBef>
                <a:spcPts val="600"/>
              </a:spcBef>
              <a:buClr>
                <a:srgbClr val="0091A6"/>
              </a:buClr>
              <a:buFont typeface="Arial" panose="020B0604020202020204" pitchFamily="34" charset="0"/>
              <a:buChar char="•"/>
            </a:pPr>
            <a:r>
              <a:rPr lang="fr-FR" sz="2000" dirty="0" smtClean="0">
                <a:effectLst>
                  <a:outerShdw sx="1000" sy="1000" algn="tl">
                    <a:srgbClr val="000000"/>
                  </a:outerShdw>
                </a:effectLst>
              </a:rPr>
              <a:t>Impulser </a:t>
            </a:r>
            <a:r>
              <a:rPr lang="fr-FR" sz="2000" dirty="0">
                <a:effectLst>
                  <a:outerShdw sx="1000" sy="1000" algn="tl">
                    <a:srgbClr val="000000"/>
                  </a:outerShdw>
                </a:effectLst>
              </a:rPr>
              <a:t>et accompagner l’équipe éducative dans le développement des pratiques pédagogiques </a:t>
            </a:r>
            <a:endParaRPr lang="fr-FR" sz="2000" dirty="0" smtClean="0">
              <a:effectLst>
                <a:outerShdw sx="1000" sy="1000" algn="tl">
                  <a:srgbClr val="000000"/>
                </a:outerShdw>
              </a:effectLst>
            </a:endParaRPr>
          </a:p>
          <a:p>
            <a:pPr marL="363538" lvl="0" indent="-187325">
              <a:lnSpc>
                <a:spcPct val="110000"/>
              </a:lnSpc>
              <a:spcBef>
                <a:spcPts val="600"/>
              </a:spcBef>
              <a:buClr>
                <a:srgbClr val="0091A6"/>
              </a:buClr>
              <a:buFont typeface="Arial" panose="020B0604020202020204" pitchFamily="34" charset="0"/>
              <a:buChar char="•"/>
            </a:pPr>
            <a:r>
              <a:rPr lang="fr-FR" sz="2000" dirty="0" smtClean="0">
                <a:effectLst>
                  <a:outerShdw sx="1000" sy="1000" algn="tl">
                    <a:srgbClr val="000000"/>
                  </a:outerShdw>
                </a:effectLst>
              </a:rPr>
              <a:t>Participer </a:t>
            </a:r>
            <a:r>
              <a:rPr lang="fr-FR" sz="2000" dirty="0">
                <a:effectLst>
                  <a:outerShdw sx="1000" sy="1000" algn="tl">
                    <a:srgbClr val="000000"/>
                  </a:outerShdw>
                </a:effectLst>
              </a:rPr>
              <a:t>à l’élaboration de projets </a:t>
            </a:r>
            <a:r>
              <a:rPr lang="fr-FR" sz="2000" dirty="0" smtClean="0">
                <a:effectLst>
                  <a:outerShdw sx="1000" sy="1000" algn="tl">
                    <a:srgbClr val="000000"/>
                  </a:outerShdw>
                </a:effectLst>
              </a:rPr>
              <a:t>pédagogiques</a:t>
            </a:r>
          </a:p>
          <a:p>
            <a:pPr marL="363538" lvl="0" indent="-187325">
              <a:lnSpc>
                <a:spcPct val="110000"/>
              </a:lnSpc>
              <a:spcBef>
                <a:spcPts val="600"/>
              </a:spcBef>
              <a:buClr>
                <a:srgbClr val="0091A6"/>
              </a:buClr>
              <a:buFont typeface="Arial" panose="020B0604020202020204" pitchFamily="34" charset="0"/>
              <a:buChar char="•"/>
            </a:pPr>
            <a:r>
              <a:rPr lang="fr-FR" sz="2000" dirty="0" smtClean="0">
                <a:effectLst>
                  <a:outerShdw sx="1000" sy="1000" algn="tl">
                    <a:srgbClr val="000000"/>
                  </a:outerShdw>
                </a:effectLst>
              </a:rPr>
              <a:t>Proposer </a:t>
            </a:r>
            <a:r>
              <a:rPr lang="fr-FR" sz="2000" dirty="0">
                <a:effectLst>
                  <a:outerShdw sx="1000" sy="1000" algn="tl">
                    <a:srgbClr val="000000"/>
                  </a:outerShdw>
                </a:effectLst>
              </a:rPr>
              <a:t>à l’équipe éducative des sessions de prise en </a:t>
            </a:r>
            <a:r>
              <a:rPr lang="fr-FR" sz="2000" dirty="0" smtClean="0">
                <a:effectLst>
                  <a:outerShdw sx="1000" sy="1000" algn="tl">
                    <a:srgbClr val="000000"/>
                  </a:outerShdw>
                </a:effectLst>
              </a:rPr>
              <a:t>main, des formations internes ou orienter les enseignants vers des formations académiques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fr-FR" sz="2400" dirty="0" smtClean="0"/>
              <a:t>Conseiller le chef d’établissement</a:t>
            </a:r>
          </a:p>
          <a:p>
            <a:pPr marL="363538" indent="-187325">
              <a:lnSpc>
                <a:spcPct val="110000"/>
              </a:lnSpc>
              <a:spcBef>
                <a:spcPts val="600"/>
              </a:spcBef>
              <a:buClr>
                <a:srgbClr val="0091A6"/>
              </a:buClr>
              <a:buFont typeface="Arial" panose="020B0604020202020204" pitchFamily="34" charset="0"/>
              <a:buChar char="•"/>
            </a:pPr>
            <a:r>
              <a:rPr lang="fr-FR" sz="2000" dirty="0" smtClean="0"/>
              <a:t>Aider au pilotage du numérique</a:t>
            </a:r>
          </a:p>
          <a:p>
            <a:pPr marL="363538" indent="-187325">
              <a:lnSpc>
                <a:spcPct val="110000"/>
              </a:lnSpc>
              <a:spcBef>
                <a:spcPts val="600"/>
              </a:spcBef>
              <a:buClr>
                <a:srgbClr val="0091A6"/>
              </a:buClr>
              <a:buFont typeface="Arial" panose="020B0604020202020204" pitchFamily="34" charset="0"/>
              <a:buChar char="•"/>
            </a:pPr>
            <a:r>
              <a:rPr lang="fr-FR" sz="2000" dirty="0" smtClean="0"/>
              <a:t>Définir les critères de choix des ressources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125978" y="1772816"/>
            <a:ext cx="2537810" cy="2667838"/>
            <a:chOff x="125978" y="1772816"/>
            <a:chExt cx="2537810" cy="2667838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9CE53661-AEE0-4627-9341-AD785AE75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978" y="1772816"/>
              <a:ext cx="2537810" cy="2667838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97523403-62D4-4B0B-AF99-B3624388B5E5}"/>
                </a:ext>
              </a:extLst>
            </p:cNvPr>
            <p:cNvSpPr txBox="1"/>
            <p:nvPr/>
          </p:nvSpPr>
          <p:spPr>
            <a:xfrm>
              <a:off x="386771" y="2732727"/>
              <a:ext cx="2016224" cy="1200329"/>
            </a:xfrm>
            <a:prstGeom prst="rect">
              <a:avLst/>
            </a:prstGeom>
            <a:solidFill>
              <a:srgbClr val="F4F5F7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dirty="0" smtClean="0">
                  <a:solidFill>
                    <a:schemeClr val="accent2"/>
                  </a:solidFill>
                </a:rPr>
                <a:t>L’enseignant référent</a:t>
              </a:r>
            </a:p>
            <a:p>
              <a:pPr algn="r"/>
              <a:r>
                <a:rPr lang="fr-FR" dirty="0" smtClean="0">
                  <a:solidFill>
                    <a:schemeClr val="accent2"/>
                  </a:solidFill>
                </a:rPr>
                <a:t>numérique</a:t>
              </a:r>
              <a:endParaRPr lang="fr-FR" dirty="0">
                <a:solidFill>
                  <a:schemeClr val="accent2"/>
                </a:solidFill>
              </a:endParaRPr>
            </a:p>
            <a:p>
              <a:pPr algn="r"/>
              <a:endParaRPr lang="fr-FR" dirty="0"/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840F5953-9086-4367-9421-9E9E73785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6771" y="2564904"/>
              <a:ext cx="815338" cy="1512168"/>
            </a:xfrm>
            <a:prstGeom prst="rect">
              <a:avLst/>
            </a:prstGeom>
          </p:spPr>
        </p:pic>
      </p:grpSp>
      <p:sp>
        <p:nvSpPr>
          <p:cNvPr id="10" name="ZoneTexte 9"/>
          <p:cNvSpPr txBox="1"/>
          <p:nvPr/>
        </p:nvSpPr>
        <p:spPr>
          <a:xfrm>
            <a:off x="251520" y="6021288"/>
            <a:ext cx="6552728" cy="5760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fr-FR" dirty="0" smtClean="0"/>
          </a:p>
        </p:txBody>
      </p:sp>
      <p:sp>
        <p:nvSpPr>
          <p:cNvPr id="11" name="Rectangle à coins arrondis 10"/>
          <p:cNvSpPr/>
          <p:nvPr/>
        </p:nvSpPr>
        <p:spPr>
          <a:xfrm>
            <a:off x="125978" y="5985284"/>
            <a:ext cx="7398350" cy="648072"/>
          </a:xfrm>
          <a:prstGeom prst="roundRect">
            <a:avLst/>
          </a:prstGeom>
          <a:solidFill>
            <a:srgbClr val="0091A6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/>
              <a:t>Une lettre de mission est proposée par la DANE aux chefs d’établissements</a:t>
            </a:r>
          </a:p>
        </p:txBody>
      </p:sp>
    </p:spTree>
    <p:extLst>
      <p:ext uri="{BB962C8B-B14F-4D97-AF65-F5344CB8AC3E}">
        <p14:creationId xmlns:p14="http://schemas.microsoft.com/office/powerpoint/2010/main" val="413177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251520" y="2290167"/>
            <a:ext cx="4814746" cy="2651001"/>
            <a:chOff x="251520" y="2290167"/>
            <a:chExt cx="4814746" cy="2651001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528" y="2290167"/>
              <a:ext cx="4742738" cy="2651001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Rectangle 12"/>
            <p:cNvSpPr/>
            <p:nvPr/>
          </p:nvSpPr>
          <p:spPr>
            <a:xfrm>
              <a:off x="251520" y="3608461"/>
              <a:ext cx="1008112" cy="144016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395536" y="1483246"/>
            <a:ext cx="5472608" cy="100811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fr-FR" dirty="0" smtClean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986942" cy="634082"/>
          </a:xfrm>
        </p:spPr>
        <p:txBody>
          <a:bodyPr>
            <a:normAutofit fontScale="90000"/>
          </a:bodyPr>
          <a:lstStyle/>
          <a:p>
            <a:r>
              <a:rPr lang="fr-FR" dirty="0"/>
              <a:t>La </a:t>
            </a:r>
            <a:r>
              <a:rPr lang="fr-FR" dirty="0" smtClean="0"/>
              <a:t>suite </a:t>
            </a:r>
            <a:r>
              <a:rPr lang="fr-FR" dirty="0"/>
              <a:t>Microsoft Office OnLine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8EE3664-ED47-4E4C-B435-D1047A223E8E}"/>
              </a:ext>
            </a:extLst>
          </p:cNvPr>
          <p:cNvSpPr txBox="1"/>
          <p:nvPr/>
        </p:nvSpPr>
        <p:spPr>
          <a:xfrm>
            <a:off x="323528" y="5733256"/>
            <a:ext cx="7310290" cy="861774"/>
          </a:xfrm>
          <a:prstGeom prst="rect">
            <a:avLst/>
          </a:prstGeom>
          <a:solidFill>
            <a:srgbClr val="CCE9ED"/>
          </a:solidFill>
          <a:ln w="12700">
            <a:solidFill>
              <a:srgbClr val="0091A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fr-FR" sz="1800" b="1" dirty="0">
                <a:latin typeface="+mj-lt"/>
              </a:rPr>
              <a:t>	</a:t>
            </a:r>
            <a:r>
              <a:rPr lang="fr-FR" b="1" dirty="0" smtClean="0">
                <a:latin typeface="Arial Narrow" panose="020B0606020202030204" pitchFamily="34" charset="0"/>
              </a:rPr>
              <a:t>Activité</a:t>
            </a:r>
            <a:r>
              <a:rPr lang="fr-FR" sz="1800" b="1" dirty="0" smtClean="0">
                <a:latin typeface="Arial Narrow" panose="020B0606020202030204" pitchFamily="34" charset="0"/>
              </a:rPr>
              <a:t> </a:t>
            </a:r>
            <a:r>
              <a:rPr lang="fr-FR" sz="1800" b="1" dirty="0">
                <a:latin typeface="Arial Narrow" panose="020B0606020202030204" pitchFamily="34" charset="0"/>
              </a:rPr>
              <a:t>:</a:t>
            </a:r>
          </a:p>
          <a:p>
            <a:pPr marL="452438" indent="-185738">
              <a:buFontTx/>
              <a:buChar char="-"/>
            </a:pPr>
            <a:r>
              <a:rPr lang="fr-FR" sz="1600" dirty="0" smtClean="0">
                <a:latin typeface="Arial Narrow" panose="020B0606020202030204" pitchFamily="34" charset="0"/>
              </a:rPr>
              <a:t>Créez </a:t>
            </a:r>
            <a:r>
              <a:rPr lang="fr-FR" sz="1600" dirty="0">
                <a:latin typeface="Arial Narrow" panose="020B0606020202030204" pitchFamily="34" charset="0"/>
              </a:rPr>
              <a:t>un document PowerPoint et enregistrez-le dans votre </a:t>
            </a:r>
            <a:r>
              <a:rPr lang="fr-FR" sz="1600" dirty="0" smtClean="0">
                <a:latin typeface="Arial Narrow" panose="020B0606020202030204" pitchFamily="34" charset="0"/>
              </a:rPr>
              <a:t>Porte-Document</a:t>
            </a:r>
          </a:p>
          <a:p>
            <a:pPr marL="452438" indent="-185738">
              <a:buFontTx/>
              <a:buChar char="-"/>
            </a:pPr>
            <a:r>
              <a:rPr lang="fr-FR" sz="1600" dirty="0" smtClean="0">
                <a:latin typeface="Arial Narrow" panose="020B0606020202030204" pitchFamily="34" charset="0"/>
              </a:rPr>
              <a:t>Déposez un fichier dans votre porte-document et éditez-le avec Office OnLine</a:t>
            </a:r>
            <a:endParaRPr lang="fr-FR" sz="1600" dirty="0">
              <a:latin typeface="Arial Narrow" panose="020B060602020203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8782DB3-D023-47BE-B104-A4571460BE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0" y="5589240"/>
            <a:ext cx="571500" cy="5715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960" y="2613561"/>
            <a:ext cx="4751341" cy="293666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6851" y="3283446"/>
            <a:ext cx="2450195" cy="131363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Espace réservé du contenu 3"/>
          <p:cNvSpPr txBox="1">
            <a:spLocks/>
          </p:cNvSpPr>
          <p:nvPr/>
        </p:nvSpPr>
        <p:spPr>
          <a:xfrm>
            <a:off x="251520" y="1052736"/>
            <a:ext cx="8546642" cy="133799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Calibri" panose="020F050202020403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buNone/>
            </a:pPr>
            <a:r>
              <a:rPr lang="fr-FR" sz="3600" b="1" dirty="0"/>
              <a:t>+</a:t>
            </a:r>
            <a:r>
              <a:rPr lang="fr-FR" dirty="0"/>
              <a:t> </a:t>
            </a:r>
            <a:r>
              <a:rPr lang="fr-FR" sz="2400" dirty="0"/>
              <a:t>: Pas d'installation de </a:t>
            </a:r>
            <a:r>
              <a:rPr lang="fr-FR" sz="2400" dirty="0" smtClean="0"/>
              <a:t>logiciel ; presque toutes les fonctionnalités</a:t>
            </a:r>
            <a:endParaRPr lang="fr-FR" dirty="0"/>
          </a:p>
          <a:p>
            <a:pPr marL="0" indent="0">
              <a:spcBef>
                <a:spcPts val="0"/>
              </a:spcBef>
              <a:buNone/>
            </a:pPr>
            <a:r>
              <a:rPr lang="fr-FR" sz="3600" b="1" dirty="0"/>
              <a:t>-</a:t>
            </a:r>
            <a:r>
              <a:rPr lang="fr-FR" dirty="0"/>
              <a:t> </a:t>
            </a:r>
            <a:r>
              <a:rPr lang="fr-FR" sz="2400" dirty="0"/>
              <a:t>: Pas encore collaboratif</a:t>
            </a:r>
          </a:p>
          <a:p>
            <a:pPr marL="0" indent="0">
              <a:spcBef>
                <a:spcPts val="400"/>
              </a:spcBef>
              <a:buNone/>
            </a:pPr>
            <a:endParaRPr lang="fr-FR" sz="2400" dirty="0" smtClean="0"/>
          </a:p>
        </p:txBody>
      </p:sp>
      <p:pic>
        <p:nvPicPr>
          <p:cNvPr id="16" name="Image 15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620688"/>
            <a:ext cx="442492" cy="4424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Groupe 16"/>
          <p:cNvGrpSpPr/>
          <p:nvPr/>
        </p:nvGrpSpPr>
        <p:grpSpPr>
          <a:xfrm>
            <a:off x="5750262" y="44404"/>
            <a:ext cx="2782178" cy="326642"/>
            <a:chOff x="5687503" y="98811"/>
            <a:chExt cx="2782178" cy="326642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3592" y="101453"/>
              <a:ext cx="324000" cy="324000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896" y="101453"/>
              <a:ext cx="324000" cy="324000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2200" y="101453"/>
              <a:ext cx="324000" cy="324000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101453"/>
              <a:ext cx="324000" cy="324000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4984" y="101453"/>
              <a:ext cx="324000" cy="324000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681" y="101453"/>
              <a:ext cx="324000" cy="324000"/>
            </a:xfrm>
            <a:prstGeom prst="rect">
              <a:avLst/>
            </a:prstGeom>
          </p:spPr>
        </p:pic>
        <p:cxnSp>
          <p:nvCxnSpPr>
            <p:cNvPr id="24" name="Connecteur droit 23"/>
            <p:cNvCxnSpPr>
              <a:stCxn id="20" idx="3"/>
              <a:endCxn id="19" idx="1"/>
            </p:cNvCxnSpPr>
            <p:nvPr/>
          </p:nvCxnSpPr>
          <p:spPr>
            <a:xfrm>
              <a:off x="6016200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Ellipse 24"/>
            <p:cNvSpPr/>
            <p:nvPr/>
          </p:nvSpPr>
          <p:spPr>
            <a:xfrm>
              <a:off x="5687503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cxnSp>
          <p:nvCxnSpPr>
            <p:cNvPr id="26" name="Connecteur droit 25"/>
            <p:cNvCxnSpPr>
              <a:stCxn id="19" idx="3"/>
              <a:endCxn id="18" idx="1"/>
            </p:cNvCxnSpPr>
            <p:nvPr/>
          </p:nvCxnSpPr>
          <p:spPr>
            <a:xfrm>
              <a:off x="6506896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>
              <a:stCxn id="18" idx="3"/>
              <a:endCxn id="21" idx="1"/>
            </p:cNvCxnSpPr>
            <p:nvPr/>
          </p:nvCxnSpPr>
          <p:spPr>
            <a:xfrm>
              <a:off x="6997592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>
              <a:stCxn id="21" idx="3"/>
              <a:endCxn id="22" idx="1"/>
            </p:cNvCxnSpPr>
            <p:nvPr/>
          </p:nvCxnSpPr>
          <p:spPr>
            <a:xfrm>
              <a:off x="7488288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>
              <a:stCxn id="22" idx="3"/>
              <a:endCxn id="23" idx="1"/>
            </p:cNvCxnSpPr>
            <p:nvPr/>
          </p:nvCxnSpPr>
          <p:spPr>
            <a:xfrm>
              <a:off x="7978984" y="263453"/>
              <a:ext cx="166697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Ellipse 29"/>
            <p:cNvSpPr/>
            <p:nvPr/>
          </p:nvSpPr>
          <p:spPr>
            <a:xfrm>
              <a:off x="6180548" y="9881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31" name="Ellipse 30"/>
            <p:cNvSpPr/>
            <p:nvPr/>
          </p:nvSpPr>
          <p:spPr>
            <a:xfrm>
              <a:off x="7159591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32" name="Ellipse 31"/>
            <p:cNvSpPr/>
            <p:nvPr/>
          </p:nvSpPr>
          <p:spPr>
            <a:xfrm>
              <a:off x="7654984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33" name="Ellipse 32"/>
            <p:cNvSpPr/>
            <p:nvPr/>
          </p:nvSpPr>
          <p:spPr>
            <a:xfrm>
              <a:off x="8140984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419851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986942" cy="63408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 porte-document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8EE3664-ED47-4E4C-B435-D1047A223E8E}"/>
              </a:ext>
            </a:extLst>
          </p:cNvPr>
          <p:cNvSpPr txBox="1"/>
          <p:nvPr/>
        </p:nvSpPr>
        <p:spPr>
          <a:xfrm>
            <a:off x="323528" y="5733256"/>
            <a:ext cx="7310290" cy="861774"/>
          </a:xfrm>
          <a:prstGeom prst="rect">
            <a:avLst/>
          </a:prstGeom>
          <a:solidFill>
            <a:srgbClr val="CCE9ED"/>
          </a:solidFill>
          <a:ln w="12700">
            <a:solidFill>
              <a:srgbClr val="0091A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fr-FR" sz="1800" b="1" dirty="0">
                <a:latin typeface="+mj-lt"/>
              </a:rPr>
              <a:t>	</a:t>
            </a:r>
            <a:r>
              <a:rPr lang="fr-FR" b="1" dirty="0" smtClean="0">
                <a:latin typeface="Arial Narrow" panose="020B0606020202030204" pitchFamily="34" charset="0"/>
              </a:rPr>
              <a:t>Activité</a:t>
            </a:r>
            <a:r>
              <a:rPr lang="fr-FR" sz="1800" b="1" dirty="0" smtClean="0">
                <a:latin typeface="Arial Narrow" panose="020B0606020202030204" pitchFamily="34" charset="0"/>
              </a:rPr>
              <a:t> </a:t>
            </a:r>
            <a:r>
              <a:rPr lang="fr-FR" sz="1800" b="1" dirty="0">
                <a:latin typeface="Arial Narrow" panose="020B0606020202030204" pitchFamily="34" charset="0"/>
              </a:rPr>
              <a:t>:</a:t>
            </a:r>
          </a:p>
          <a:p>
            <a:pPr marL="452438" indent="-185738">
              <a:buFontTx/>
              <a:buChar char="-"/>
            </a:pPr>
            <a:r>
              <a:rPr lang="fr-FR" sz="1600" dirty="0" smtClean="0">
                <a:latin typeface="Arial Narrow" panose="020B0606020202030204" pitchFamily="34" charset="0"/>
              </a:rPr>
              <a:t>Déposez un fichier dans </a:t>
            </a:r>
            <a:r>
              <a:rPr lang="fr-FR" sz="1600" dirty="0">
                <a:latin typeface="Arial Narrow" panose="020B0606020202030204" pitchFamily="34" charset="0"/>
              </a:rPr>
              <a:t>votre </a:t>
            </a:r>
            <a:r>
              <a:rPr lang="fr-FR" sz="1600" dirty="0" smtClean="0">
                <a:latin typeface="Arial Narrow" panose="020B0606020202030204" pitchFamily="34" charset="0"/>
              </a:rPr>
              <a:t>Porte-Document</a:t>
            </a:r>
          </a:p>
          <a:p>
            <a:pPr marL="452438" indent="-185738">
              <a:buFontTx/>
              <a:buChar char="-"/>
            </a:pPr>
            <a:r>
              <a:rPr lang="fr-FR" sz="1600" dirty="0" smtClean="0">
                <a:latin typeface="Arial Narrow" panose="020B0606020202030204" pitchFamily="34" charset="0"/>
              </a:rPr>
              <a:t>Créez un dossier et déplacez votre fichier dans le dossier </a:t>
            </a:r>
            <a:endParaRPr lang="fr-FR" sz="1600" dirty="0">
              <a:latin typeface="Arial Narrow" panose="020B060602020203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8782DB3-D023-47BE-B104-A4571460BE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0" y="5589240"/>
            <a:ext cx="571500" cy="5715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2117483"/>
            <a:ext cx="5575009" cy="3460996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92180" y="1062735"/>
            <a:ext cx="858427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-3175" algn="just">
              <a:lnSpc>
                <a:spcPct val="115000"/>
              </a:lnSpc>
              <a:spcAft>
                <a:spcPts val="0"/>
              </a:spcAft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Chaque utilisateur </a:t>
            </a: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(sauf les responsables) peut 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stocker des fichiers qui lui sont propres ou qu’il partage avec d’autres utilisateurs.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2180" y="1992300"/>
            <a:ext cx="3060025" cy="363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DINPro-Regular"/>
              </a:rPr>
              <a:t>Capacité </a:t>
            </a:r>
            <a:r>
              <a:rPr lang="fr-FR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DINPro-Regular"/>
              </a:rPr>
              <a:t>de stockage </a:t>
            </a:r>
            <a:r>
              <a:rPr lang="fr-FR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DINPro-Regular"/>
              </a:rPr>
              <a:t>illimitée, mais avec des quotas :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2425" lvl="1" indent="-176213" algn="just">
              <a:lnSpc>
                <a:spcPct val="115000"/>
              </a:lnSpc>
              <a:spcAft>
                <a:spcPts val="0"/>
              </a:spcAft>
              <a:buClr>
                <a:srgbClr val="0091A6"/>
              </a:buCl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DINPro-Regular"/>
              </a:rPr>
              <a:t>2 Go pour les enseignants 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2425" lvl="1" indent="-176213" algn="just">
              <a:lnSpc>
                <a:spcPct val="115000"/>
              </a:lnSpc>
              <a:spcAft>
                <a:spcPts val="0"/>
              </a:spcAft>
              <a:buClr>
                <a:srgbClr val="0091A6"/>
              </a:buCl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DINPro-Regular"/>
              </a:rPr>
              <a:t>1 Go pour les élèves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2425" lvl="1" indent="-176213" algn="just">
              <a:lnSpc>
                <a:spcPct val="115000"/>
              </a:lnSpc>
              <a:spcAft>
                <a:spcPts val="0"/>
              </a:spcAft>
              <a:buClr>
                <a:srgbClr val="0091A6"/>
              </a:buCl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DINPro-Regular"/>
              </a:rPr>
              <a:t>1 Go pour les personnels non-enseignants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Cette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capacité de stockage peut être augmentée par l'Administrateur ENT.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Image 14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620688"/>
            <a:ext cx="442492" cy="4424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e 15"/>
          <p:cNvGrpSpPr/>
          <p:nvPr/>
        </p:nvGrpSpPr>
        <p:grpSpPr>
          <a:xfrm>
            <a:off x="5750262" y="44404"/>
            <a:ext cx="2782178" cy="326642"/>
            <a:chOff x="5687503" y="98811"/>
            <a:chExt cx="2782178" cy="326642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3592" y="101453"/>
              <a:ext cx="324000" cy="324000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896" y="101453"/>
              <a:ext cx="324000" cy="324000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2200" y="101453"/>
              <a:ext cx="324000" cy="324000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101453"/>
              <a:ext cx="324000" cy="324000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4984" y="101453"/>
              <a:ext cx="324000" cy="324000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681" y="101453"/>
              <a:ext cx="324000" cy="324000"/>
            </a:xfrm>
            <a:prstGeom prst="rect">
              <a:avLst/>
            </a:prstGeom>
          </p:spPr>
        </p:pic>
        <p:cxnSp>
          <p:nvCxnSpPr>
            <p:cNvPr id="23" name="Connecteur droit 22"/>
            <p:cNvCxnSpPr>
              <a:stCxn id="19" idx="3"/>
              <a:endCxn id="18" idx="1"/>
            </p:cNvCxnSpPr>
            <p:nvPr/>
          </p:nvCxnSpPr>
          <p:spPr>
            <a:xfrm>
              <a:off x="6016200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Ellipse 23"/>
            <p:cNvSpPr/>
            <p:nvPr/>
          </p:nvSpPr>
          <p:spPr>
            <a:xfrm>
              <a:off x="5687503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cxnSp>
          <p:nvCxnSpPr>
            <p:cNvPr id="25" name="Connecteur droit 24"/>
            <p:cNvCxnSpPr>
              <a:stCxn id="18" idx="3"/>
              <a:endCxn id="17" idx="1"/>
            </p:cNvCxnSpPr>
            <p:nvPr/>
          </p:nvCxnSpPr>
          <p:spPr>
            <a:xfrm>
              <a:off x="6506896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>
              <a:stCxn id="17" idx="3"/>
              <a:endCxn id="20" idx="1"/>
            </p:cNvCxnSpPr>
            <p:nvPr/>
          </p:nvCxnSpPr>
          <p:spPr>
            <a:xfrm>
              <a:off x="6997592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>
              <a:stCxn id="20" idx="3"/>
              <a:endCxn id="21" idx="1"/>
            </p:cNvCxnSpPr>
            <p:nvPr/>
          </p:nvCxnSpPr>
          <p:spPr>
            <a:xfrm>
              <a:off x="7488288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>
              <a:stCxn id="21" idx="3"/>
              <a:endCxn id="22" idx="1"/>
            </p:cNvCxnSpPr>
            <p:nvPr/>
          </p:nvCxnSpPr>
          <p:spPr>
            <a:xfrm>
              <a:off x="7978984" y="263453"/>
              <a:ext cx="166697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Ellipse 28"/>
            <p:cNvSpPr/>
            <p:nvPr/>
          </p:nvSpPr>
          <p:spPr>
            <a:xfrm>
              <a:off x="6180548" y="9881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30" name="Ellipse 29"/>
            <p:cNvSpPr/>
            <p:nvPr/>
          </p:nvSpPr>
          <p:spPr>
            <a:xfrm>
              <a:off x="7159591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31" name="Ellipse 30"/>
            <p:cNvSpPr/>
            <p:nvPr/>
          </p:nvSpPr>
          <p:spPr>
            <a:xfrm>
              <a:off x="7654984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32" name="Ellipse 31"/>
            <p:cNvSpPr/>
            <p:nvPr/>
          </p:nvSpPr>
          <p:spPr>
            <a:xfrm>
              <a:off x="8140984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94629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0" y="1299532"/>
            <a:ext cx="800534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6000" dirty="0" smtClean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FAIRE PRODUIRE LES ELEVES : </a:t>
            </a:r>
            <a:endParaRPr lang="fr-FR" sz="6000" dirty="0">
              <a:ln w="0"/>
              <a:solidFill>
                <a:srgbClr val="0091A6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fr-FR" sz="6000" dirty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Le cahier de textes</a:t>
            </a:r>
          </a:p>
          <a:p>
            <a:pPr algn="ctr"/>
            <a:r>
              <a:rPr lang="fr-FR" sz="6000" dirty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Le travail à faire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5750262" y="44404"/>
            <a:ext cx="2782178" cy="326642"/>
            <a:chOff x="5687503" y="98811"/>
            <a:chExt cx="2782178" cy="326642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3592" y="101453"/>
              <a:ext cx="324000" cy="324000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896" y="101453"/>
              <a:ext cx="324000" cy="324000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2200" y="101453"/>
              <a:ext cx="324000" cy="32400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101453"/>
              <a:ext cx="324000" cy="32400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4984" y="101453"/>
              <a:ext cx="324000" cy="324000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681" y="101453"/>
              <a:ext cx="324000" cy="324000"/>
            </a:xfrm>
            <a:prstGeom prst="rect">
              <a:avLst/>
            </a:prstGeom>
          </p:spPr>
        </p:pic>
        <p:cxnSp>
          <p:nvCxnSpPr>
            <p:cNvPr id="11" name="Connecteur droit 10"/>
            <p:cNvCxnSpPr>
              <a:stCxn id="7" idx="3"/>
              <a:endCxn id="6" idx="1"/>
            </p:cNvCxnSpPr>
            <p:nvPr/>
          </p:nvCxnSpPr>
          <p:spPr>
            <a:xfrm>
              <a:off x="6016200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lipse 11"/>
            <p:cNvSpPr/>
            <p:nvPr/>
          </p:nvSpPr>
          <p:spPr>
            <a:xfrm>
              <a:off x="5687503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cxnSp>
          <p:nvCxnSpPr>
            <p:cNvPr id="13" name="Connecteur droit 12"/>
            <p:cNvCxnSpPr>
              <a:stCxn id="6" idx="3"/>
              <a:endCxn id="4" idx="1"/>
            </p:cNvCxnSpPr>
            <p:nvPr/>
          </p:nvCxnSpPr>
          <p:spPr>
            <a:xfrm>
              <a:off x="6506896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>
              <a:stCxn id="4" idx="3"/>
              <a:endCxn id="8" idx="1"/>
            </p:cNvCxnSpPr>
            <p:nvPr/>
          </p:nvCxnSpPr>
          <p:spPr>
            <a:xfrm>
              <a:off x="6997592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>
              <a:stCxn id="8" idx="3"/>
              <a:endCxn id="9" idx="1"/>
            </p:cNvCxnSpPr>
            <p:nvPr/>
          </p:nvCxnSpPr>
          <p:spPr>
            <a:xfrm>
              <a:off x="7488288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>
              <a:stCxn id="9" idx="3"/>
              <a:endCxn id="10" idx="1"/>
            </p:cNvCxnSpPr>
            <p:nvPr/>
          </p:nvCxnSpPr>
          <p:spPr>
            <a:xfrm>
              <a:off x="7978984" y="263453"/>
              <a:ext cx="166697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/>
            <p:cNvSpPr/>
            <p:nvPr/>
          </p:nvSpPr>
          <p:spPr>
            <a:xfrm>
              <a:off x="6180548" y="9881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18" name="Ellipse 17"/>
            <p:cNvSpPr/>
            <p:nvPr/>
          </p:nvSpPr>
          <p:spPr>
            <a:xfrm>
              <a:off x="6673592" y="9881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19" name="Ellipse 18"/>
            <p:cNvSpPr/>
            <p:nvPr/>
          </p:nvSpPr>
          <p:spPr>
            <a:xfrm>
              <a:off x="7654984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20" name="Ellipse 19"/>
            <p:cNvSpPr/>
            <p:nvPr/>
          </p:nvSpPr>
          <p:spPr>
            <a:xfrm>
              <a:off x="8140984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19209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183" y="2564904"/>
            <a:ext cx="3580449" cy="3041796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AutoShape 2" descr="élèves travail à fai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192068" y="1196752"/>
            <a:ext cx="3587844" cy="2664296"/>
          </a:xfrm>
        </p:spPr>
        <p:txBody>
          <a:bodyPr>
            <a:normAutofit/>
          </a:bodyPr>
          <a:lstStyle/>
          <a:p>
            <a:pPr marL="171450" indent="-171450" algn="r"/>
            <a:r>
              <a:rPr lang="fr-FR" sz="2400" dirty="0"/>
              <a:t>Vue "Emploi du temps calendaire</a:t>
            </a:r>
            <a:r>
              <a:rPr lang="fr-FR" sz="2400" dirty="0" smtClean="0"/>
              <a:t>"</a:t>
            </a:r>
            <a:endParaRPr lang="fr-FR" sz="2400" dirty="0"/>
          </a:p>
          <a:p>
            <a:pPr marL="171450" indent="-171450"/>
            <a:r>
              <a:rPr lang="fr-FR" sz="2400" dirty="0" smtClean="0"/>
              <a:t>Vue </a:t>
            </a:r>
            <a:r>
              <a:rPr lang="fr-FR" sz="2400" dirty="0"/>
              <a:t>"Travail à faire</a:t>
            </a:r>
            <a:r>
              <a:rPr lang="fr-FR" sz="2400" dirty="0" smtClean="0"/>
              <a:t>"</a:t>
            </a:r>
          </a:p>
          <a:p>
            <a:pPr marL="171450" indent="-171450"/>
            <a:endParaRPr lang="fr-FR" sz="2400" dirty="0" smtClean="0"/>
          </a:p>
          <a:p>
            <a:pPr marL="171450" indent="-171450"/>
            <a:endParaRPr lang="fr-FR" sz="2400" dirty="0"/>
          </a:p>
        </p:txBody>
      </p:sp>
      <p:sp>
        <p:nvSpPr>
          <p:cNvPr id="41" name="Titr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80920" cy="634082"/>
          </a:xfrm>
        </p:spPr>
        <p:txBody>
          <a:bodyPr>
            <a:normAutofit fontScale="90000"/>
          </a:bodyPr>
          <a:lstStyle/>
          <a:p>
            <a:pPr marL="0" indent="0"/>
            <a:r>
              <a:rPr lang="fr-FR" dirty="0" smtClean="0"/>
              <a:t>Le cahier de textes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7223" y="1222555"/>
            <a:ext cx="4680520" cy="422938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8EE3664-ED47-4E4C-B435-D1047A223E8E}"/>
              </a:ext>
            </a:extLst>
          </p:cNvPr>
          <p:cNvSpPr txBox="1"/>
          <p:nvPr/>
        </p:nvSpPr>
        <p:spPr>
          <a:xfrm>
            <a:off x="300487" y="5765775"/>
            <a:ext cx="7310290" cy="861774"/>
          </a:xfrm>
          <a:prstGeom prst="rect">
            <a:avLst/>
          </a:prstGeom>
          <a:solidFill>
            <a:srgbClr val="CCE9ED"/>
          </a:solidFill>
          <a:ln w="12700">
            <a:solidFill>
              <a:srgbClr val="0091A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fr-FR" sz="1800" b="1" dirty="0">
                <a:latin typeface="+mj-lt"/>
              </a:rPr>
              <a:t>	</a:t>
            </a:r>
            <a:r>
              <a:rPr lang="fr-FR" b="1" dirty="0" smtClean="0">
                <a:latin typeface="Arial Narrow" panose="020B0606020202030204" pitchFamily="34" charset="0"/>
              </a:rPr>
              <a:t>Activité</a:t>
            </a:r>
            <a:r>
              <a:rPr lang="fr-FR" sz="1800" b="1" dirty="0" smtClean="0">
                <a:latin typeface="Arial Narrow" panose="020B0606020202030204" pitchFamily="34" charset="0"/>
              </a:rPr>
              <a:t> </a:t>
            </a:r>
            <a:r>
              <a:rPr lang="fr-FR" sz="1800" b="1" dirty="0">
                <a:latin typeface="Arial Narrow" panose="020B0606020202030204" pitchFamily="34" charset="0"/>
              </a:rPr>
              <a:t>:</a:t>
            </a:r>
          </a:p>
          <a:p>
            <a:pPr marL="452438" indent="-185738">
              <a:buFontTx/>
              <a:buChar char="-"/>
            </a:pPr>
            <a:r>
              <a:rPr lang="fr-FR" sz="1600" dirty="0" smtClean="0">
                <a:latin typeface="Arial Narrow" panose="020B0606020202030204" pitchFamily="34" charset="0"/>
              </a:rPr>
              <a:t>Complétez une séance, et donnez un travail à faire à l’issue de la séance</a:t>
            </a:r>
          </a:p>
          <a:p>
            <a:pPr marL="452438" indent="-185738">
              <a:buFontTx/>
              <a:buChar char="-"/>
            </a:pPr>
            <a:r>
              <a:rPr lang="fr-FR" sz="1600" dirty="0" smtClean="0">
                <a:latin typeface="Arial Narrow" panose="020B0606020202030204" pitchFamily="34" charset="0"/>
              </a:rPr>
              <a:t>Copiez la séance pour une autre classe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8782DB3-D023-47BE-B104-A4571460BE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0" y="5538270"/>
            <a:ext cx="571500" cy="571500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5750262" y="44404"/>
            <a:ext cx="2782178" cy="326642"/>
            <a:chOff x="5687503" y="98811"/>
            <a:chExt cx="2782178" cy="326642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3592" y="101453"/>
              <a:ext cx="324000" cy="324000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896" y="101453"/>
              <a:ext cx="324000" cy="324000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2200" y="101453"/>
              <a:ext cx="324000" cy="324000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101453"/>
              <a:ext cx="324000" cy="324000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4984" y="101453"/>
              <a:ext cx="324000" cy="324000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681" y="101453"/>
              <a:ext cx="324000" cy="324000"/>
            </a:xfrm>
            <a:prstGeom prst="rect">
              <a:avLst/>
            </a:prstGeom>
          </p:spPr>
        </p:pic>
        <p:cxnSp>
          <p:nvCxnSpPr>
            <p:cNvPr id="19" name="Connecteur droit 18"/>
            <p:cNvCxnSpPr>
              <a:stCxn id="15" idx="3"/>
              <a:endCxn id="14" idx="1"/>
            </p:cNvCxnSpPr>
            <p:nvPr/>
          </p:nvCxnSpPr>
          <p:spPr>
            <a:xfrm>
              <a:off x="6016200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Ellipse 19"/>
            <p:cNvSpPr/>
            <p:nvPr/>
          </p:nvSpPr>
          <p:spPr>
            <a:xfrm>
              <a:off x="5687503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cxnSp>
          <p:nvCxnSpPr>
            <p:cNvPr id="21" name="Connecteur droit 20"/>
            <p:cNvCxnSpPr>
              <a:stCxn id="14" idx="3"/>
              <a:endCxn id="13" idx="1"/>
            </p:cNvCxnSpPr>
            <p:nvPr/>
          </p:nvCxnSpPr>
          <p:spPr>
            <a:xfrm>
              <a:off x="6506896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>
              <a:stCxn id="13" idx="3"/>
              <a:endCxn id="16" idx="1"/>
            </p:cNvCxnSpPr>
            <p:nvPr/>
          </p:nvCxnSpPr>
          <p:spPr>
            <a:xfrm>
              <a:off x="6997592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>
              <a:stCxn id="16" idx="3"/>
              <a:endCxn id="17" idx="1"/>
            </p:cNvCxnSpPr>
            <p:nvPr/>
          </p:nvCxnSpPr>
          <p:spPr>
            <a:xfrm>
              <a:off x="7488288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>
              <a:stCxn id="17" idx="3"/>
              <a:endCxn id="18" idx="1"/>
            </p:cNvCxnSpPr>
            <p:nvPr/>
          </p:nvCxnSpPr>
          <p:spPr>
            <a:xfrm>
              <a:off x="7978984" y="263453"/>
              <a:ext cx="166697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Ellipse 24"/>
            <p:cNvSpPr/>
            <p:nvPr/>
          </p:nvSpPr>
          <p:spPr>
            <a:xfrm>
              <a:off x="6180548" y="9881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27" name="Ellipse 26"/>
            <p:cNvSpPr/>
            <p:nvPr/>
          </p:nvSpPr>
          <p:spPr>
            <a:xfrm>
              <a:off x="6673592" y="9881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28" name="Ellipse 27"/>
            <p:cNvSpPr/>
            <p:nvPr/>
          </p:nvSpPr>
          <p:spPr>
            <a:xfrm>
              <a:off x="7654984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29" name="Ellipse 28"/>
            <p:cNvSpPr/>
            <p:nvPr/>
          </p:nvSpPr>
          <p:spPr>
            <a:xfrm>
              <a:off x="8140984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</p:grpSp>
      <p:pic>
        <p:nvPicPr>
          <p:cNvPr id="30" name="Image 29">
            <a:hlinkClick r:id="rId12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620688"/>
            <a:ext cx="442492" cy="4424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782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élèves travail à fai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62"/>
          <a:stretch/>
        </p:blipFill>
        <p:spPr bwMode="auto">
          <a:xfrm>
            <a:off x="2479143" y="1023020"/>
            <a:ext cx="5400600" cy="525681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Espace réservé du contenu 3"/>
          <p:cNvSpPr txBox="1">
            <a:spLocks/>
          </p:cNvSpPr>
          <p:nvPr/>
        </p:nvSpPr>
        <p:spPr>
          <a:xfrm>
            <a:off x="163378" y="1232873"/>
            <a:ext cx="2315765" cy="3996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Calibri" panose="020F050202020403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r>
              <a:rPr lang="fr-FR" sz="2400" dirty="0"/>
              <a:t>L’ENT </a:t>
            </a:r>
            <a:r>
              <a:rPr lang="fr-FR" sz="2400" dirty="0" smtClean="0"/>
              <a:t>dispose </a:t>
            </a:r>
            <a:r>
              <a:rPr lang="fr-FR" sz="2400" dirty="0"/>
              <a:t>d’un </a:t>
            </a:r>
            <a:r>
              <a:rPr lang="fr-FR" sz="2400" b="1" dirty="0"/>
              <a:t>module permettant de distribuer et de ramasser les travaux des élèves</a:t>
            </a:r>
            <a:r>
              <a:rPr lang="fr-FR" sz="2400" dirty="0"/>
              <a:t>, que ce soit pour une date précise ou pour une séance.</a:t>
            </a:r>
            <a:endParaRPr lang="fr-FR" sz="2000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 travail à faire</a:t>
            </a:r>
            <a:endParaRPr lang="fr-FR" dirty="0"/>
          </a:p>
        </p:txBody>
      </p:sp>
      <p:grpSp>
        <p:nvGrpSpPr>
          <p:cNvPr id="41" name="Groupe 40"/>
          <p:cNvGrpSpPr/>
          <p:nvPr/>
        </p:nvGrpSpPr>
        <p:grpSpPr>
          <a:xfrm>
            <a:off x="5750262" y="44404"/>
            <a:ext cx="2782178" cy="326642"/>
            <a:chOff x="5687503" y="98811"/>
            <a:chExt cx="2782178" cy="326642"/>
          </a:xfrm>
        </p:grpSpPr>
        <p:pic>
          <p:nvPicPr>
            <p:cNvPr id="43" name="Image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3592" y="101453"/>
              <a:ext cx="324000" cy="324000"/>
            </a:xfrm>
            <a:prstGeom prst="rect">
              <a:avLst/>
            </a:prstGeom>
          </p:spPr>
        </p:pic>
        <p:pic>
          <p:nvPicPr>
            <p:cNvPr id="44" name="Image 4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896" y="101453"/>
              <a:ext cx="324000" cy="324000"/>
            </a:xfrm>
            <a:prstGeom prst="rect">
              <a:avLst/>
            </a:prstGeom>
          </p:spPr>
        </p:pic>
        <p:pic>
          <p:nvPicPr>
            <p:cNvPr id="45" name="Image 4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2200" y="101453"/>
              <a:ext cx="324000" cy="324000"/>
            </a:xfrm>
            <a:prstGeom prst="rect">
              <a:avLst/>
            </a:prstGeom>
          </p:spPr>
        </p:pic>
        <p:pic>
          <p:nvPicPr>
            <p:cNvPr id="46" name="Image 4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101453"/>
              <a:ext cx="324000" cy="324000"/>
            </a:xfrm>
            <a:prstGeom prst="rect">
              <a:avLst/>
            </a:prstGeom>
          </p:spPr>
        </p:pic>
        <p:pic>
          <p:nvPicPr>
            <p:cNvPr id="47" name="Image 4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4984" y="101453"/>
              <a:ext cx="324000" cy="324000"/>
            </a:xfrm>
            <a:prstGeom prst="rect">
              <a:avLst/>
            </a:prstGeom>
          </p:spPr>
        </p:pic>
        <p:pic>
          <p:nvPicPr>
            <p:cNvPr id="48" name="Image 4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681" y="101453"/>
              <a:ext cx="324000" cy="324000"/>
            </a:xfrm>
            <a:prstGeom prst="rect">
              <a:avLst/>
            </a:prstGeom>
          </p:spPr>
        </p:pic>
        <p:cxnSp>
          <p:nvCxnSpPr>
            <p:cNvPr id="49" name="Connecteur droit 48"/>
            <p:cNvCxnSpPr>
              <a:stCxn id="45" idx="3"/>
              <a:endCxn id="44" idx="1"/>
            </p:cNvCxnSpPr>
            <p:nvPr/>
          </p:nvCxnSpPr>
          <p:spPr>
            <a:xfrm>
              <a:off x="6016200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Ellipse 49"/>
            <p:cNvSpPr/>
            <p:nvPr/>
          </p:nvSpPr>
          <p:spPr>
            <a:xfrm>
              <a:off x="5687503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cxnSp>
          <p:nvCxnSpPr>
            <p:cNvPr id="51" name="Connecteur droit 50"/>
            <p:cNvCxnSpPr>
              <a:stCxn id="44" idx="3"/>
              <a:endCxn id="43" idx="1"/>
            </p:cNvCxnSpPr>
            <p:nvPr/>
          </p:nvCxnSpPr>
          <p:spPr>
            <a:xfrm>
              <a:off x="6506896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>
              <a:stCxn id="43" idx="3"/>
              <a:endCxn id="46" idx="1"/>
            </p:cNvCxnSpPr>
            <p:nvPr/>
          </p:nvCxnSpPr>
          <p:spPr>
            <a:xfrm>
              <a:off x="6997592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>
              <a:stCxn id="46" idx="3"/>
              <a:endCxn id="47" idx="1"/>
            </p:cNvCxnSpPr>
            <p:nvPr/>
          </p:nvCxnSpPr>
          <p:spPr>
            <a:xfrm>
              <a:off x="7488288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>
              <a:stCxn id="47" idx="3"/>
              <a:endCxn id="48" idx="1"/>
            </p:cNvCxnSpPr>
            <p:nvPr/>
          </p:nvCxnSpPr>
          <p:spPr>
            <a:xfrm>
              <a:off x="7978984" y="263453"/>
              <a:ext cx="166697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Ellipse 54"/>
            <p:cNvSpPr/>
            <p:nvPr/>
          </p:nvSpPr>
          <p:spPr>
            <a:xfrm>
              <a:off x="6180548" y="9881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56" name="Ellipse 55"/>
            <p:cNvSpPr/>
            <p:nvPr/>
          </p:nvSpPr>
          <p:spPr>
            <a:xfrm>
              <a:off x="6673592" y="9881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57" name="Ellipse 56"/>
            <p:cNvSpPr/>
            <p:nvPr/>
          </p:nvSpPr>
          <p:spPr>
            <a:xfrm>
              <a:off x="7654984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58" name="Ellipse 57"/>
            <p:cNvSpPr/>
            <p:nvPr/>
          </p:nvSpPr>
          <p:spPr>
            <a:xfrm>
              <a:off x="8140984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</p:grpSp>
      <p:pic>
        <p:nvPicPr>
          <p:cNvPr id="59" name="Image 58">
            <a:hlinkClick r:id="rId10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620688"/>
            <a:ext cx="442492" cy="4424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196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élèves travail à fai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Espace réservé du contenu 3"/>
          <p:cNvSpPr txBox="1">
            <a:spLocks/>
          </p:cNvSpPr>
          <p:nvPr/>
        </p:nvSpPr>
        <p:spPr>
          <a:xfrm>
            <a:off x="137500" y="1232223"/>
            <a:ext cx="3264592" cy="11886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Calibri" panose="020F050202020403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300"/>
              </a:spcBef>
              <a:buNone/>
            </a:pPr>
            <a:r>
              <a:rPr lang="fr-FR" sz="2400" b="1" dirty="0" smtClean="0"/>
              <a:t>1.</a:t>
            </a:r>
            <a:r>
              <a:rPr lang="fr-FR" sz="2400" dirty="0" smtClean="0"/>
              <a:t> L’enseignant accède  au tableau de bord et crée un travail à faire</a:t>
            </a:r>
            <a:endParaRPr lang="fr-FR" sz="2000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 travail à faire</a:t>
            </a:r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8EE3664-ED47-4E4C-B435-D1047A223E8E}"/>
              </a:ext>
            </a:extLst>
          </p:cNvPr>
          <p:cNvSpPr txBox="1"/>
          <p:nvPr/>
        </p:nvSpPr>
        <p:spPr>
          <a:xfrm>
            <a:off x="300487" y="5981799"/>
            <a:ext cx="7310290" cy="615553"/>
          </a:xfrm>
          <a:prstGeom prst="rect">
            <a:avLst/>
          </a:prstGeom>
          <a:solidFill>
            <a:srgbClr val="CCE9ED"/>
          </a:solidFill>
          <a:ln w="12700">
            <a:solidFill>
              <a:srgbClr val="0091A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fr-FR" sz="1800" b="1" dirty="0">
                <a:latin typeface="+mj-lt"/>
              </a:rPr>
              <a:t>	</a:t>
            </a:r>
            <a:r>
              <a:rPr lang="fr-FR" b="1" dirty="0" smtClean="0">
                <a:latin typeface="Arial Narrow" panose="020B0606020202030204" pitchFamily="34" charset="0"/>
              </a:rPr>
              <a:t>Activité</a:t>
            </a:r>
            <a:r>
              <a:rPr lang="fr-FR" sz="1800" b="1" dirty="0" smtClean="0">
                <a:latin typeface="Arial Narrow" panose="020B0606020202030204" pitchFamily="34" charset="0"/>
              </a:rPr>
              <a:t> </a:t>
            </a:r>
            <a:r>
              <a:rPr lang="fr-FR" sz="1800" b="1" dirty="0">
                <a:latin typeface="Arial Narrow" panose="020B0606020202030204" pitchFamily="34" charset="0"/>
              </a:rPr>
              <a:t>:</a:t>
            </a:r>
          </a:p>
          <a:p>
            <a:pPr marL="452438" indent="-185738">
              <a:buFontTx/>
              <a:buChar char="-"/>
            </a:pPr>
            <a:r>
              <a:rPr lang="fr-FR" sz="1600" dirty="0" smtClean="0">
                <a:latin typeface="Arial Narrow" panose="020B0606020202030204" pitchFamily="34" charset="0"/>
              </a:rPr>
              <a:t>Créer un travail à faire : remise d’un devoir à la maison avec la bureautique en ligne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88782DB3-D023-47BE-B104-A4571460BE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0" y="5754294"/>
            <a:ext cx="571500" cy="571500"/>
          </a:xfrm>
          <a:prstGeom prst="rect">
            <a:avLst/>
          </a:prstGeom>
        </p:spPr>
      </p:pic>
      <p:pic>
        <p:nvPicPr>
          <p:cNvPr id="30" name="Image 2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8"/>
          <a:stretch/>
        </p:blipFill>
        <p:spPr bwMode="auto">
          <a:xfrm>
            <a:off x="3433087" y="980240"/>
            <a:ext cx="5115317" cy="1512656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Espace réservé du contenu 3"/>
          <p:cNvSpPr txBox="1">
            <a:spLocks/>
          </p:cNvSpPr>
          <p:nvPr/>
        </p:nvSpPr>
        <p:spPr>
          <a:xfrm>
            <a:off x="4945691" y="2744391"/>
            <a:ext cx="4053275" cy="1188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Calibri" panose="020F050202020403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r>
              <a:rPr lang="fr-FR" sz="2400" b="1" dirty="0" smtClean="0"/>
              <a:t>2. </a:t>
            </a:r>
            <a:r>
              <a:rPr lang="fr-FR" sz="2400" dirty="0" smtClean="0"/>
              <a:t>Il identifie les destinataires et détermine la date de remise</a:t>
            </a:r>
            <a:endParaRPr lang="fr-FR" sz="2000" dirty="0"/>
          </a:p>
        </p:txBody>
      </p:sp>
      <p:pic>
        <p:nvPicPr>
          <p:cNvPr id="33" name="Image 3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2615831"/>
            <a:ext cx="4759358" cy="160525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 3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811" y="3933056"/>
            <a:ext cx="4498975" cy="19081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Espace réservé du contenu 3"/>
          <p:cNvSpPr txBox="1">
            <a:spLocks/>
          </p:cNvSpPr>
          <p:nvPr/>
        </p:nvSpPr>
        <p:spPr>
          <a:xfrm>
            <a:off x="395536" y="4755921"/>
            <a:ext cx="4053275" cy="1188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Calibri" panose="020F050202020403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300"/>
              </a:spcBef>
              <a:buNone/>
            </a:pPr>
            <a:r>
              <a:rPr lang="fr-FR" sz="2400" b="1" dirty="0" smtClean="0"/>
              <a:t>3. </a:t>
            </a:r>
            <a:r>
              <a:rPr lang="fr-FR" sz="2400" dirty="0" smtClean="0"/>
              <a:t>Il collecte les travaux et peut diffuser une correction</a:t>
            </a:r>
            <a:endParaRPr lang="fr-FR" sz="2000" dirty="0"/>
          </a:p>
        </p:txBody>
      </p:sp>
      <p:grpSp>
        <p:nvGrpSpPr>
          <p:cNvPr id="36" name="Groupe 35"/>
          <p:cNvGrpSpPr/>
          <p:nvPr/>
        </p:nvGrpSpPr>
        <p:grpSpPr>
          <a:xfrm>
            <a:off x="5750262" y="44404"/>
            <a:ext cx="2782178" cy="326642"/>
            <a:chOff x="5687503" y="98811"/>
            <a:chExt cx="2782178" cy="326642"/>
          </a:xfrm>
        </p:grpSpPr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3592" y="101453"/>
              <a:ext cx="324000" cy="324000"/>
            </a:xfrm>
            <a:prstGeom prst="rect">
              <a:avLst/>
            </a:prstGeom>
          </p:spPr>
        </p:pic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896" y="101453"/>
              <a:ext cx="324000" cy="324000"/>
            </a:xfrm>
            <a:prstGeom prst="rect">
              <a:avLst/>
            </a:prstGeom>
          </p:spPr>
        </p:pic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2200" y="101453"/>
              <a:ext cx="324000" cy="324000"/>
            </a:xfrm>
            <a:prstGeom prst="rect">
              <a:avLst/>
            </a:prstGeom>
          </p:spPr>
        </p:pic>
        <p:pic>
          <p:nvPicPr>
            <p:cNvPr id="40" name="Image 3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101453"/>
              <a:ext cx="324000" cy="324000"/>
            </a:xfrm>
            <a:prstGeom prst="rect">
              <a:avLst/>
            </a:prstGeom>
          </p:spPr>
        </p:pic>
        <p:pic>
          <p:nvPicPr>
            <p:cNvPr id="41" name="Image 4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4984" y="101453"/>
              <a:ext cx="324000" cy="324000"/>
            </a:xfrm>
            <a:prstGeom prst="rect">
              <a:avLst/>
            </a:prstGeom>
          </p:spPr>
        </p:pic>
        <p:pic>
          <p:nvPicPr>
            <p:cNvPr id="42" name="Image 4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681" y="101453"/>
              <a:ext cx="324000" cy="324000"/>
            </a:xfrm>
            <a:prstGeom prst="rect">
              <a:avLst/>
            </a:prstGeom>
          </p:spPr>
        </p:pic>
        <p:cxnSp>
          <p:nvCxnSpPr>
            <p:cNvPr id="43" name="Connecteur droit 42"/>
            <p:cNvCxnSpPr>
              <a:stCxn id="39" idx="3"/>
              <a:endCxn id="38" idx="1"/>
            </p:cNvCxnSpPr>
            <p:nvPr/>
          </p:nvCxnSpPr>
          <p:spPr>
            <a:xfrm>
              <a:off x="6016200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Ellipse 43"/>
            <p:cNvSpPr/>
            <p:nvPr/>
          </p:nvSpPr>
          <p:spPr>
            <a:xfrm>
              <a:off x="5687503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cxnSp>
          <p:nvCxnSpPr>
            <p:cNvPr id="45" name="Connecteur droit 44"/>
            <p:cNvCxnSpPr>
              <a:stCxn id="38" idx="3"/>
              <a:endCxn id="37" idx="1"/>
            </p:cNvCxnSpPr>
            <p:nvPr/>
          </p:nvCxnSpPr>
          <p:spPr>
            <a:xfrm>
              <a:off x="6506896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>
              <a:stCxn id="37" idx="3"/>
              <a:endCxn id="40" idx="1"/>
            </p:cNvCxnSpPr>
            <p:nvPr/>
          </p:nvCxnSpPr>
          <p:spPr>
            <a:xfrm>
              <a:off x="6997592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>
              <a:stCxn id="40" idx="3"/>
              <a:endCxn id="41" idx="1"/>
            </p:cNvCxnSpPr>
            <p:nvPr/>
          </p:nvCxnSpPr>
          <p:spPr>
            <a:xfrm>
              <a:off x="7488288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>
              <a:stCxn id="41" idx="3"/>
              <a:endCxn id="42" idx="1"/>
            </p:cNvCxnSpPr>
            <p:nvPr/>
          </p:nvCxnSpPr>
          <p:spPr>
            <a:xfrm>
              <a:off x="7978984" y="263453"/>
              <a:ext cx="166697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Ellipse 48"/>
            <p:cNvSpPr/>
            <p:nvPr/>
          </p:nvSpPr>
          <p:spPr>
            <a:xfrm>
              <a:off x="6180548" y="9881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50" name="Ellipse 49"/>
            <p:cNvSpPr/>
            <p:nvPr/>
          </p:nvSpPr>
          <p:spPr>
            <a:xfrm>
              <a:off x="6673592" y="9881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51" name="Ellipse 50"/>
            <p:cNvSpPr/>
            <p:nvPr/>
          </p:nvSpPr>
          <p:spPr>
            <a:xfrm>
              <a:off x="7654984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52" name="Ellipse 51"/>
            <p:cNvSpPr/>
            <p:nvPr/>
          </p:nvSpPr>
          <p:spPr>
            <a:xfrm>
              <a:off x="8140984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</p:grpSp>
      <p:pic>
        <p:nvPicPr>
          <p:cNvPr id="53" name="Image 52">
            <a:hlinkClick r:id="rId13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620688"/>
            <a:ext cx="442492" cy="4424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078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contenu 3"/>
          <p:cNvSpPr txBox="1">
            <a:spLocks/>
          </p:cNvSpPr>
          <p:nvPr/>
        </p:nvSpPr>
        <p:spPr>
          <a:xfrm>
            <a:off x="179512" y="1412776"/>
            <a:ext cx="4137487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Calibri" panose="020F050202020403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r>
              <a:rPr lang="fr-FR" sz="2200" dirty="0" smtClean="0"/>
              <a:t>Le </a:t>
            </a:r>
            <a:r>
              <a:rPr lang="fr-FR" sz="2200" b="1" dirty="0" smtClean="0"/>
              <a:t>classeur pédagogique </a:t>
            </a:r>
            <a:r>
              <a:rPr lang="fr-FR" sz="2200" dirty="0" smtClean="0"/>
              <a:t>:</a:t>
            </a: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200" dirty="0" smtClean="0"/>
              <a:t>Pour créer une progression et lier une activité à une date.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fr-FR" sz="2200" dirty="0" smtClean="0"/>
              <a:t>Les </a:t>
            </a:r>
            <a:r>
              <a:rPr lang="fr-FR" sz="2200" b="1" dirty="0" smtClean="0"/>
              <a:t>rubriques de classe </a:t>
            </a:r>
            <a:r>
              <a:rPr lang="fr-FR" sz="2200" dirty="0" smtClean="0"/>
              <a:t>: </a:t>
            </a:r>
          </a:p>
          <a:p>
            <a:pPr>
              <a:spcBef>
                <a:spcPts val="300"/>
              </a:spcBef>
            </a:pPr>
            <a:r>
              <a:rPr lang="fr-FR" sz="2200" dirty="0" smtClean="0"/>
              <a:t>Pour le travail collaboratif : Dossiers partagés, Blog, Pad, Forum…</a:t>
            </a:r>
            <a:endParaRPr lang="fr-FR" sz="2200" dirty="0"/>
          </a:p>
          <a:p>
            <a:pPr marL="0" indent="0">
              <a:spcBef>
                <a:spcPts val="300"/>
              </a:spcBef>
              <a:buNone/>
            </a:pPr>
            <a:endParaRPr lang="fr-FR" sz="2400" dirty="0" smtClean="0"/>
          </a:p>
          <a:p>
            <a:pPr marL="0" indent="0">
              <a:spcBef>
                <a:spcPts val="300"/>
              </a:spcBef>
              <a:buNone/>
            </a:pPr>
            <a:endParaRPr lang="fr-FR" sz="2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539552" y="908720"/>
            <a:ext cx="6336704" cy="444500"/>
          </a:xfrm>
        </p:spPr>
        <p:txBody>
          <a:bodyPr/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Fonctionnalités présentées lors des formations de rentrée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986942" cy="634082"/>
          </a:xfrm>
        </p:spPr>
        <p:txBody>
          <a:bodyPr>
            <a:normAutofit fontScale="90000"/>
          </a:bodyPr>
          <a:lstStyle/>
          <a:p>
            <a:pPr marL="0" indent="0"/>
            <a:r>
              <a:rPr lang="fr-FR" dirty="0"/>
              <a:t>Les </a:t>
            </a:r>
            <a:r>
              <a:rPr lang="fr-FR" dirty="0" smtClean="0"/>
              <a:t>autres fonctionnalités pédagogiques</a:t>
            </a:r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2"/>
          <a:srcRect l="1544" t="2353" r="1195" b="755"/>
          <a:stretch/>
        </p:blipFill>
        <p:spPr>
          <a:xfrm>
            <a:off x="880101" y="4005064"/>
            <a:ext cx="2405477" cy="153464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-103172" y="558924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0510">
              <a:spcAft>
                <a:spcPts val="0"/>
              </a:spcAft>
            </a:pPr>
            <a:r>
              <a:rPr lang="fr-FR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+</a:t>
            </a:r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</a:rPr>
              <a:t>: Facilité d'utilisation		</a:t>
            </a:r>
            <a:endParaRPr lang="fr-FR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70510">
              <a:spcAft>
                <a:spcPts val="0"/>
              </a:spcAft>
            </a:pPr>
            <a:r>
              <a:rPr lang="fr-FR" sz="28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-</a:t>
            </a:r>
            <a:r>
              <a:rPr lang="fr-FR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</a:rPr>
              <a:t>: Pérennité lors d'un changement d'ENT ?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90256" y="5085184"/>
            <a:ext cx="4572000" cy="1643527"/>
          </a:xfrm>
          <a:prstGeom prst="rect">
            <a:avLst/>
          </a:prstGeom>
          <a:solidFill>
            <a:srgbClr val="F7F8FA"/>
          </a:solidFill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Aft>
                <a:spcPts val="0"/>
              </a:spcAft>
            </a:pPr>
            <a:r>
              <a:rPr lang="fr-FR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+ 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</a:rPr>
              <a:t>: Libre/gratuit/pérenne (transfert des cours)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Aft>
                <a:spcPts val="0"/>
              </a:spcAft>
            </a:pPr>
            <a:r>
              <a:rPr lang="fr-FR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+</a:t>
            </a:r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</a:rPr>
              <a:t>: Individualisation des </a:t>
            </a:r>
            <a:r>
              <a:rPr lang="fr-FR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apprentissages</a:t>
            </a:r>
          </a:p>
          <a:p>
            <a:pPr algn="just">
              <a:lnSpc>
                <a:spcPct val="90000"/>
              </a:lnSpc>
              <a:spcAft>
                <a:spcPts val="0"/>
              </a:spcAft>
            </a:pPr>
            <a:r>
              <a:rPr lang="fr-FR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+</a:t>
            </a:r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fr-FR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Mutualisation académique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Aft>
                <a:spcPts val="0"/>
              </a:spcAft>
            </a:pPr>
            <a:r>
              <a:rPr lang="fr-FR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-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</a:rPr>
              <a:t> : Nécessite une formation initiale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311" y="3573016"/>
            <a:ext cx="2742082" cy="144016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ZoneTexte 24"/>
          <p:cNvSpPr txBox="1"/>
          <p:nvPr/>
        </p:nvSpPr>
        <p:spPr>
          <a:xfrm>
            <a:off x="4806274" y="1412776"/>
            <a:ext cx="4355982" cy="124528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>
              <a:buClr>
                <a:srgbClr val="0091A6"/>
              </a:buClr>
            </a:pPr>
            <a:r>
              <a:rPr lang="fr-FR" sz="2200" b="1" dirty="0" smtClean="0"/>
              <a:t>Moodle : </a:t>
            </a:r>
            <a:r>
              <a:rPr lang="fr-FR" sz="2200" dirty="0" smtClean="0"/>
              <a:t>La </a:t>
            </a:r>
            <a:r>
              <a:rPr lang="fr-FR" sz="2200" dirty="0"/>
              <a:t>plateforme de cours en ligne libre </a:t>
            </a:r>
            <a:endParaRPr lang="fr-FR" sz="2200" dirty="0" smtClean="0"/>
          </a:p>
          <a:p>
            <a:pPr marL="273050" indent="-273050">
              <a:buClr>
                <a:srgbClr val="0091A6"/>
              </a:buClr>
              <a:buFont typeface="Arial" panose="020B0604020202020204" pitchFamily="34" charset="0"/>
              <a:buChar char="•"/>
            </a:pPr>
            <a:r>
              <a:rPr lang="fr-FR" sz="2200" dirty="0" smtClean="0"/>
              <a:t>Les anciens cours restaurés</a:t>
            </a:r>
          </a:p>
          <a:p>
            <a:pPr marL="285750" indent="-285750">
              <a:buClr>
                <a:srgbClr val="0091A6"/>
              </a:buClr>
              <a:buFont typeface="Arial" panose="020B0604020202020204" pitchFamily="34" charset="0"/>
              <a:buChar char="•"/>
            </a:pPr>
            <a:r>
              <a:rPr lang="fr-FR" sz="2200" dirty="0" smtClean="0"/>
              <a:t>De nouvelles activités : vidéos interactive, escape </a:t>
            </a:r>
            <a:r>
              <a:rPr lang="fr-FR" sz="2200" dirty="0" err="1" smtClean="0"/>
              <a:t>game</a:t>
            </a:r>
            <a:r>
              <a:rPr lang="fr-FR" sz="2200" dirty="0" smtClean="0"/>
              <a:t>, rédaction guidée…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383" y="3645024"/>
            <a:ext cx="1329462" cy="997097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4355976" y="1465202"/>
            <a:ext cx="0" cy="5078145"/>
          </a:xfrm>
          <a:prstGeom prst="line">
            <a:avLst/>
          </a:prstGeom>
          <a:ln w="19050">
            <a:solidFill>
              <a:srgbClr val="009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e 40"/>
          <p:cNvGrpSpPr/>
          <p:nvPr/>
        </p:nvGrpSpPr>
        <p:grpSpPr>
          <a:xfrm>
            <a:off x="5750262" y="44404"/>
            <a:ext cx="2782178" cy="326642"/>
            <a:chOff x="5687503" y="98811"/>
            <a:chExt cx="2782178" cy="326642"/>
          </a:xfrm>
        </p:grpSpPr>
        <p:pic>
          <p:nvPicPr>
            <p:cNvPr id="42" name="Image 4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3592" y="101453"/>
              <a:ext cx="324000" cy="324000"/>
            </a:xfrm>
            <a:prstGeom prst="rect">
              <a:avLst/>
            </a:prstGeom>
          </p:spPr>
        </p:pic>
        <p:pic>
          <p:nvPicPr>
            <p:cNvPr id="43" name="Image 4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896" y="101453"/>
              <a:ext cx="324000" cy="324000"/>
            </a:xfrm>
            <a:prstGeom prst="rect">
              <a:avLst/>
            </a:prstGeom>
          </p:spPr>
        </p:pic>
        <p:pic>
          <p:nvPicPr>
            <p:cNvPr id="44" name="Image 4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2200" y="101453"/>
              <a:ext cx="324000" cy="324000"/>
            </a:xfrm>
            <a:prstGeom prst="rect">
              <a:avLst/>
            </a:prstGeom>
          </p:spPr>
        </p:pic>
        <p:pic>
          <p:nvPicPr>
            <p:cNvPr id="45" name="Image 4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101453"/>
              <a:ext cx="324000" cy="324000"/>
            </a:xfrm>
            <a:prstGeom prst="rect">
              <a:avLst/>
            </a:prstGeom>
          </p:spPr>
        </p:pic>
        <p:pic>
          <p:nvPicPr>
            <p:cNvPr id="46" name="Image 4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4984" y="101453"/>
              <a:ext cx="324000" cy="324000"/>
            </a:xfrm>
            <a:prstGeom prst="rect">
              <a:avLst/>
            </a:prstGeom>
          </p:spPr>
        </p:pic>
        <p:pic>
          <p:nvPicPr>
            <p:cNvPr id="47" name="Image 4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681" y="101453"/>
              <a:ext cx="324000" cy="324000"/>
            </a:xfrm>
            <a:prstGeom prst="rect">
              <a:avLst/>
            </a:prstGeom>
          </p:spPr>
        </p:pic>
        <p:cxnSp>
          <p:nvCxnSpPr>
            <p:cNvPr id="48" name="Connecteur droit 47"/>
            <p:cNvCxnSpPr>
              <a:stCxn id="44" idx="3"/>
              <a:endCxn id="43" idx="1"/>
            </p:cNvCxnSpPr>
            <p:nvPr/>
          </p:nvCxnSpPr>
          <p:spPr>
            <a:xfrm>
              <a:off x="6016200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Ellipse 48"/>
            <p:cNvSpPr/>
            <p:nvPr/>
          </p:nvSpPr>
          <p:spPr>
            <a:xfrm>
              <a:off x="5687503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cxnSp>
          <p:nvCxnSpPr>
            <p:cNvPr id="50" name="Connecteur droit 49"/>
            <p:cNvCxnSpPr>
              <a:stCxn id="43" idx="3"/>
              <a:endCxn id="42" idx="1"/>
            </p:cNvCxnSpPr>
            <p:nvPr/>
          </p:nvCxnSpPr>
          <p:spPr>
            <a:xfrm>
              <a:off x="6506896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>
              <a:stCxn id="42" idx="3"/>
              <a:endCxn id="45" idx="1"/>
            </p:cNvCxnSpPr>
            <p:nvPr/>
          </p:nvCxnSpPr>
          <p:spPr>
            <a:xfrm>
              <a:off x="6997592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>
              <a:stCxn id="45" idx="3"/>
              <a:endCxn id="46" idx="1"/>
            </p:cNvCxnSpPr>
            <p:nvPr/>
          </p:nvCxnSpPr>
          <p:spPr>
            <a:xfrm>
              <a:off x="7488288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>
              <a:stCxn id="46" idx="3"/>
              <a:endCxn id="47" idx="1"/>
            </p:cNvCxnSpPr>
            <p:nvPr/>
          </p:nvCxnSpPr>
          <p:spPr>
            <a:xfrm>
              <a:off x="7978984" y="263453"/>
              <a:ext cx="166697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Ellipse 53"/>
            <p:cNvSpPr/>
            <p:nvPr/>
          </p:nvSpPr>
          <p:spPr>
            <a:xfrm>
              <a:off x="6180548" y="9881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55" name="Ellipse 54"/>
            <p:cNvSpPr/>
            <p:nvPr/>
          </p:nvSpPr>
          <p:spPr>
            <a:xfrm>
              <a:off x="6673592" y="9881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56" name="Ellipse 55"/>
            <p:cNvSpPr/>
            <p:nvPr/>
          </p:nvSpPr>
          <p:spPr>
            <a:xfrm>
              <a:off x="7654984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57" name="Ellipse 56"/>
            <p:cNvSpPr/>
            <p:nvPr/>
          </p:nvSpPr>
          <p:spPr>
            <a:xfrm>
              <a:off x="8140984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403229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1361088"/>
            <a:ext cx="8964488" cy="37240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800" dirty="0" smtClean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ACCEDER AUX</a:t>
            </a:r>
          </a:p>
          <a:p>
            <a:pPr algn="ctr"/>
            <a:r>
              <a:rPr lang="fr-FR" sz="5800" dirty="0" smtClean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RESSOURCES NUMERIQUES : </a:t>
            </a:r>
            <a:endParaRPr lang="fr-FR" sz="5800" dirty="0">
              <a:ln w="0"/>
              <a:solidFill>
                <a:srgbClr val="0091A6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fr-FR" sz="6000" dirty="0" smtClean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Le </a:t>
            </a:r>
            <a:r>
              <a:rPr lang="fr-FR" sz="6000" dirty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médiacentre</a:t>
            </a:r>
          </a:p>
          <a:p>
            <a:pPr algn="ctr"/>
            <a:r>
              <a:rPr lang="fr-FR" sz="6000" dirty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Les autres ressources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5750262" y="44404"/>
            <a:ext cx="2782178" cy="326642"/>
            <a:chOff x="5687503" y="98811"/>
            <a:chExt cx="2782178" cy="326642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3592" y="101453"/>
              <a:ext cx="324000" cy="324000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896" y="101453"/>
              <a:ext cx="324000" cy="324000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2200" y="101453"/>
              <a:ext cx="324000" cy="32400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101453"/>
              <a:ext cx="324000" cy="32400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4984" y="101453"/>
              <a:ext cx="324000" cy="324000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681" y="101453"/>
              <a:ext cx="324000" cy="324000"/>
            </a:xfrm>
            <a:prstGeom prst="rect">
              <a:avLst/>
            </a:prstGeom>
          </p:spPr>
        </p:pic>
        <p:cxnSp>
          <p:nvCxnSpPr>
            <p:cNvPr id="11" name="Connecteur droit 10"/>
            <p:cNvCxnSpPr>
              <a:stCxn id="7" idx="3"/>
              <a:endCxn id="6" idx="1"/>
            </p:cNvCxnSpPr>
            <p:nvPr/>
          </p:nvCxnSpPr>
          <p:spPr>
            <a:xfrm>
              <a:off x="6016200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lipse 11"/>
            <p:cNvSpPr/>
            <p:nvPr/>
          </p:nvSpPr>
          <p:spPr>
            <a:xfrm>
              <a:off x="5687503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cxnSp>
          <p:nvCxnSpPr>
            <p:cNvPr id="13" name="Connecteur droit 12"/>
            <p:cNvCxnSpPr>
              <a:stCxn id="6" idx="3"/>
              <a:endCxn id="4" idx="1"/>
            </p:cNvCxnSpPr>
            <p:nvPr/>
          </p:nvCxnSpPr>
          <p:spPr>
            <a:xfrm>
              <a:off x="6506896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>
              <a:stCxn id="4" idx="3"/>
              <a:endCxn id="8" idx="1"/>
            </p:cNvCxnSpPr>
            <p:nvPr/>
          </p:nvCxnSpPr>
          <p:spPr>
            <a:xfrm>
              <a:off x="6997592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>
              <a:stCxn id="8" idx="3"/>
              <a:endCxn id="9" idx="1"/>
            </p:cNvCxnSpPr>
            <p:nvPr/>
          </p:nvCxnSpPr>
          <p:spPr>
            <a:xfrm>
              <a:off x="7488288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>
              <a:stCxn id="9" idx="3"/>
              <a:endCxn id="10" idx="1"/>
            </p:cNvCxnSpPr>
            <p:nvPr/>
          </p:nvCxnSpPr>
          <p:spPr>
            <a:xfrm>
              <a:off x="7978984" y="263453"/>
              <a:ext cx="166697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/>
            <p:cNvSpPr/>
            <p:nvPr/>
          </p:nvSpPr>
          <p:spPr>
            <a:xfrm>
              <a:off x="6180548" y="9881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18" name="Ellipse 17"/>
            <p:cNvSpPr/>
            <p:nvPr/>
          </p:nvSpPr>
          <p:spPr>
            <a:xfrm>
              <a:off x="6673592" y="9881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19" name="Ellipse 18"/>
            <p:cNvSpPr/>
            <p:nvPr/>
          </p:nvSpPr>
          <p:spPr>
            <a:xfrm>
              <a:off x="7159591" y="9881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20" name="Ellipse 19"/>
            <p:cNvSpPr/>
            <p:nvPr/>
          </p:nvSpPr>
          <p:spPr>
            <a:xfrm>
              <a:off x="8140984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0607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élèves travail à fai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" name="Titr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986942" cy="634082"/>
          </a:xfrm>
        </p:spPr>
        <p:txBody>
          <a:bodyPr>
            <a:normAutofit fontScale="90000"/>
          </a:bodyPr>
          <a:lstStyle/>
          <a:p>
            <a:pPr marL="0" indent="0"/>
            <a:r>
              <a:rPr lang="fr-FR" dirty="0" smtClean="0"/>
              <a:t>Le Médiacentre</a:t>
            </a:r>
            <a:endParaRPr lang="fr-FR" dirty="0"/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539552" y="908720"/>
            <a:ext cx="7222384" cy="4445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L’accès aux ressources et aux manuels numériques (GAR)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2420888"/>
            <a:ext cx="609600" cy="609600"/>
          </a:xfrm>
          <a:prstGeom prst="rect">
            <a:avLst/>
          </a:prstGeom>
        </p:spPr>
      </p:pic>
      <p:sp>
        <p:nvSpPr>
          <p:cNvPr id="7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107329" y="1349852"/>
            <a:ext cx="7993063" cy="12254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dirty="0" smtClean="0"/>
              <a:t>Dans l'établissement , un responsable d'affectation attribue :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52" y="1850048"/>
            <a:ext cx="24688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66688">
              <a:buClr>
                <a:srgbClr val="0091A6"/>
              </a:buClr>
              <a:buFont typeface="Arial" panose="020B0604020202020204" pitchFamily="34" charset="0"/>
              <a:buChar char="•"/>
            </a:pPr>
            <a:r>
              <a:rPr lang="fr-FR" sz="2200" dirty="0"/>
              <a:t>Les ressources gratuites : BRNE, Labomep, Jalons</a:t>
            </a:r>
            <a:r>
              <a:rPr lang="fr-FR" sz="2200" dirty="0" smtClean="0"/>
              <a:t>…</a:t>
            </a:r>
          </a:p>
          <a:p>
            <a:pPr marL="9525">
              <a:buClr>
                <a:srgbClr val="0091A6"/>
              </a:buClr>
            </a:pPr>
            <a:endParaRPr lang="fr-FR" sz="2200" dirty="0"/>
          </a:p>
          <a:p>
            <a:pPr marL="176213" indent="-166688">
              <a:buClr>
                <a:srgbClr val="0091A6"/>
              </a:buClr>
              <a:buFont typeface="Arial" panose="020B0604020202020204" pitchFamily="34" charset="0"/>
              <a:buChar char="•"/>
            </a:pPr>
            <a:r>
              <a:rPr lang="fr-FR" sz="2200" dirty="0"/>
              <a:t>Les ressources par abonnement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9291" y="1850048"/>
            <a:ext cx="5624523" cy="474730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e 9"/>
          <p:cNvGrpSpPr/>
          <p:nvPr/>
        </p:nvGrpSpPr>
        <p:grpSpPr>
          <a:xfrm>
            <a:off x="5750262" y="44404"/>
            <a:ext cx="2782178" cy="326642"/>
            <a:chOff x="5687503" y="98811"/>
            <a:chExt cx="2782178" cy="326642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3592" y="101453"/>
              <a:ext cx="324000" cy="324000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896" y="101453"/>
              <a:ext cx="324000" cy="324000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2200" y="101453"/>
              <a:ext cx="324000" cy="324000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101453"/>
              <a:ext cx="324000" cy="324000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4984" y="101453"/>
              <a:ext cx="324000" cy="324000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681" y="101453"/>
              <a:ext cx="324000" cy="324000"/>
            </a:xfrm>
            <a:prstGeom prst="rect">
              <a:avLst/>
            </a:prstGeom>
          </p:spPr>
        </p:pic>
        <p:cxnSp>
          <p:nvCxnSpPr>
            <p:cNvPr id="17" name="Connecteur droit 16"/>
            <p:cNvCxnSpPr>
              <a:stCxn id="13" idx="3"/>
              <a:endCxn id="12" idx="1"/>
            </p:cNvCxnSpPr>
            <p:nvPr/>
          </p:nvCxnSpPr>
          <p:spPr>
            <a:xfrm>
              <a:off x="6016200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Ellipse 17"/>
            <p:cNvSpPr/>
            <p:nvPr/>
          </p:nvSpPr>
          <p:spPr>
            <a:xfrm>
              <a:off x="5687503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cxnSp>
          <p:nvCxnSpPr>
            <p:cNvPr id="19" name="Connecteur droit 18"/>
            <p:cNvCxnSpPr>
              <a:stCxn id="12" idx="3"/>
              <a:endCxn id="11" idx="1"/>
            </p:cNvCxnSpPr>
            <p:nvPr/>
          </p:nvCxnSpPr>
          <p:spPr>
            <a:xfrm>
              <a:off x="6506896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>
              <a:stCxn id="11" idx="3"/>
              <a:endCxn id="14" idx="1"/>
            </p:cNvCxnSpPr>
            <p:nvPr/>
          </p:nvCxnSpPr>
          <p:spPr>
            <a:xfrm>
              <a:off x="6997592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>
              <a:stCxn id="14" idx="3"/>
              <a:endCxn id="15" idx="1"/>
            </p:cNvCxnSpPr>
            <p:nvPr/>
          </p:nvCxnSpPr>
          <p:spPr>
            <a:xfrm>
              <a:off x="7488288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>
              <a:stCxn id="15" idx="3"/>
              <a:endCxn id="16" idx="1"/>
            </p:cNvCxnSpPr>
            <p:nvPr/>
          </p:nvCxnSpPr>
          <p:spPr>
            <a:xfrm>
              <a:off x="7978984" y="263453"/>
              <a:ext cx="166697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Ellipse 22"/>
            <p:cNvSpPr/>
            <p:nvPr/>
          </p:nvSpPr>
          <p:spPr>
            <a:xfrm>
              <a:off x="6180548" y="9881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24" name="Ellipse 23"/>
            <p:cNvSpPr/>
            <p:nvPr/>
          </p:nvSpPr>
          <p:spPr>
            <a:xfrm>
              <a:off x="6673592" y="9881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25" name="Ellipse 24"/>
            <p:cNvSpPr/>
            <p:nvPr/>
          </p:nvSpPr>
          <p:spPr>
            <a:xfrm>
              <a:off x="7159591" y="9881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26" name="Ellipse 25"/>
            <p:cNvSpPr/>
            <p:nvPr/>
          </p:nvSpPr>
          <p:spPr>
            <a:xfrm>
              <a:off x="8140984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0665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905" y="908720"/>
            <a:ext cx="5504573" cy="580097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 24"/>
          <p:cNvSpPr/>
          <p:nvPr/>
        </p:nvSpPr>
        <p:spPr>
          <a:xfrm>
            <a:off x="179512" y="1737588"/>
            <a:ext cx="2468816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66688">
              <a:buClr>
                <a:srgbClr val="0091A6"/>
              </a:buClr>
              <a:buFont typeface="Arial" panose="020B0604020202020204" pitchFamily="34" charset="0"/>
              <a:buChar char="•"/>
            </a:pPr>
            <a:r>
              <a:rPr lang="fr-FR" sz="2200" dirty="0" smtClean="0"/>
              <a:t>Les </a:t>
            </a:r>
            <a:r>
              <a:rPr lang="fr-FR" sz="2200" dirty="0"/>
              <a:t>ressources par </a:t>
            </a:r>
            <a:r>
              <a:rPr lang="fr-FR" sz="2200" dirty="0" smtClean="0"/>
              <a:t>abonnement sont affectées aux classes concernées</a:t>
            </a:r>
          </a:p>
          <a:p>
            <a:pPr marL="176213" indent="-166688">
              <a:spcBef>
                <a:spcPts val="1800"/>
              </a:spcBef>
              <a:buClr>
                <a:srgbClr val="0091A6"/>
              </a:buClr>
              <a:buFont typeface="Arial" panose="020B0604020202020204" pitchFamily="34" charset="0"/>
              <a:buChar char="•"/>
            </a:pPr>
            <a:r>
              <a:rPr lang="fr-FR" sz="2200" dirty="0"/>
              <a:t>Les ressources gratuites </a:t>
            </a:r>
            <a:r>
              <a:rPr lang="fr-FR" sz="2200" dirty="0" smtClean="0"/>
              <a:t>peuvent être affectées à tous les élèves</a:t>
            </a:r>
            <a:endParaRPr lang="fr-FR" sz="2200" dirty="0"/>
          </a:p>
          <a:p>
            <a:pPr marL="176213" indent="-166688">
              <a:buClr>
                <a:srgbClr val="0091A6"/>
              </a:buClr>
              <a:buFont typeface="Arial" panose="020B0604020202020204" pitchFamily="34" charset="0"/>
              <a:buChar char="•"/>
            </a:pPr>
            <a:endParaRPr lang="fr-FR" sz="2200" dirty="0"/>
          </a:p>
        </p:txBody>
      </p:sp>
      <p:cxnSp>
        <p:nvCxnSpPr>
          <p:cNvPr id="26" name="Connecteur droit 25"/>
          <p:cNvCxnSpPr>
            <a:endCxn id="25" idx="3"/>
          </p:cNvCxnSpPr>
          <p:nvPr/>
        </p:nvCxnSpPr>
        <p:spPr>
          <a:xfrm>
            <a:off x="2648328" y="1844824"/>
            <a:ext cx="0" cy="1747118"/>
          </a:xfrm>
          <a:prstGeom prst="line">
            <a:avLst/>
          </a:prstGeom>
          <a:ln w="28575">
            <a:solidFill>
              <a:srgbClr val="009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2648328" y="3775050"/>
            <a:ext cx="0" cy="1310134"/>
          </a:xfrm>
          <a:prstGeom prst="line">
            <a:avLst/>
          </a:prstGeom>
          <a:ln w="28575">
            <a:solidFill>
              <a:srgbClr val="009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2648328" y="4149080"/>
            <a:ext cx="1995680" cy="648072"/>
          </a:xfrm>
          <a:prstGeom prst="line">
            <a:avLst/>
          </a:prstGeom>
          <a:ln w="28575">
            <a:solidFill>
              <a:srgbClr val="0091A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V="1">
            <a:off x="2648327" y="2236540"/>
            <a:ext cx="1995681" cy="184348"/>
          </a:xfrm>
          <a:prstGeom prst="line">
            <a:avLst/>
          </a:prstGeom>
          <a:ln w="28575">
            <a:solidFill>
              <a:srgbClr val="0091A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r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986942" cy="634082"/>
          </a:xfrm>
        </p:spPr>
        <p:txBody>
          <a:bodyPr>
            <a:normAutofit fontScale="90000"/>
          </a:bodyPr>
          <a:lstStyle/>
          <a:p>
            <a:pPr marL="0" indent="0"/>
            <a:r>
              <a:rPr lang="fr-FR" dirty="0" smtClean="0"/>
              <a:t>Le Médiacentre</a:t>
            </a:r>
            <a:endParaRPr lang="fr-FR" dirty="0"/>
          </a:p>
        </p:txBody>
      </p:sp>
      <p:grpSp>
        <p:nvGrpSpPr>
          <p:cNvPr id="39" name="Groupe 38"/>
          <p:cNvGrpSpPr/>
          <p:nvPr/>
        </p:nvGrpSpPr>
        <p:grpSpPr>
          <a:xfrm>
            <a:off x="5750262" y="44404"/>
            <a:ext cx="2782178" cy="326642"/>
            <a:chOff x="5687503" y="98811"/>
            <a:chExt cx="2782178" cy="326642"/>
          </a:xfrm>
        </p:grpSpPr>
        <p:pic>
          <p:nvPicPr>
            <p:cNvPr id="40" name="Image 3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3592" y="101453"/>
              <a:ext cx="324000" cy="324000"/>
            </a:xfrm>
            <a:prstGeom prst="rect">
              <a:avLst/>
            </a:prstGeom>
          </p:spPr>
        </p:pic>
        <p:pic>
          <p:nvPicPr>
            <p:cNvPr id="41" name="Image 4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896" y="101453"/>
              <a:ext cx="324000" cy="324000"/>
            </a:xfrm>
            <a:prstGeom prst="rect">
              <a:avLst/>
            </a:prstGeom>
          </p:spPr>
        </p:pic>
        <p:pic>
          <p:nvPicPr>
            <p:cNvPr id="42" name="Image 4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2200" y="101453"/>
              <a:ext cx="324000" cy="324000"/>
            </a:xfrm>
            <a:prstGeom prst="rect">
              <a:avLst/>
            </a:prstGeom>
          </p:spPr>
        </p:pic>
        <p:pic>
          <p:nvPicPr>
            <p:cNvPr id="43" name="Image 4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101453"/>
              <a:ext cx="324000" cy="324000"/>
            </a:xfrm>
            <a:prstGeom prst="rect">
              <a:avLst/>
            </a:prstGeom>
          </p:spPr>
        </p:pic>
        <p:pic>
          <p:nvPicPr>
            <p:cNvPr id="44" name="Image 4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4984" y="101453"/>
              <a:ext cx="324000" cy="324000"/>
            </a:xfrm>
            <a:prstGeom prst="rect">
              <a:avLst/>
            </a:prstGeom>
          </p:spPr>
        </p:pic>
        <p:pic>
          <p:nvPicPr>
            <p:cNvPr id="45" name="Image 4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681" y="101453"/>
              <a:ext cx="324000" cy="324000"/>
            </a:xfrm>
            <a:prstGeom prst="rect">
              <a:avLst/>
            </a:prstGeom>
          </p:spPr>
        </p:pic>
        <p:cxnSp>
          <p:nvCxnSpPr>
            <p:cNvPr id="46" name="Connecteur droit 45"/>
            <p:cNvCxnSpPr>
              <a:stCxn id="42" idx="3"/>
              <a:endCxn id="41" idx="1"/>
            </p:cNvCxnSpPr>
            <p:nvPr/>
          </p:nvCxnSpPr>
          <p:spPr>
            <a:xfrm>
              <a:off x="6016200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Ellipse 46"/>
            <p:cNvSpPr/>
            <p:nvPr/>
          </p:nvSpPr>
          <p:spPr>
            <a:xfrm>
              <a:off x="5687503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cxnSp>
          <p:nvCxnSpPr>
            <p:cNvPr id="48" name="Connecteur droit 47"/>
            <p:cNvCxnSpPr>
              <a:stCxn id="41" idx="3"/>
              <a:endCxn id="40" idx="1"/>
            </p:cNvCxnSpPr>
            <p:nvPr/>
          </p:nvCxnSpPr>
          <p:spPr>
            <a:xfrm>
              <a:off x="6506896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>
              <a:stCxn id="40" idx="3"/>
              <a:endCxn id="43" idx="1"/>
            </p:cNvCxnSpPr>
            <p:nvPr/>
          </p:nvCxnSpPr>
          <p:spPr>
            <a:xfrm>
              <a:off x="6997592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>
              <a:stCxn id="43" idx="3"/>
              <a:endCxn id="44" idx="1"/>
            </p:cNvCxnSpPr>
            <p:nvPr/>
          </p:nvCxnSpPr>
          <p:spPr>
            <a:xfrm>
              <a:off x="7488288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>
              <a:stCxn id="44" idx="3"/>
              <a:endCxn id="45" idx="1"/>
            </p:cNvCxnSpPr>
            <p:nvPr/>
          </p:nvCxnSpPr>
          <p:spPr>
            <a:xfrm>
              <a:off x="7978984" y="263453"/>
              <a:ext cx="166697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Ellipse 51"/>
            <p:cNvSpPr/>
            <p:nvPr/>
          </p:nvSpPr>
          <p:spPr>
            <a:xfrm>
              <a:off x="6180548" y="9881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53" name="Ellipse 52"/>
            <p:cNvSpPr/>
            <p:nvPr/>
          </p:nvSpPr>
          <p:spPr>
            <a:xfrm>
              <a:off x="6673592" y="9881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54" name="Ellipse 53"/>
            <p:cNvSpPr/>
            <p:nvPr/>
          </p:nvSpPr>
          <p:spPr>
            <a:xfrm>
              <a:off x="7159591" y="9881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55" name="Ellipse 54"/>
            <p:cNvSpPr/>
            <p:nvPr/>
          </p:nvSpPr>
          <p:spPr>
            <a:xfrm>
              <a:off x="8140984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30242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5400600" cy="63408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Objectifs de la formation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A2CF4BC-A407-42A1-9651-2E1525700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63973">
            <a:off x="138436" y="1372811"/>
            <a:ext cx="2293598" cy="2334408"/>
          </a:xfrm>
          <a:prstGeom prst="rect">
            <a:avLst/>
          </a:prstGeom>
        </p:spPr>
      </p:pic>
      <p:sp>
        <p:nvSpPr>
          <p:cNvPr id="3" name="Chevron 2"/>
          <p:cNvSpPr/>
          <p:nvPr/>
        </p:nvSpPr>
        <p:spPr>
          <a:xfrm>
            <a:off x="1907704" y="2581699"/>
            <a:ext cx="7037800" cy="544199"/>
          </a:xfrm>
          <a:prstGeom prst="chevron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Utiliser les outils du domaine pédagogique de l’ENT</a:t>
            </a:r>
          </a:p>
        </p:txBody>
      </p:sp>
      <p:sp>
        <p:nvSpPr>
          <p:cNvPr id="8" name="Chevron 7"/>
          <p:cNvSpPr/>
          <p:nvPr/>
        </p:nvSpPr>
        <p:spPr>
          <a:xfrm>
            <a:off x="1835696" y="3414826"/>
            <a:ext cx="7037800" cy="560028"/>
          </a:xfrm>
          <a:prstGeom prst="chevron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Être capable d’accompagner les équipes à l’utilisation de l’ENT</a:t>
            </a:r>
          </a:p>
        </p:txBody>
      </p:sp>
      <p:sp>
        <p:nvSpPr>
          <p:cNvPr id="10" name="Chevron 9"/>
          <p:cNvSpPr/>
          <p:nvPr/>
        </p:nvSpPr>
        <p:spPr>
          <a:xfrm>
            <a:off x="1907704" y="1748571"/>
            <a:ext cx="7037800" cy="544199"/>
          </a:xfrm>
          <a:prstGeom prst="chevron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Découvrir les principales fonctionnalités de l’ENT</a:t>
            </a:r>
          </a:p>
        </p:txBody>
      </p:sp>
    </p:spTree>
    <p:extLst>
      <p:ext uri="{BB962C8B-B14F-4D97-AF65-F5344CB8AC3E}">
        <p14:creationId xmlns:p14="http://schemas.microsoft.com/office/powerpoint/2010/main" val="235139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44485" y="3438015"/>
            <a:ext cx="58507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>
              <a:buClr>
                <a:srgbClr val="0091A6"/>
              </a:buClr>
            </a:pPr>
            <a:r>
              <a:rPr lang="fr-FR" sz="2200" b="1" dirty="0" smtClean="0"/>
              <a:t>L’administrateur ENT </a:t>
            </a:r>
            <a:r>
              <a:rPr lang="fr-FR" sz="2200" dirty="0" smtClean="0"/>
              <a:t>peut ajouter dans l’ENT  :</a:t>
            </a:r>
          </a:p>
          <a:p>
            <a:pPr marL="176213" indent="-166688">
              <a:spcBef>
                <a:spcPts val="600"/>
              </a:spcBef>
              <a:buClr>
                <a:srgbClr val="0091A6"/>
              </a:buClr>
              <a:buFont typeface="Arial" panose="020B0604020202020204" pitchFamily="34" charset="0"/>
              <a:buChar char="•"/>
            </a:pPr>
            <a:r>
              <a:rPr lang="fr-FR" sz="2200" b="1" dirty="0" smtClean="0"/>
              <a:t>Un lien fixe </a:t>
            </a:r>
            <a:r>
              <a:rPr lang="fr-FR" sz="2200" dirty="0" smtClean="0"/>
              <a:t>vers un site externe</a:t>
            </a:r>
          </a:p>
          <a:p>
            <a:pPr marL="176213" indent="-166688">
              <a:spcBef>
                <a:spcPts val="600"/>
              </a:spcBef>
              <a:buClr>
                <a:srgbClr val="0091A6"/>
              </a:buClr>
              <a:buFont typeface="Arial" panose="020B0604020202020204" pitchFamily="34" charset="0"/>
              <a:buChar char="•"/>
            </a:pPr>
            <a:r>
              <a:rPr lang="fr-FR" sz="2200" b="1" dirty="0" smtClean="0"/>
              <a:t>Un connecteur </a:t>
            </a:r>
            <a:r>
              <a:rPr lang="fr-FR" sz="2200" dirty="0" smtClean="0"/>
              <a:t>vers une application en ligne (Plus de </a:t>
            </a:r>
            <a:r>
              <a:rPr lang="fr-FR" sz="2200" dirty="0" err="1" smtClean="0"/>
              <a:t>ré-authentification</a:t>
            </a:r>
            <a:r>
              <a:rPr lang="fr-FR" sz="2200" dirty="0" smtClean="0"/>
              <a:t>)</a:t>
            </a:r>
            <a:endParaRPr lang="fr-FR" sz="2200" dirty="0"/>
          </a:p>
          <a:p>
            <a:pPr marL="9525">
              <a:buClr>
                <a:srgbClr val="0091A6"/>
              </a:buClr>
            </a:pPr>
            <a:endParaRPr lang="fr-FR" sz="2200" dirty="0"/>
          </a:p>
        </p:txBody>
      </p:sp>
      <p:sp>
        <p:nvSpPr>
          <p:cNvPr id="37" name="Titr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986942" cy="634082"/>
          </a:xfrm>
        </p:spPr>
        <p:txBody>
          <a:bodyPr>
            <a:normAutofit fontScale="90000"/>
          </a:bodyPr>
          <a:lstStyle/>
          <a:p>
            <a:pPr marL="0" indent="0"/>
            <a:r>
              <a:rPr lang="fr-FR" dirty="0" smtClean="0"/>
              <a:t>Les autres ressources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965" y="1483122"/>
            <a:ext cx="2280824" cy="29663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086" y="4579342"/>
            <a:ext cx="2492703" cy="797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539552" y="908720"/>
            <a:ext cx="7222384" cy="444500"/>
          </a:xfrm>
        </p:spPr>
        <p:txBody>
          <a:bodyPr>
            <a:normAutofit fontScale="92500"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L’ENT permet de rassembler tous le liens vers des sites ou applications externes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4485" y="1450613"/>
            <a:ext cx="6160822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>
              <a:buClr>
                <a:srgbClr val="0091A6"/>
              </a:buClr>
            </a:pPr>
            <a:r>
              <a:rPr lang="fr-FR" sz="2200" b="1" dirty="0" smtClean="0"/>
              <a:t>La DANE </a:t>
            </a:r>
            <a:r>
              <a:rPr lang="fr-FR" sz="2200" dirty="0" smtClean="0"/>
              <a:t>paramètre certains liens, notamment :</a:t>
            </a:r>
          </a:p>
          <a:p>
            <a:pPr marL="352425" indent="-342900">
              <a:spcBef>
                <a:spcPts val="600"/>
              </a:spcBef>
              <a:buClr>
                <a:srgbClr val="0091A6"/>
              </a:buClr>
              <a:buFont typeface="Arial" panose="020B0604020202020204" pitchFamily="34" charset="0"/>
              <a:buChar char="•"/>
            </a:pPr>
            <a:r>
              <a:rPr lang="fr-FR" sz="2200" b="1" dirty="0" smtClean="0"/>
              <a:t>Documentation : </a:t>
            </a:r>
            <a:r>
              <a:rPr lang="fr-FR" sz="2200" dirty="0" smtClean="0"/>
              <a:t>E-</a:t>
            </a:r>
            <a:r>
              <a:rPr lang="fr-FR" sz="2200" dirty="0" err="1" smtClean="0"/>
              <a:t>Sidoc</a:t>
            </a:r>
            <a:endParaRPr lang="fr-FR" sz="2200" dirty="0" smtClean="0"/>
          </a:p>
          <a:p>
            <a:pPr marL="352425" indent="-342900">
              <a:spcBef>
                <a:spcPts val="600"/>
              </a:spcBef>
              <a:buClr>
                <a:srgbClr val="0091A6"/>
              </a:buClr>
              <a:buFont typeface="Arial" panose="020B0604020202020204" pitchFamily="34" charset="0"/>
              <a:buChar char="•"/>
            </a:pPr>
            <a:r>
              <a:rPr lang="fr-FR" sz="2200" b="1" dirty="0" smtClean="0"/>
              <a:t>Ressources numériques : </a:t>
            </a:r>
            <a:r>
              <a:rPr lang="fr-FR" sz="2200" dirty="0" err="1" smtClean="0"/>
              <a:t>Eduthèque</a:t>
            </a:r>
            <a:r>
              <a:rPr lang="fr-FR" sz="2200" dirty="0" smtClean="0"/>
              <a:t>, Lire l’actu</a:t>
            </a:r>
          </a:p>
          <a:p>
            <a:pPr marL="352425" indent="-342900">
              <a:spcBef>
                <a:spcPts val="600"/>
              </a:spcBef>
              <a:buClr>
                <a:srgbClr val="0091A6"/>
              </a:buClr>
              <a:buFont typeface="Arial" panose="020B0604020202020204" pitchFamily="34" charset="0"/>
              <a:buChar char="•"/>
            </a:pPr>
            <a:r>
              <a:rPr lang="fr-FR" sz="2200" b="1" dirty="0" smtClean="0"/>
              <a:t>Parcours et orientation : </a:t>
            </a:r>
            <a:r>
              <a:rPr lang="fr-FR" sz="2200" dirty="0" smtClean="0"/>
              <a:t>Folios</a:t>
            </a:r>
          </a:p>
          <a:p>
            <a:pPr marL="9525">
              <a:buClr>
                <a:srgbClr val="0091A6"/>
              </a:buClr>
            </a:pPr>
            <a:endParaRPr lang="fr-FR" sz="2200" dirty="0"/>
          </a:p>
          <a:p>
            <a:pPr marL="9525">
              <a:buClr>
                <a:srgbClr val="0091A6"/>
              </a:buClr>
            </a:pPr>
            <a:endParaRPr lang="fr-FR" sz="2200" dirty="0"/>
          </a:p>
        </p:txBody>
      </p:sp>
      <p:grpSp>
        <p:nvGrpSpPr>
          <p:cNvPr id="13" name="Groupe 12"/>
          <p:cNvGrpSpPr/>
          <p:nvPr/>
        </p:nvGrpSpPr>
        <p:grpSpPr>
          <a:xfrm>
            <a:off x="5750262" y="44404"/>
            <a:ext cx="2782178" cy="326642"/>
            <a:chOff x="5687503" y="98811"/>
            <a:chExt cx="2782178" cy="326642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3592" y="101453"/>
              <a:ext cx="324000" cy="324000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896" y="101453"/>
              <a:ext cx="324000" cy="324000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2200" y="101453"/>
              <a:ext cx="324000" cy="324000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101453"/>
              <a:ext cx="324000" cy="324000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4984" y="101453"/>
              <a:ext cx="324000" cy="324000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681" y="101453"/>
              <a:ext cx="324000" cy="324000"/>
            </a:xfrm>
            <a:prstGeom prst="rect">
              <a:avLst/>
            </a:prstGeom>
          </p:spPr>
        </p:pic>
        <p:cxnSp>
          <p:nvCxnSpPr>
            <p:cNvPr id="20" name="Connecteur droit 19"/>
            <p:cNvCxnSpPr>
              <a:stCxn id="16" idx="3"/>
              <a:endCxn id="15" idx="1"/>
            </p:cNvCxnSpPr>
            <p:nvPr/>
          </p:nvCxnSpPr>
          <p:spPr>
            <a:xfrm>
              <a:off x="6016200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Ellipse 20"/>
            <p:cNvSpPr/>
            <p:nvPr/>
          </p:nvSpPr>
          <p:spPr>
            <a:xfrm>
              <a:off x="5687503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cxnSp>
          <p:nvCxnSpPr>
            <p:cNvPr id="22" name="Connecteur droit 21"/>
            <p:cNvCxnSpPr>
              <a:stCxn id="15" idx="3"/>
              <a:endCxn id="14" idx="1"/>
            </p:cNvCxnSpPr>
            <p:nvPr/>
          </p:nvCxnSpPr>
          <p:spPr>
            <a:xfrm>
              <a:off x="6506896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>
              <a:stCxn id="14" idx="3"/>
              <a:endCxn id="17" idx="1"/>
            </p:cNvCxnSpPr>
            <p:nvPr/>
          </p:nvCxnSpPr>
          <p:spPr>
            <a:xfrm>
              <a:off x="6997592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>
              <a:stCxn id="17" idx="3"/>
              <a:endCxn id="18" idx="1"/>
            </p:cNvCxnSpPr>
            <p:nvPr/>
          </p:nvCxnSpPr>
          <p:spPr>
            <a:xfrm>
              <a:off x="7488288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>
              <a:stCxn id="18" idx="3"/>
              <a:endCxn id="19" idx="1"/>
            </p:cNvCxnSpPr>
            <p:nvPr/>
          </p:nvCxnSpPr>
          <p:spPr>
            <a:xfrm>
              <a:off x="7978984" y="263453"/>
              <a:ext cx="166697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Ellipse 28"/>
            <p:cNvSpPr/>
            <p:nvPr/>
          </p:nvSpPr>
          <p:spPr>
            <a:xfrm>
              <a:off x="6180548" y="9881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31" name="Ellipse 30"/>
            <p:cNvSpPr/>
            <p:nvPr/>
          </p:nvSpPr>
          <p:spPr>
            <a:xfrm>
              <a:off x="6673592" y="9881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32" name="Ellipse 31"/>
            <p:cNvSpPr/>
            <p:nvPr/>
          </p:nvSpPr>
          <p:spPr>
            <a:xfrm>
              <a:off x="7159591" y="9881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34" name="Ellipse 33"/>
            <p:cNvSpPr/>
            <p:nvPr/>
          </p:nvSpPr>
          <p:spPr>
            <a:xfrm>
              <a:off x="8140984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44617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E-</a:t>
            </a:r>
            <a:r>
              <a:rPr lang="fr-FR" dirty="0" err="1" smtClean="0"/>
              <a:t>Sidoc</a:t>
            </a:r>
            <a:endParaRPr lang="fr-FR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539552" y="908720"/>
            <a:ext cx="7222384" cy="4445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 portail du CDI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554" y="1697262"/>
            <a:ext cx="5837234" cy="32168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79512" y="1737588"/>
            <a:ext cx="2838850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66688">
              <a:buClr>
                <a:srgbClr val="0091A6"/>
              </a:buClr>
              <a:buFont typeface="Arial" panose="020B0604020202020204" pitchFamily="34" charset="0"/>
              <a:buChar char="•"/>
            </a:pPr>
            <a:r>
              <a:rPr lang="fr-FR" sz="2200" dirty="0" smtClean="0"/>
              <a:t>Par défaut, la DANE propose un lien statique vers E-</a:t>
            </a:r>
            <a:r>
              <a:rPr lang="fr-FR" sz="2200" dirty="0" err="1" smtClean="0"/>
              <a:t>Sidoc</a:t>
            </a:r>
            <a:r>
              <a:rPr lang="fr-FR" sz="2200" dirty="0" smtClean="0"/>
              <a:t> (ou BCDI)</a:t>
            </a:r>
          </a:p>
          <a:p>
            <a:pPr marL="176213" indent="-166688">
              <a:spcBef>
                <a:spcPts val="1800"/>
              </a:spcBef>
              <a:buClr>
                <a:srgbClr val="0091A6"/>
              </a:buClr>
              <a:buFont typeface="Arial" panose="020B0604020202020204" pitchFamily="34" charset="0"/>
              <a:buChar char="•"/>
            </a:pPr>
            <a:r>
              <a:rPr lang="fr-FR" sz="2200" dirty="0" smtClean="0"/>
              <a:t>Il est possible de mettre en place un connecteur pour un accès à des informations personnalisées</a:t>
            </a:r>
            <a:endParaRPr lang="fr-FR" sz="2200" dirty="0"/>
          </a:p>
        </p:txBody>
      </p:sp>
      <p:pic>
        <p:nvPicPr>
          <p:cNvPr id="8" name="Image 7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620688"/>
            <a:ext cx="442492" cy="4424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e 9"/>
          <p:cNvGrpSpPr/>
          <p:nvPr/>
        </p:nvGrpSpPr>
        <p:grpSpPr>
          <a:xfrm>
            <a:off x="5750262" y="44404"/>
            <a:ext cx="2782178" cy="326642"/>
            <a:chOff x="5687503" y="98811"/>
            <a:chExt cx="2782178" cy="326642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3592" y="101453"/>
              <a:ext cx="324000" cy="324000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896" y="101453"/>
              <a:ext cx="324000" cy="324000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2200" y="101453"/>
              <a:ext cx="324000" cy="324000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101453"/>
              <a:ext cx="324000" cy="324000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4984" y="101453"/>
              <a:ext cx="324000" cy="324000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681" y="101453"/>
              <a:ext cx="324000" cy="324000"/>
            </a:xfrm>
            <a:prstGeom prst="rect">
              <a:avLst/>
            </a:prstGeom>
          </p:spPr>
        </p:pic>
        <p:cxnSp>
          <p:nvCxnSpPr>
            <p:cNvPr id="17" name="Connecteur droit 16"/>
            <p:cNvCxnSpPr>
              <a:stCxn id="13" idx="3"/>
              <a:endCxn id="12" idx="1"/>
            </p:cNvCxnSpPr>
            <p:nvPr/>
          </p:nvCxnSpPr>
          <p:spPr>
            <a:xfrm>
              <a:off x="6016200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Ellipse 17"/>
            <p:cNvSpPr/>
            <p:nvPr/>
          </p:nvSpPr>
          <p:spPr>
            <a:xfrm>
              <a:off x="5687503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cxnSp>
          <p:nvCxnSpPr>
            <p:cNvPr id="19" name="Connecteur droit 18"/>
            <p:cNvCxnSpPr>
              <a:stCxn id="12" idx="3"/>
              <a:endCxn id="11" idx="1"/>
            </p:cNvCxnSpPr>
            <p:nvPr/>
          </p:nvCxnSpPr>
          <p:spPr>
            <a:xfrm>
              <a:off x="6506896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>
              <a:stCxn id="11" idx="3"/>
              <a:endCxn id="14" idx="1"/>
            </p:cNvCxnSpPr>
            <p:nvPr/>
          </p:nvCxnSpPr>
          <p:spPr>
            <a:xfrm>
              <a:off x="6997592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>
              <a:stCxn id="14" idx="3"/>
              <a:endCxn id="15" idx="1"/>
            </p:cNvCxnSpPr>
            <p:nvPr/>
          </p:nvCxnSpPr>
          <p:spPr>
            <a:xfrm>
              <a:off x="7488288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>
              <a:stCxn id="15" idx="3"/>
              <a:endCxn id="16" idx="1"/>
            </p:cNvCxnSpPr>
            <p:nvPr/>
          </p:nvCxnSpPr>
          <p:spPr>
            <a:xfrm>
              <a:off x="7978984" y="263453"/>
              <a:ext cx="166697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Ellipse 22"/>
            <p:cNvSpPr/>
            <p:nvPr/>
          </p:nvSpPr>
          <p:spPr>
            <a:xfrm>
              <a:off x="6180548" y="9881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24" name="Ellipse 23"/>
            <p:cNvSpPr/>
            <p:nvPr/>
          </p:nvSpPr>
          <p:spPr>
            <a:xfrm>
              <a:off x="6673592" y="9881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25" name="Ellipse 24"/>
            <p:cNvSpPr/>
            <p:nvPr/>
          </p:nvSpPr>
          <p:spPr>
            <a:xfrm>
              <a:off x="7159591" y="9881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26" name="Ellipse 25"/>
            <p:cNvSpPr/>
            <p:nvPr/>
          </p:nvSpPr>
          <p:spPr>
            <a:xfrm>
              <a:off x="8140984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91857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0" y="1299532"/>
            <a:ext cx="800534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6000" dirty="0" smtClean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SE DOCUMENTER</a:t>
            </a:r>
            <a:br>
              <a:rPr lang="fr-FR" sz="6000" dirty="0" smtClean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fr-FR" sz="6000" dirty="0" smtClean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ÊTRE ACCOMPAGNÉ :</a:t>
            </a:r>
          </a:p>
          <a:p>
            <a:pPr algn="ctr"/>
            <a:r>
              <a:rPr lang="fr-FR" sz="6000" dirty="0" smtClean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La documentation L’assistance</a:t>
            </a:r>
            <a:endParaRPr lang="fr-FR" sz="6000" dirty="0">
              <a:ln w="0"/>
              <a:solidFill>
                <a:srgbClr val="0091A6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5750262" y="44404"/>
            <a:ext cx="2782178" cy="326642"/>
            <a:chOff x="5687503" y="98811"/>
            <a:chExt cx="2782178" cy="326642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3592" y="101453"/>
              <a:ext cx="324000" cy="324000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896" y="101453"/>
              <a:ext cx="324000" cy="324000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2200" y="101453"/>
              <a:ext cx="324000" cy="32400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101453"/>
              <a:ext cx="324000" cy="32400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4984" y="101453"/>
              <a:ext cx="324000" cy="324000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681" y="101453"/>
              <a:ext cx="324000" cy="324000"/>
            </a:xfrm>
            <a:prstGeom prst="rect">
              <a:avLst/>
            </a:prstGeom>
          </p:spPr>
        </p:pic>
        <p:cxnSp>
          <p:nvCxnSpPr>
            <p:cNvPr id="11" name="Connecteur droit 10"/>
            <p:cNvCxnSpPr>
              <a:stCxn id="7" idx="3"/>
              <a:endCxn id="6" idx="1"/>
            </p:cNvCxnSpPr>
            <p:nvPr/>
          </p:nvCxnSpPr>
          <p:spPr>
            <a:xfrm>
              <a:off x="6016200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lipse 11"/>
            <p:cNvSpPr/>
            <p:nvPr/>
          </p:nvSpPr>
          <p:spPr>
            <a:xfrm>
              <a:off x="5687503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cxnSp>
          <p:nvCxnSpPr>
            <p:cNvPr id="13" name="Connecteur droit 12"/>
            <p:cNvCxnSpPr>
              <a:stCxn id="6" idx="3"/>
              <a:endCxn id="4" idx="1"/>
            </p:cNvCxnSpPr>
            <p:nvPr/>
          </p:nvCxnSpPr>
          <p:spPr>
            <a:xfrm>
              <a:off x="6506896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>
              <a:stCxn id="4" idx="3"/>
              <a:endCxn id="8" idx="1"/>
            </p:cNvCxnSpPr>
            <p:nvPr/>
          </p:nvCxnSpPr>
          <p:spPr>
            <a:xfrm>
              <a:off x="6997592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>
              <a:stCxn id="8" idx="3"/>
              <a:endCxn id="9" idx="1"/>
            </p:cNvCxnSpPr>
            <p:nvPr/>
          </p:nvCxnSpPr>
          <p:spPr>
            <a:xfrm>
              <a:off x="7488288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>
              <a:stCxn id="9" idx="3"/>
              <a:endCxn id="10" idx="1"/>
            </p:cNvCxnSpPr>
            <p:nvPr/>
          </p:nvCxnSpPr>
          <p:spPr>
            <a:xfrm>
              <a:off x="7978984" y="263453"/>
              <a:ext cx="166697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/>
            <p:cNvSpPr/>
            <p:nvPr/>
          </p:nvSpPr>
          <p:spPr>
            <a:xfrm>
              <a:off x="6180548" y="9881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18" name="Ellipse 17"/>
            <p:cNvSpPr/>
            <p:nvPr/>
          </p:nvSpPr>
          <p:spPr>
            <a:xfrm>
              <a:off x="6673592" y="9881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19" name="Ellipse 18"/>
            <p:cNvSpPr/>
            <p:nvPr/>
          </p:nvSpPr>
          <p:spPr>
            <a:xfrm>
              <a:off x="7159591" y="9881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20" name="Ellipse 19"/>
            <p:cNvSpPr/>
            <p:nvPr/>
          </p:nvSpPr>
          <p:spPr>
            <a:xfrm>
              <a:off x="7652636" y="9881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23792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Accompagnement : la documentation</a:t>
            </a:r>
            <a:endParaRPr lang="fr-FR" dirty="0"/>
          </a:p>
        </p:txBody>
      </p:sp>
      <p:sp>
        <p:nvSpPr>
          <p:cNvPr id="21" name="Espace réservé du contenu 5"/>
          <p:cNvSpPr>
            <a:spLocks noGrp="1"/>
          </p:cNvSpPr>
          <p:nvPr>
            <p:ph sz="quarter" idx="11"/>
          </p:nvPr>
        </p:nvSpPr>
        <p:spPr>
          <a:xfrm>
            <a:off x="5646892" y="1086155"/>
            <a:ext cx="3304251" cy="1235111"/>
          </a:xfrm>
        </p:spPr>
        <p:txBody>
          <a:bodyPr anchor="t"/>
          <a:lstStyle/>
          <a:p>
            <a:pPr marL="285750" lvl="2" indent="-285750" algn="r">
              <a:buClr>
                <a:srgbClr val="0091A6"/>
              </a:buClr>
              <a:buFont typeface="Arial" panose="020B0604020202020204" pitchFamily="34" charset="0"/>
              <a:buChar char="•"/>
            </a:pPr>
            <a:r>
              <a:rPr lang="fr-FR" sz="2400" dirty="0" smtClean="0"/>
              <a:t>Chaque utilisateur a accès à la </a:t>
            </a:r>
            <a:r>
              <a:rPr lang="fr-FR" sz="2400" b="1" dirty="0" smtClean="0"/>
              <a:t>Kommunauté</a:t>
            </a:r>
            <a:endParaRPr lang="fr-FR" sz="2400" b="1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206" y="3221644"/>
            <a:ext cx="3061105" cy="19897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3" name="Espace réservé du contenu 5"/>
          <p:cNvSpPr>
            <a:spLocks noGrp="1"/>
          </p:cNvSpPr>
          <p:nvPr>
            <p:ph sz="quarter" idx="11"/>
          </p:nvPr>
        </p:nvSpPr>
        <p:spPr>
          <a:xfrm>
            <a:off x="1973016" y="5589240"/>
            <a:ext cx="4897492" cy="1512168"/>
          </a:xfrm>
        </p:spPr>
        <p:txBody>
          <a:bodyPr anchor="t"/>
          <a:lstStyle/>
          <a:p>
            <a:pPr marL="285750" lvl="2" indent="-285750">
              <a:buClr>
                <a:srgbClr val="0091A6"/>
              </a:buClr>
              <a:buFont typeface="Arial" panose="020B0604020202020204" pitchFamily="34" charset="0"/>
              <a:buChar char="•"/>
            </a:pPr>
            <a:r>
              <a:rPr lang="fr-FR" sz="2400" dirty="0" smtClean="0"/>
              <a:t>Chaque utilisateur a un lien vers des </a:t>
            </a:r>
            <a:r>
              <a:rPr lang="fr-FR" sz="2400" b="1" dirty="0" smtClean="0"/>
              <a:t>fiches réflexes </a:t>
            </a:r>
            <a:r>
              <a:rPr lang="fr-FR" sz="2400" dirty="0" smtClean="0"/>
              <a:t>produites par la DANE dans le menu "E-SERVICES"</a:t>
            </a:r>
            <a:endParaRPr lang="fr-FR" sz="2400" dirty="0"/>
          </a:p>
        </p:txBody>
      </p:sp>
      <p:grpSp>
        <p:nvGrpSpPr>
          <p:cNvPr id="22" name="Groupe 21"/>
          <p:cNvGrpSpPr/>
          <p:nvPr/>
        </p:nvGrpSpPr>
        <p:grpSpPr>
          <a:xfrm>
            <a:off x="6870508" y="2289544"/>
            <a:ext cx="2061218" cy="817462"/>
            <a:chOff x="6870508" y="2289544"/>
            <a:chExt cx="2061218" cy="817462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70508" y="2697319"/>
              <a:ext cx="2061218" cy="40960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44" name="Connecteur droit avec flèche 43"/>
            <p:cNvCxnSpPr>
              <a:stCxn id="18" idx="0"/>
            </p:cNvCxnSpPr>
            <p:nvPr/>
          </p:nvCxnSpPr>
          <p:spPr>
            <a:xfrm flipH="1" flipV="1">
              <a:off x="7632320" y="2289544"/>
              <a:ext cx="1045951" cy="439498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>
              <a:off x="6870508" y="2289544"/>
              <a:ext cx="203985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Ellipse 17"/>
            <p:cNvSpPr/>
            <p:nvPr/>
          </p:nvSpPr>
          <p:spPr>
            <a:xfrm>
              <a:off x="8489289" y="2729042"/>
              <a:ext cx="377964" cy="377964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858" y="1329830"/>
            <a:ext cx="3748382" cy="9214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5816" y="2060848"/>
            <a:ext cx="2612311" cy="345638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Groupe 14"/>
          <p:cNvGrpSpPr/>
          <p:nvPr/>
        </p:nvGrpSpPr>
        <p:grpSpPr>
          <a:xfrm>
            <a:off x="308133" y="1340768"/>
            <a:ext cx="1683726" cy="5256584"/>
            <a:chOff x="176263" y="1325758"/>
            <a:chExt cx="1947465" cy="5718982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6263" y="1325758"/>
              <a:ext cx="1803792" cy="487882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0" name="Rectangle 39"/>
            <p:cNvSpPr/>
            <p:nvPr/>
          </p:nvSpPr>
          <p:spPr>
            <a:xfrm>
              <a:off x="185939" y="5639860"/>
              <a:ext cx="1577749" cy="30942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cxnSp>
          <p:nvCxnSpPr>
            <p:cNvPr id="41" name="Connecteur droit avec flèche 40"/>
            <p:cNvCxnSpPr>
              <a:stCxn id="40" idx="3"/>
            </p:cNvCxnSpPr>
            <p:nvPr/>
          </p:nvCxnSpPr>
          <p:spPr>
            <a:xfrm>
              <a:off x="1763688" y="5794570"/>
              <a:ext cx="360039" cy="54509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>
              <a:off x="2123728" y="5892612"/>
              <a:ext cx="0" cy="115212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e 18"/>
          <p:cNvGrpSpPr/>
          <p:nvPr/>
        </p:nvGrpSpPr>
        <p:grpSpPr>
          <a:xfrm>
            <a:off x="5750262" y="44404"/>
            <a:ext cx="2782178" cy="326642"/>
            <a:chOff x="5687503" y="98811"/>
            <a:chExt cx="2782178" cy="326642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3592" y="101453"/>
              <a:ext cx="324000" cy="324000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896" y="101453"/>
              <a:ext cx="324000" cy="324000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2200" y="101453"/>
              <a:ext cx="324000" cy="324000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101453"/>
              <a:ext cx="324000" cy="324000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4984" y="101453"/>
              <a:ext cx="324000" cy="324000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681" y="101453"/>
              <a:ext cx="324000" cy="324000"/>
            </a:xfrm>
            <a:prstGeom prst="rect">
              <a:avLst/>
            </a:prstGeom>
          </p:spPr>
        </p:pic>
        <p:cxnSp>
          <p:nvCxnSpPr>
            <p:cNvPr id="28" name="Connecteur droit 27"/>
            <p:cNvCxnSpPr>
              <a:stCxn id="24" idx="3"/>
              <a:endCxn id="23" idx="1"/>
            </p:cNvCxnSpPr>
            <p:nvPr/>
          </p:nvCxnSpPr>
          <p:spPr>
            <a:xfrm>
              <a:off x="6016200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Ellipse 28"/>
            <p:cNvSpPr/>
            <p:nvPr/>
          </p:nvSpPr>
          <p:spPr>
            <a:xfrm>
              <a:off x="5687503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cxnSp>
          <p:nvCxnSpPr>
            <p:cNvPr id="30" name="Connecteur droit 29"/>
            <p:cNvCxnSpPr>
              <a:stCxn id="23" idx="3"/>
              <a:endCxn id="20" idx="1"/>
            </p:cNvCxnSpPr>
            <p:nvPr/>
          </p:nvCxnSpPr>
          <p:spPr>
            <a:xfrm>
              <a:off x="6506896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>
              <a:stCxn id="20" idx="3"/>
              <a:endCxn id="25" idx="1"/>
            </p:cNvCxnSpPr>
            <p:nvPr/>
          </p:nvCxnSpPr>
          <p:spPr>
            <a:xfrm>
              <a:off x="6997592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>
              <a:stCxn id="25" idx="3"/>
              <a:endCxn id="26" idx="1"/>
            </p:cNvCxnSpPr>
            <p:nvPr/>
          </p:nvCxnSpPr>
          <p:spPr>
            <a:xfrm>
              <a:off x="7488288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>
              <a:stCxn id="26" idx="3"/>
              <a:endCxn id="27" idx="1"/>
            </p:cNvCxnSpPr>
            <p:nvPr/>
          </p:nvCxnSpPr>
          <p:spPr>
            <a:xfrm>
              <a:off x="7978984" y="263453"/>
              <a:ext cx="166697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Ellipse 33"/>
            <p:cNvSpPr/>
            <p:nvPr/>
          </p:nvSpPr>
          <p:spPr>
            <a:xfrm>
              <a:off x="6180548" y="9881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35" name="Ellipse 34"/>
            <p:cNvSpPr/>
            <p:nvPr/>
          </p:nvSpPr>
          <p:spPr>
            <a:xfrm>
              <a:off x="6673592" y="9881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36" name="Ellipse 35"/>
            <p:cNvSpPr/>
            <p:nvPr/>
          </p:nvSpPr>
          <p:spPr>
            <a:xfrm>
              <a:off x="7159591" y="9881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37" name="Ellipse 36"/>
            <p:cNvSpPr/>
            <p:nvPr/>
          </p:nvSpPr>
          <p:spPr>
            <a:xfrm>
              <a:off x="7652636" y="9881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424288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Accompagnement : les webinaires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7744" y="1156889"/>
            <a:ext cx="3370966" cy="21457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220" y="3471060"/>
            <a:ext cx="4752528" cy="244841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Espace réservé du contenu 3"/>
          <p:cNvSpPr txBox="1">
            <a:spLocks/>
          </p:cNvSpPr>
          <p:nvPr/>
        </p:nvSpPr>
        <p:spPr>
          <a:xfrm>
            <a:off x="5796136" y="1360121"/>
            <a:ext cx="2160240" cy="582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Calibri" panose="020F050202020403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 smtClean="0"/>
              <a:t>Proposés par</a:t>
            </a:r>
            <a:endParaRPr lang="fr-FR" sz="2400" dirty="0"/>
          </a:p>
        </p:txBody>
      </p:sp>
      <p:sp>
        <p:nvSpPr>
          <p:cNvPr id="8" name="Espace réservé du contenu 3"/>
          <p:cNvSpPr txBox="1">
            <a:spLocks/>
          </p:cNvSpPr>
          <p:nvPr/>
        </p:nvSpPr>
        <p:spPr>
          <a:xfrm>
            <a:off x="1259632" y="3492790"/>
            <a:ext cx="2088232" cy="834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Calibri" panose="020F050202020403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 smtClean="0"/>
              <a:t>Proposés par la</a:t>
            </a:r>
            <a:endParaRPr lang="fr-FR" sz="2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7264" y="1870303"/>
            <a:ext cx="1331416" cy="58889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8952" y="3961629"/>
            <a:ext cx="1572888" cy="63570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006528" y="4517929"/>
            <a:ext cx="2737014" cy="19521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fr-FR" sz="2200" b="1" dirty="0" smtClean="0"/>
              <a:t>Présentation</a:t>
            </a:r>
          </a:p>
          <a:p>
            <a:pPr algn="ctr"/>
            <a:r>
              <a:rPr lang="fr-FR" sz="2200" b="1" dirty="0" smtClean="0"/>
              <a:t>d’un usage pédagogique : </a:t>
            </a:r>
          </a:p>
          <a:p>
            <a:pPr algn="ctr"/>
            <a:r>
              <a:rPr lang="fr-FR" sz="2200" dirty="0" smtClean="0"/>
              <a:t>Tous les jeudis</a:t>
            </a:r>
          </a:p>
          <a:p>
            <a:pPr algn="ctr"/>
            <a:r>
              <a:rPr lang="fr-FR" sz="2200" dirty="0" smtClean="0"/>
              <a:t>de 13h à 13h30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5750262" y="44404"/>
            <a:ext cx="2782178" cy="326642"/>
            <a:chOff x="5687503" y="98811"/>
            <a:chExt cx="2782178" cy="326642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3592" y="101453"/>
              <a:ext cx="324000" cy="324000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896" y="101453"/>
              <a:ext cx="324000" cy="324000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2200" y="101453"/>
              <a:ext cx="324000" cy="324000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101453"/>
              <a:ext cx="324000" cy="324000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4984" y="101453"/>
              <a:ext cx="324000" cy="324000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681" y="101453"/>
              <a:ext cx="324000" cy="324000"/>
            </a:xfrm>
            <a:prstGeom prst="rect">
              <a:avLst/>
            </a:prstGeom>
          </p:spPr>
        </p:pic>
        <p:cxnSp>
          <p:nvCxnSpPr>
            <p:cNvPr id="17" name="Connecteur droit 16"/>
            <p:cNvCxnSpPr>
              <a:stCxn id="13" idx="3"/>
              <a:endCxn id="12" idx="1"/>
            </p:cNvCxnSpPr>
            <p:nvPr/>
          </p:nvCxnSpPr>
          <p:spPr>
            <a:xfrm>
              <a:off x="6016200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Ellipse 17"/>
            <p:cNvSpPr/>
            <p:nvPr/>
          </p:nvSpPr>
          <p:spPr>
            <a:xfrm>
              <a:off x="5687503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cxnSp>
          <p:nvCxnSpPr>
            <p:cNvPr id="19" name="Connecteur droit 18"/>
            <p:cNvCxnSpPr>
              <a:stCxn id="12" idx="3"/>
              <a:endCxn id="11" idx="1"/>
            </p:cNvCxnSpPr>
            <p:nvPr/>
          </p:nvCxnSpPr>
          <p:spPr>
            <a:xfrm>
              <a:off x="6506896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>
              <a:stCxn id="11" idx="3"/>
              <a:endCxn id="14" idx="1"/>
            </p:cNvCxnSpPr>
            <p:nvPr/>
          </p:nvCxnSpPr>
          <p:spPr>
            <a:xfrm>
              <a:off x="6997592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>
              <a:stCxn id="14" idx="3"/>
              <a:endCxn id="15" idx="1"/>
            </p:cNvCxnSpPr>
            <p:nvPr/>
          </p:nvCxnSpPr>
          <p:spPr>
            <a:xfrm>
              <a:off x="7488288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>
              <a:stCxn id="15" idx="3"/>
              <a:endCxn id="16" idx="1"/>
            </p:cNvCxnSpPr>
            <p:nvPr/>
          </p:nvCxnSpPr>
          <p:spPr>
            <a:xfrm>
              <a:off x="7978984" y="263453"/>
              <a:ext cx="166697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Ellipse 22"/>
            <p:cNvSpPr/>
            <p:nvPr/>
          </p:nvSpPr>
          <p:spPr>
            <a:xfrm>
              <a:off x="6180548" y="9881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24" name="Ellipse 23"/>
            <p:cNvSpPr/>
            <p:nvPr/>
          </p:nvSpPr>
          <p:spPr>
            <a:xfrm>
              <a:off x="6673592" y="9881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25" name="Ellipse 24"/>
            <p:cNvSpPr/>
            <p:nvPr/>
          </p:nvSpPr>
          <p:spPr>
            <a:xfrm>
              <a:off x="7159591" y="9881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26" name="Ellipse 25"/>
            <p:cNvSpPr/>
            <p:nvPr/>
          </p:nvSpPr>
          <p:spPr>
            <a:xfrm>
              <a:off x="7652636" y="9881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</p:grpSp>
      <p:pic>
        <p:nvPicPr>
          <p:cNvPr id="28" name="Image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9" y="4409128"/>
            <a:ext cx="1439566" cy="136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3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Accompagnement : le site DANE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9734" y="934152"/>
            <a:ext cx="4730874" cy="3603706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Espace réservé du contenu 3"/>
          <p:cNvSpPr txBox="1">
            <a:spLocks/>
          </p:cNvSpPr>
          <p:nvPr/>
        </p:nvSpPr>
        <p:spPr>
          <a:xfrm>
            <a:off x="4146876" y="4654556"/>
            <a:ext cx="4025524" cy="1438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Calibri" panose="020F050202020403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 smtClean="0"/>
              <a:t>Des diaporamas pour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Présenter l’ENT aux parents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 smtClean="0"/>
              <a:t>Informer les enseignants</a:t>
            </a:r>
          </a:p>
          <a:p>
            <a:pPr algn="r">
              <a:buFont typeface="Arial" panose="020B0604020202020204" pitchFamily="34" charset="0"/>
              <a:buChar char="•"/>
            </a:pPr>
            <a:endParaRPr lang="fr-FR" sz="2400" dirty="0"/>
          </a:p>
        </p:txBody>
      </p:sp>
      <p:sp>
        <p:nvSpPr>
          <p:cNvPr id="10" name="Espace réservé du contenu 3"/>
          <p:cNvSpPr txBox="1">
            <a:spLocks/>
          </p:cNvSpPr>
          <p:nvPr/>
        </p:nvSpPr>
        <p:spPr>
          <a:xfrm>
            <a:off x="183960" y="1212495"/>
            <a:ext cx="3949068" cy="848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Calibri" panose="020F050202020403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2800" b="1" dirty="0" smtClean="0"/>
              <a:t>https://dane.ac-reims.fr</a:t>
            </a:r>
            <a:endParaRPr lang="fr-FR" sz="2800" b="1" dirty="0"/>
          </a:p>
        </p:txBody>
      </p:sp>
      <p:pic>
        <p:nvPicPr>
          <p:cNvPr id="1026" name="Picture 2" descr="C:\Users\vlacoume\AppData\Local\Temp\SNAGHTML14f8962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160" y="3046744"/>
            <a:ext cx="3762776" cy="2830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contenu 3"/>
          <p:cNvSpPr txBox="1">
            <a:spLocks/>
          </p:cNvSpPr>
          <p:nvPr/>
        </p:nvSpPr>
        <p:spPr>
          <a:xfrm>
            <a:off x="107504" y="1714261"/>
            <a:ext cx="4025524" cy="576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Calibri" panose="020F050202020403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2400" dirty="0" smtClean="0"/>
              <a:t>Des outils de pilotage</a:t>
            </a:r>
          </a:p>
          <a:p>
            <a:pPr algn="r">
              <a:buFont typeface="Arial" panose="020B0604020202020204" pitchFamily="34" charset="0"/>
              <a:buChar char="•"/>
            </a:pPr>
            <a:endParaRPr lang="fr-FR" sz="2400" dirty="0"/>
          </a:p>
        </p:txBody>
      </p:sp>
      <p:grpSp>
        <p:nvGrpSpPr>
          <p:cNvPr id="8" name="Groupe 7"/>
          <p:cNvGrpSpPr/>
          <p:nvPr/>
        </p:nvGrpSpPr>
        <p:grpSpPr>
          <a:xfrm>
            <a:off x="5750262" y="44404"/>
            <a:ext cx="2782178" cy="326642"/>
            <a:chOff x="5687503" y="98811"/>
            <a:chExt cx="2782178" cy="326642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3592" y="101453"/>
              <a:ext cx="324000" cy="324000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896" y="101453"/>
              <a:ext cx="324000" cy="324000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2200" y="101453"/>
              <a:ext cx="324000" cy="324000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101453"/>
              <a:ext cx="324000" cy="324000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4984" y="101453"/>
              <a:ext cx="324000" cy="324000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681" y="101453"/>
              <a:ext cx="324000" cy="324000"/>
            </a:xfrm>
            <a:prstGeom prst="rect">
              <a:avLst/>
            </a:prstGeom>
          </p:spPr>
        </p:pic>
        <p:cxnSp>
          <p:nvCxnSpPr>
            <p:cNvPr id="18" name="Connecteur droit 17"/>
            <p:cNvCxnSpPr>
              <a:stCxn id="14" idx="3"/>
              <a:endCxn id="13" idx="1"/>
            </p:cNvCxnSpPr>
            <p:nvPr/>
          </p:nvCxnSpPr>
          <p:spPr>
            <a:xfrm>
              <a:off x="6016200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llipse 18"/>
            <p:cNvSpPr/>
            <p:nvPr/>
          </p:nvSpPr>
          <p:spPr>
            <a:xfrm>
              <a:off x="5687503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cxnSp>
          <p:nvCxnSpPr>
            <p:cNvPr id="20" name="Connecteur droit 19"/>
            <p:cNvCxnSpPr>
              <a:stCxn id="13" idx="3"/>
              <a:endCxn id="12" idx="1"/>
            </p:cNvCxnSpPr>
            <p:nvPr/>
          </p:nvCxnSpPr>
          <p:spPr>
            <a:xfrm>
              <a:off x="6506896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>
              <a:stCxn id="12" idx="3"/>
              <a:endCxn id="15" idx="1"/>
            </p:cNvCxnSpPr>
            <p:nvPr/>
          </p:nvCxnSpPr>
          <p:spPr>
            <a:xfrm>
              <a:off x="6997592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>
              <a:stCxn id="15" idx="3"/>
              <a:endCxn id="16" idx="1"/>
            </p:cNvCxnSpPr>
            <p:nvPr/>
          </p:nvCxnSpPr>
          <p:spPr>
            <a:xfrm>
              <a:off x="7488288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>
              <a:stCxn id="16" idx="3"/>
              <a:endCxn id="17" idx="1"/>
            </p:cNvCxnSpPr>
            <p:nvPr/>
          </p:nvCxnSpPr>
          <p:spPr>
            <a:xfrm>
              <a:off x="7978984" y="263453"/>
              <a:ext cx="166697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Ellipse 23"/>
            <p:cNvSpPr/>
            <p:nvPr/>
          </p:nvSpPr>
          <p:spPr>
            <a:xfrm>
              <a:off x="6180548" y="9881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25" name="Ellipse 24"/>
            <p:cNvSpPr/>
            <p:nvPr/>
          </p:nvSpPr>
          <p:spPr>
            <a:xfrm>
              <a:off x="6673592" y="9881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26" name="Ellipse 25"/>
            <p:cNvSpPr/>
            <p:nvPr/>
          </p:nvSpPr>
          <p:spPr>
            <a:xfrm>
              <a:off x="7159591" y="9881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27" name="Ellipse 26"/>
            <p:cNvSpPr/>
            <p:nvPr/>
          </p:nvSpPr>
          <p:spPr>
            <a:xfrm>
              <a:off x="7652636" y="9881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28300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200800" cy="63408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L’assistance : La plateforme RUBIS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25498" y="1586215"/>
            <a:ext cx="29699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Une entrée "</a:t>
            </a:r>
            <a:r>
              <a:rPr lang="fr-FR" sz="2400" b="1" dirty="0" smtClean="0"/>
              <a:t>DANE</a:t>
            </a:r>
            <a:r>
              <a:rPr lang="fr-FR" sz="2400" dirty="0"/>
              <a:t>" pour toute demande concernant </a:t>
            </a:r>
            <a:r>
              <a:rPr lang="fr-FR" sz="2400" dirty="0" smtClean="0"/>
              <a:t>l’ENT</a:t>
            </a:r>
            <a:endParaRPr lang="fr-FR" sz="2400" dirty="0"/>
          </a:p>
        </p:txBody>
      </p:sp>
      <p:sp>
        <p:nvSpPr>
          <p:cNvPr id="12" name="Rectangle 11"/>
          <p:cNvSpPr/>
          <p:nvPr/>
        </p:nvSpPr>
        <p:spPr>
          <a:xfrm>
            <a:off x="325498" y="3692937"/>
            <a:ext cx="7198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Une catégorie spécifique "</a:t>
            </a:r>
            <a:r>
              <a:rPr lang="fr-FR" sz="2400" b="1" dirty="0" smtClean="0"/>
              <a:t>Espace </a:t>
            </a:r>
            <a:r>
              <a:rPr lang="fr-FR" sz="2400" b="1" dirty="0"/>
              <a:t>Numérique de Travail</a:t>
            </a:r>
            <a:r>
              <a:rPr lang="fr-FR" sz="2400" dirty="0"/>
              <a:t>"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3635896" y="1484784"/>
            <a:ext cx="4896544" cy="2217673"/>
            <a:chOff x="3635896" y="1167329"/>
            <a:chExt cx="4896544" cy="2217673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35896" y="1167329"/>
              <a:ext cx="4896544" cy="2217673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Rectangle à coins arrondis 3"/>
            <p:cNvSpPr/>
            <p:nvPr/>
          </p:nvSpPr>
          <p:spPr>
            <a:xfrm>
              <a:off x="4572001" y="2348880"/>
              <a:ext cx="1224135" cy="576064"/>
            </a:xfrm>
            <a:prstGeom prst="roundRect">
              <a:avLst>
                <a:gd name="adj" fmla="val 0"/>
              </a:avLst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757" y="4226951"/>
            <a:ext cx="4754488" cy="2154377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Groupe 8"/>
          <p:cNvGrpSpPr/>
          <p:nvPr/>
        </p:nvGrpSpPr>
        <p:grpSpPr>
          <a:xfrm>
            <a:off x="5750262" y="44404"/>
            <a:ext cx="2782178" cy="326642"/>
            <a:chOff x="5687503" y="98811"/>
            <a:chExt cx="2782178" cy="326642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3592" y="101453"/>
              <a:ext cx="324000" cy="324000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896" y="101453"/>
              <a:ext cx="324000" cy="324000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2200" y="101453"/>
              <a:ext cx="324000" cy="324000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101453"/>
              <a:ext cx="324000" cy="324000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4984" y="101453"/>
              <a:ext cx="324000" cy="324000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681" y="101453"/>
              <a:ext cx="324000" cy="324000"/>
            </a:xfrm>
            <a:prstGeom prst="rect">
              <a:avLst/>
            </a:prstGeom>
          </p:spPr>
        </p:pic>
        <p:cxnSp>
          <p:nvCxnSpPr>
            <p:cNvPr id="17" name="Connecteur droit 16"/>
            <p:cNvCxnSpPr>
              <a:stCxn id="13" idx="3"/>
              <a:endCxn id="11" idx="1"/>
            </p:cNvCxnSpPr>
            <p:nvPr/>
          </p:nvCxnSpPr>
          <p:spPr>
            <a:xfrm>
              <a:off x="6016200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Ellipse 17"/>
            <p:cNvSpPr/>
            <p:nvPr/>
          </p:nvSpPr>
          <p:spPr>
            <a:xfrm>
              <a:off x="5687503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cxnSp>
          <p:nvCxnSpPr>
            <p:cNvPr id="19" name="Connecteur droit 18"/>
            <p:cNvCxnSpPr>
              <a:stCxn id="11" idx="3"/>
              <a:endCxn id="10" idx="1"/>
            </p:cNvCxnSpPr>
            <p:nvPr/>
          </p:nvCxnSpPr>
          <p:spPr>
            <a:xfrm>
              <a:off x="6506896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>
              <a:stCxn id="10" idx="3"/>
              <a:endCxn id="14" idx="1"/>
            </p:cNvCxnSpPr>
            <p:nvPr/>
          </p:nvCxnSpPr>
          <p:spPr>
            <a:xfrm>
              <a:off x="6997592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>
              <a:stCxn id="14" idx="3"/>
              <a:endCxn id="15" idx="1"/>
            </p:cNvCxnSpPr>
            <p:nvPr/>
          </p:nvCxnSpPr>
          <p:spPr>
            <a:xfrm>
              <a:off x="7488288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>
              <a:stCxn id="15" idx="3"/>
              <a:endCxn id="16" idx="1"/>
            </p:cNvCxnSpPr>
            <p:nvPr/>
          </p:nvCxnSpPr>
          <p:spPr>
            <a:xfrm>
              <a:off x="7978984" y="263453"/>
              <a:ext cx="166697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Ellipse 22"/>
            <p:cNvSpPr/>
            <p:nvPr/>
          </p:nvSpPr>
          <p:spPr>
            <a:xfrm>
              <a:off x="6180548" y="9881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24" name="Ellipse 23"/>
            <p:cNvSpPr/>
            <p:nvPr/>
          </p:nvSpPr>
          <p:spPr>
            <a:xfrm>
              <a:off x="6673592" y="9881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25" name="Ellipse 24"/>
            <p:cNvSpPr/>
            <p:nvPr/>
          </p:nvSpPr>
          <p:spPr>
            <a:xfrm>
              <a:off x="7159591" y="9881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26" name="Ellipse 25"/>
            <p:cNvSpPr/>
            <p:nvPr/>
          </p:nvSpPr>
          <p:spPr>
            <a:xfrm>
              <a:off x="7652636" y="9881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</p:grpSp>
      <p:sp>
        <p:nvSpPr>
          <p:cNvPr id="27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539552" y="908720"/>
            <a:ext cx="7222384" cy="4445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Plateforme d’assistance accessible par ARENA (support et assistance)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3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Formation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la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rentrée,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une 2</a:t>
            </a:r>
            <a:r>
              <a:rPr lang="fr-FR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ème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demi-journée de formation</a:t>
            </a:r>
          </a:p>
        </p:txBody>
      </p:sp>
      <p:sp>
        <p:nvSpPr>
          <p:cNvPr id="5" name="Espace réservé du contenu 5"/>
          <p:cNvSpPr>
            <a:spLocks noGrp="1"/>
          </p:cNvSpPr>
          <p:nvPr>
            <p:ph sz="quarter" idx="11"/>
          </p:nvPr>
        </p:nvSpPr>
        <p:spPr>
          <a:xfrm>
            <a:off x="179512" y="1676024"/>
            <a:ext cx="8496944" cy="4129240"/>
          </a:xfrm>
        </p:spPr>
        <p:txBody>
          <a:bodyPr anchor="t"/>
          <a:lstStyle/>
          <a:p>
            <a:pPr marL="0" lvl="2">
              <a:buClr>
                <a:srgbClr val="0091A6"/>
              </a:buClr>
            </a:pPr>
            <a:r>
              <a:rPr lang="fr-FR" sz="3600" dirty="0" smtClean="0"/>
              <a:t>Programme :</a:t>
            </a:r>
          </a:p>
          <a:p>
            <a:pPr marL="571500" lvl="2" indent="-304800">
              <a:spcBef>
                <a:spcPts val="600"/>
              </a:spcBef>
              <a:buClr>
                <a:srgbClr val="0091A6"/>
              </a:buClr>
              <a:buFont typeface="Arial" panose="020B0604020202020204" pitchFamily="34" charset="0"/>
              <a:buChar char="•"/>
            </a:pPr>
            <a:r>
              <a:rPr lang="fr-FR" sz="3600" dirty="0" smtClean="0"/>
              <a:t>Les évaluations : </a:t>
            </a:r>
            <a:r>
              <a:rPr lang="fr-FR" sz="2800" dirty="0" smtClean="0"/>
              <a:t>notes et compétences</a:t>
            </a:r>
          </a:p>
          <a:p>
            <a:pPr marL="571500" lvl="2" indent="-304800">
              <a:spcBef>
                <a:spcPts val="600"/>
              </a:spcBef>
              <a:buClr>
                <a:srgbClr val="0091A6"/>
              </a:buClr>
              <a:buFont typeface="Arial" panose="020B0604020202020204" pitchFamily="34" charset="0"/>
              <a:buChar char="•"/>
            </a:pPr>
            <a:r>
              <a:rPr lang="fr-FR" sz="3600" dirty="0" smtClean="0"/>
              <a:t>Le classeur pédagogique : </a:t>
            </a:r>
            <a:r>
              <a:rPr lang="fr-FR" sz="2800" dirty="0" smtClean="0"/>
              <a:t>créer des activités, liées au cahier de textes</a:t>
            </a:r>
          </a:p>
          <a:p>
            <a:pPr marL="571500" lvl="2" indent="-304800">
              <a:spcBef>
                <a:spcPts val="600"/>
              </a:spcBef>
              <a:buClr>
                <a:srgbClr val="0091A6"/>
              </a:buClr>
              <a:buFont typeface="Arial" panose="020B0604020202020204" pitchFamily="34" charset="0"/>
              <a:buChar char="•"/>
            </a:pPr>
            <a:r>
              <a:rPr lang="fr-FR" sz="3600" dirty="0" smtClean="0"/>
              <a:t>Les rubriques de classe : </a:t>
            </a:r>
            <a:r>
              <a:rPr lang="fr-FR" sz="2800" dirty="0" smtClean="0"/>
              <a:t>le travail collaboratif</a:t>
            </a:r>
            <a:endParaRPr lang="fr-FR" sz="2800" dirty="0"/>
          </a:p>
        </p:txBody>
      </p:sp>
      <p:grpSp>
        <p:nvGrpSpPr>
          <p:cNvPr id="42" name="Groupe 41"/>
          <p:cNvGrpSpPr/>
          <p:nvPr/>
        </p:nvGrpSpPr>
        <p:grpSpPr>
          <a:xfrm>
            <a:off x="5750262" y="44404"/>
            <a:ext cx="2782178" cy="326642"/>
            <a:chOff x="5687503" y="98811"/>
            <a:chExt cx="2782178" cy="326642"/>
          </a:xfrm>
        </p:grpSpPr>
        <p:pic>
          <p:nvPicPr>
            <p:cNvPr id="43" name="Image 4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3592" y="101453"/>
              <a:ext cx="324000" cy="324000"/>
            </a:xfrm>
            <a:prstGeom prst="rect">
              <a:avLst/>
            </a:prstGeom>
          </p:spPr>
        </p:pic>
        <p:pic>
          <p:nvPicPr>
            <p:cNvPr id="44" name="Image 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896" y="101453"/>
              <a:ext cx="324000" cy="324000"/>
            </a:xfrm>
            <a:prstGeom prst="rect">
              <a:avLst/>
            </a:prstGeom>
          </p:spPr>
        </p:pic>
        <p:pic>
          <p:nvPicPr>
            <p:cNvPr id="45" name="Image 4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2200" y="101453"/>
              <a:ext cx="324000" cy="324000"/>
            </a:xfrm>
            <a:prstGeom prst="rect">
              <a:avLst/>
            </a:prstGeom>
          </p:spPr>
        </p:pic>
        <p:pic>
          <p:nvPicPr>
            <p:cNvPr id="46" name="Image 4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101453"/>
              <a:ext cx="324000" cy="324000"/>
            </a:xfrm>
            <a:prstGeom prst="rect">
              <a:avLst/>
            </a:prstGeom>
          </p:spPr>
        </p:pic>
        <p:pic>
          <p:nvPicPr>
            <p:cNvPr id="47" name="Image 4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4984" y="101453"/>
              <a:ext cx="324000" cy="324000"/>
            </a:xfrm>
            <a:prstGeom prst="rect">
              <a:avLst/>
            </a:prstGeom>
          </p:spPr>
        </p:pic>
        <p:pic>
          <p:nvPicPr>
            <p:cNvPr id="48" name="Image 4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681" y="101453"/>
              <a:ext cx="324000" cy="324000"/>
            </a:xfrm>
            <a:prstGeom prst="rect">
              <a:avLst/>
            </a:prstGeom>
          </p:spPr>
        </p:pic>
        <p:cxnSp>
          <p:nvCxnSpPr>
            <p:cNvPr id="49" name="Connecteur droit 48"/>
            <p:cNvCxnSpPr>
              <a:stCxn id="45" idx="3"/>
              <a:endCxn id="44" idx="1"/>
            </p:cNvCxnSpPr>
            <p:nvPr/>
          </p:nvCxnSpPr>
          <p:spPr>
            <a:xfrm>
              <a:off x="6016200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Ellipse 49"/>
            <p:cNvSpPr/>
            <p:nvPr/>
          </p:nvSpPr>
          <p:spPr>
            <a:xfrm>
              <a:off x="5687503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cxnSp>
          <p:nvCxnSpPr>
            <p:cNvPr id="51" name="Connecteur droit 50"/>
            <p:cNvCxnSpPr>
              <a:stCxn id="44" idx="3"/>
              <a:endCxn id="43" idx="1"/>
            </p:cNvCxnSpPr>
            <p:nvPr/>
          </p:nvCxnSpPr>
          <p:spPr>
            <a:xfrm>
              <a:off x="6506896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>
              <a:stCxn id="43" idx="3"/>
              <a:endCxn id="46" idx="1"/>
            </p:cNvCxnSpPr>
            <p:nvPr/>
          </p:nvCxnSpPr>
          <p:spPr>
            <a:xfrm>
              <a:off x="6997592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>
              <a:stCxn id="46" idx="3"/>
              <a:endCxn id="47" idx="1"/>
            </p:cNvCxnSpPr>
            <p:nvPr/>
          </p:nvCxnSpPr>
          <p:spPr>
            <a:xfrm>
              <a:off x="7488288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>
              <a:stCxn id="47" idx="3"/>
              <a:endCxn id="48" idx="1"/>
            </p:cNvCxnSpPr>
            <p:nvPr/>
          </p:nvCxnSpPr>
          <p:spPr>
            <a:xfrm>
              <a:off x="7978984" y="263453"/>
              <a:ext cx="166697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Ellipse 54"/>
            <p:cNvSpPr/>
            <p:nvPr/>
          </p:nvSpPr>
          <p:spPr>
            <a:xfrm>
              <a:off x="6180548" y="9881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56" name="Ellipse 55"/>
            <p:cNvSpPr/>
            <p:nvPr/>
          </p:nvSpPr>
          <p:spPr>
            <a:xfrm>
              <a:off x="6673592" y="9881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57" name="Ellipse 56"/>
            <p:cNvSpPr/>
            <p:nvPr/>
          </p:nvSpPr>
          <p:spPr>
            <a:xfrm>
              <a:off x="7159591" y="9881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58" name="Ellipse 57"/>
            <p:cNvSpPr/>
            <p:nvPr/>
          </p:nvSpPr>
          <p:spPr>
            <a:xfrm>
              <a:off x="7652636" y="9881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76819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403648" y="4725144"/>
            <a:ext cx="6343054" cy="849979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fr-F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Merci pour votre attention</a:t>
            </a:r>
            <a:endParaRPr lang="fr-FR" sz="1800" dirty="0">
              <a:solidFill>
                <a:srgbClr val="0091A5"/>
              </a:solidFill>
              <a:latin typeface="+mj-lt"/>
            </a:endParaRPr>
          </a:p>
        </p:txBody>
      </p:sp>
      <p:pic>
        <p:nvPicPr>
          <p:cNvPr id="6" name="Picture 4" descr="C:\Users\fdirriere\Desktop\PPT\logo_ac-reims_H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50" y="1124744"/>
            <a:ext cx="1365250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 flipV="1">
            <a:off x="1835150" y="3717924"/>
            <a:ext cx="5473700" cy="11112"/>
          </a:xfrm>
          <a:prstGeom prst="rect">
            <a:avLst/>
          </a:prstGeom>
          <a:solidFill>
            <a:srgbClr val="009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1838325" y="3429000"/>
            <a:ext cx="54737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fr-FR" sz="1600" b="1" dirty="0" smtClean="0">
                <a:solidFill>
                  <a:srgbClr val="0091A5"/>
                </a:solidFill>
                <a:latin typeface="+mj-lt"/>
              </a:rPr>
              <a:t>Rectorat de l’académie de Reims</a:t>
            </a:r>
            <a:endParaRPr lang="fr-FR" sz="1600" dirty="0">
              <a:solidFill>
                <a:srgbClr val="0091A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109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272808" cy="63408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Programme de la 1</a:t>
            </a:r>
            <a:r>
              <a:rPr lang="fr-FR" baseline="30000" dirty="0" smtClean="0"/>
              <a:t>ère</a:t>
            </a:r>
            <a:r>
              <a:rPr lang="fr-FR" dirty="0" smtClean="0"/>
              <a:t> demi-journée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619672" y="1125304"/>
            <a:ext cx="72008" cy="5040000"/>
          </a:xfrm>
          <a:prstGeom prst="rect">
            <a:avLst/>
          </a:prstGeom>
          <a:solidFill>
            <a:srgbClr val="0091A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100" b="1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340768"/>
            <a:ext cx="1324660" cy="280938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907704" y="1052736"/>
            <a:ext cx="7236296" cy="58052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363538">
              <a:lnSpc>
                <a:spcPct val="110000"/>
              </a:lnSpc>
              <a:spcBef>
                <a:spcPts val="300"/>
              </a:spcBef>
              <a:buClr>
                <a:srgbClr val="0091A6"/>
              </a:buClr>
            </a:pPr>
            <a:r>
              <a:rPr lang="fr-FR" sz="2400" dirty="0" smtClean="0"/>
              <a:t>Un nouvel ENT : tour d’horizon</a:t>
            </a:r>
          </a:p>
          <a:p>
            <a:pPr marL="363538" lvl="1">
              <a:lnSpc>
                <a:spcPct val="110000"/>
              </a:lnSpc>
              <a:spcBef>
                <a:spcPts val="300"/>
              </a:spcBef>
              <a:buClr>
                <a:srgbClr val="0091A6"/>
              </a:buClr>
            </a:pPr>
            <a:r>
              <a:rPr lang="fr-FR" sz="2400" dirty="0"/>
              <a:t>Communiquer</a:t>
            </a:r>
          </a:p>
          <a:p>
            <a:pPr marL="804863" lvl="2" indent="-265113">
              <a:lnSpc>
                <a:spcPct val="110000"/>
              </a:lnSpc>
              <a:spcBef>
                <a:spcPts val="300"/>
              </a:spcBef>
              <a:buClr>
                <a:srgbClr val="0091A6"/>
              </a:buClr>
              <a:buFont typeface="Arial" panose="020B0604020202020204" pitchFamily="34" charset="0"/>
              <a:buChar char="•"/>
            </a:pPr>
            <a:r>
              <a:rPr lang="fr-FR" dirty="0"/>
              <a:t>La </a:t>
            </a:r>
            <a:r>
              <a:rPr lang="fr-FR" dirty="0" smtClean="0"/>
              <a:t>messagerie</a:t>
            </a:r>
            <a:endParaRPr lang="fr-FR" sz="2400" dirty="0" smtClean="0"/>
          </a:p>
          <a:p>
            <a:pPr marL="363538">
              <a:lnSpc>
                <a:spcPct val="110000"/>
              </a:lnSpc>
              <a:spcBef>
                <a:spcPts val="300"/>
              </a:spcBef>
              <a:buClr>
                <a:srgbClr val="0091A6"/>
              </a:buClr>
            </a:pPr>
            <a:r>
              <a:rPr lang="fr-FR" sz="2400" dirty="0" smtClean="0"/>
              <a:t>Editer – Stocker des documents</a:t>
            </a:r>
          </a:p>
          <a:p>
            <a:pPr marL="804863" lvl="1" indent="-265113">
              <a:lnSpc>
                <a:spcPct val="110000"/>
              </a:lnSpc>
              <a:spcBef>
                <a:spcPts val="300"/>
              </a:spcBef>
              <a:buClr>
                <a:srgbClr val="0091A6"/>
              </a:buClr>
              <a:buFont typeface="Arial" panose="020B0604020202020204" pitchFamily="34" charset="0"/>
              <a:buChar char="•"/>
            </a:pPr>
            <a:r>
              <a:rPr lang="fr-FR" dirty="0" smtClean="0"/>
              <a:t>Le porte-documents</a:t>
            </a:r>
          </a:p>
          <a:p>
            <a:pPr marL="804863" lvl="1" indent="-265113">
              <a:lnSpc>
                <a:spcPct val="110000"/>
              </a:lnSpc>
              <a:spcBef>
                <a:spcPts val="300"/>
              </a:spcBef>
              <a:buClr>
                <a:srgbClr val="0091A6"/>
              </a:buClr>
              <a:buFont typeface="Arial" panose="020B0604020202020204" pitchFamily="34" charset="0"/>
              <a:buChar char="•"/>
            </a:pPr>
            <a:r>
              <a:rPr lang="fr-FR" dirty="0"/>
              <a:t>L</a:t>
            </a:r>
            <a:r>
              <a:rPr lang="fr-FR" dirty="0" smtClean="0"/>
              <a:t>a bureautique en ligne</a:t>
            </a:r>
          </a:p>
          <a:p>
            <a:pPr marL="363538">
              <a:lnSpc>
                <a:spcPct val="110000"/>
              </a:lnSpc>
              <a:spcBef>
                <a:spcPts val="300"/>
              </a:spcBef>
              <a:buClr>
                <a:srgbClr val="0091A6"/>
              </a:buClr>
            </a:pPr>
            <a:r>
              <a:rPr lang="fr-FR" sz="2400" dirty="0" smtClean="0"/>
              <a:t>Faire produire les élèves</a:t>
            </a:r>
          </a:p>
          <a:p>
            <a:pPr marL="804863" lvl="1" indent="-265113">
              <a:lnSpc>
                <a:spcPct val="110000"/>
              </a:lnSpc>
              <a:spcBef>
                <a:spcPts val="300"/>
              </a:spcBef>
              <a:buClr>
                <a:srgbClr val="0091A6"/>
              </a:buClr>
              <a:buFont typeface="Arial" panose="020B0604020202020204" pitchFamily="34" charset="0"/>
              <a:buChar char="•"/>
            </a:pPr>
            <a:r>
              <a:rPr lang="fr-FR" dirty="0" smtClean="0"/>
              <a:t>Le cahier de textes</a:t>
            </a:r>
          </a:p>
          <a:p>
            <a:pPr marL="804863" lvl="1" indent="-265113">
              <a:lnSpc>
                <a:spcPct val="110000"/>
              </a:lnSpc>
              <a:spcBef>
                <a:spcPts val="300"/>
              </a:spcBef>
              <a:buClr>
                <a:srgbClr val="0091A6"/>
              </a:buClr>
              <a:buFont typeface="Arial" panose="020B0604020202020204" pitchFamily="34" charset="0"/>
              <a:buChar char="•"/>
            </a:pPr>
            <a:r>
              <a:rPr lang="fr-FR" dirty="0" smtClean="0"/>
              <a:t>Le travail à faire</a:t>
            </a:r>
          </a:p>
          <a:p>
            <a:pPr marL="363538" lvl="1">
              <a:lnSpc>
                <a:spcPct val="110000"/>
              </a:lnSpc>
              <a:spcBef>
                <a:spcPts val="300"/>
              </a:spcBef>
              <a:buClr>
                <a:srgbClr val="0091A6"/>
              </a:buClr>
            </a:pPr>
            <a:r>
              <a:rPr lang="fr-FR" sz="2400" dirty="0" smtClean="0"/>
              <a:t>Accéder aux ressources numériques</a:t>
            </a:r>
            <a:endParaRPr lang="fr-FR" sz="2400" dirty="0"/>
          </a:p>
          <a:p>
            <a:pPr marL="804863" lvl="2" indent="-265113">
              <a:lnSpc>
                <a:spcPct val="110000"/>
              </a:lnSpc>
              <a:spcBef>
                <a:spcPts val="300"/>
              </a:spcBef>
              <a:buClr>
                <a:srgbClr val="0091A6"/>
              </a:buClr>
              <a:buFont typeface="Arial" panose="020B0604020202020204" pitchFamily="34" charset="0"/>
              <a:buChar char="•"/>
            </a:pPr>
            <a:r>
              <a:rPr lang="fr-FR" dirty="0" smtClean="0"/>
              <a:t>Le médiacentre</a:t>
            </a:r>
          </a:p>
          <a:p>
            <a:pPr marL="804863" lvl="2" indent="-265113">
              <a:lnSpc>
                <a:spcPct val="110000"/>
              </a:lnSpc>
              <a:spcBef>
                <a:spcPts val="300"/>
              </a:spcBef>
              <a:buClr>
                <a:srgbClr val="0091A6"/>
              </a:buClr>
              <a:buFont typeface="Arial" panose="020B0604020202020204" pitchFamily="34" charset="0"/>
              <a:buChar char="•"/>
            </a:pPr>
            <a:r>
              <a:rPr lang="fr-FR" dirty="0" smtClean="0"/>
              <a:t>Les autres ressources</a:t>
            </a:r>
          </a:p>
          <a:p>
            <a:pPr marL="363538" lvl="2">
              <a:lnSpc>
                <a:spcPct val="110000"/>
              </a:lnSpc>
              <a:spcBef>
                <a:spcPts val="300"/>
              </a:spcBef>
              <a:buClr>
                <a:srgbClr val="0091A6"/>
              </a:buClr>
            </a:pPr>
            <a:r>
              <a:rPr lang="fr-FR" sz="2400" dirty="0" smtClean="0"/>
              <a:t>Se documenter – Être accompagné</a:t>
            </a:r>
            <a:endParaRPr lang="fr-FR" sz="2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53" y="2302427"/>
            <a:ext cx="406493" cy="40649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52" y="1592142"/>
            <a:ext cx="406493" cy="40649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53" y="1142353"/>
            <a:ext cx="406493" cy="40649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53" y="3382547"/>
            <a:ext cx="406493" cy="40649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53" y="4581128"/>
            <a:ext cx="406493" cy="406493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52" y="5661248"/>
            <a:ext cx="406493" cy="40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3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0" y="1862822"/>
            <a:ext cx="800534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6000" dirty="0" smtClean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L’ENT MonBureauNumérique :</a:t>
            </a:r>
          </a:p>
          <a:p>
            <a:pPr algn="ctr"/>
            <a:r>
              <a:rPr lang="fr-FR" sz="6000" dirty="0" smtClean="0">
                <a:ln w="0"/>
                <a:solidFill>
                  <a:srgbClr val="0091A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TOUR D’HORIZON</a:t>
            </a:r>
            <a:endParaRPr lang="fr-FR" sz="6000" dirty="0">
              <a:ln w="0"/>
              <a:solidFill>
                <a:srgbClr val="0091A6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59" name="Groupe 58"/>
          <p:cNvGrpSpPr/>
          <p:nvPr/>
        </p:nvGrpSpPr>
        <p:grpSpPr>
          <a:xfrm>
            <a:off x="5754959" y="44624"/>
            <a:ext cx="2777481" cy="326422"/>
            <a:chOff x="5692200" y="99031"/>
            <a:chExt cx="2777481" cy="326422"/>
          </a:xfrm>
        </p:grpSpPr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3592" y="101453"/>
              <a:ext cx="324000" cy="324000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896" y="101453"/>
              <a:ext cx="324000" cy="324000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2200" y="101453"/>
              <a:ext cx="324000" cy="324000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101453"/>
              <a:ext cx="324000" cy="324000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4984" y="101453"/>
              <a:ext cx="324000" cy="324000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681" y="101453"/>
              <a:ext cx="324000" cy="324000"/>
            </a:xfrm>
            <a:prstGeom prst="rect">
              <a:avLst/>
            </a:prstGeom>
          </p:spPr>
        </p:pic>
        <p:cxnSp>
          <p:nvCxnSpPr>
            <p:cNvPr id="34" name="Connecteur droit 33"/>
            <p:cNvCxnSpPr>
              <a:stCxn id="30" idx="3"/>
              <a:endCxn id="29" idx="1"/>
            </p:cNvCxnSpPr>
            <p:nvPr/>
          </p:nvCxnSpPr>
          <p:spPr>
            <a:xfrm>
              <a:off x="6016200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Ellipse 34"/>
            <p:cNvSpPr/>
            <p:nvPr/>
          </p:nvSpPr>
          <p:spPr>
            <a:xfrm>
              <a:off x="6177702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cxnSp>
          <p:nvCxnSpPr>
            <p:cNvPr id="39" name="Connecteur droit 38"/>
            <p:cNvCxnSpPr>
              <a:stCxn id="29" idx="3"/>
              <a:endCxn id="28" idx="1"/>
            </p:cNvCxnSpPr>
            <p:nvPr/>
          </p:nvCxnSpPr>
          <p:spPr>
            <a:xfrm>
              <a:off x="6506896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>
              <a:stCxn id="28" idx="3"/>
              <a:endCxn id="31" idx="1"/>
            </p:cNvCxnSpPr>
            <p:nvPr/>
          </p:nvCxnSpPr>
          <p:spPr>
            <a:xfrm>
              <a:off x="6997592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>
              <a:stCxn id="31" idx="3"/>
              <a:endCxn id="32" idx="1"/>
            </p:cNvCxnSpPr>
            <p:nvPr/>
          </p:nvCxnSpPr>
          <p:spPr>
            <a:xfrm>
              <a:off x="7488288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>
              <a:stCxn id="32" idx="3"/>
              <a:endCxn id="33" idx="1"/>
            </p:cNvCxnSpPr>
            <p:nvPr/>
          </p:nvCxnSpPr>
          <p:spPr>
            <a:xfrm>
              <a:off x="7978984" y="263453"/>
              <a:ext cx="166697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Ellipse 53"/>
            <p:cNvSpPr/>
            <p:nvPr/>
          </p:nvSpPr>
          <p:spPr>
            <a:xfrm>
              <a:off x="6673591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55" name="Ellipse 54"/>
            <p:cNvSpPr/>
            <p:nvPr/>
          </p:nvSpPr>
          <p:spPr>
            <a:xfrm>
              <a:off x="7159591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56" name="Ellipse 55"/>
            <p:cNvSpPr/>
            <p:nvPr/>
          </p:nvSpPr>
          <p:spPr>
            <a:xfrm>
              <a:off x="7654984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57" name="Ellipse 56"/>
            <p:cNvSpPr/>
            <p:nvPr/>
          </p:nvSpPr>
          <p:spPr>
            <a:xfrm>
              <a:off x="8140984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09845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52096"/>
            <a:ext cx="4120323" cy="34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à coins arrondis 17"/>
          <p:cNvSpPr/>
          <p:nvPr/>
        </p:nvSpPr>
        <p:spPr>
          <a:xfrm>
            <a:off x="333872" y="1484784"/>
            <a:ext cx="4215037" cy="4732050"/>
          </a:xfrm>
          <a:prstGeom prst="roundRect">
            <a:avLst>
              <a:gd name="adj" fmla="val 513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  <a:alpha val="50196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100" b="1" smtClean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811" y="4366395"/>
            <a:ext cx="2720378" cy="1850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4123" cy="634082"/>
          </a:xfrm>
        </p:spPr>
        <p:txBody>
          <a:bodyPr>
            <a:normAutofit fontScale="90000"/>
          </a:bodyPr>
          <a:lstStyle/>
          <a:p>
            <a:r>
              <a:rPr lang="fr-FR" sz="3600" dirty="0"/>
              <a:t>Un nouvel </a:t>
            </a:r>
            <a:r>
              <a:rPr lang="fr-FR" sz="3600" dirty="0" smtClean="0"/>
              <a:t>ENT : </a:t>
            </a:r>
            <a:r>
              <a:rPr lang="fr-FR" sz="2800" dirty="0" smtClean="0"/>
              <a:t>Le périmètre géographique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395536" y="836712"/>
            <a:ext cx="7976598" cy="444500"/>
          </a:xfrm>
        </p:spPr>
        <p:txBody>
          <a:bodyPr/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projet unique pour la région Grand Est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5536" y="1268760"/>
            <a:ext cx="1440160" cy="144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25000" lnSpcReduction="20000"/>
          </a:bodyPr>
          <a:lstStyle/>
          <a:p>
            <a:endParaRPr lang="fr-FR" dirty="0" smtClean="0"/>
          </a:p>
        </p:txBody>
      </p:sp>
      <p:sp>
        <p:nvSpPr>
          <p:cNvPr id="15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822931" y="1556792"/>
            <a:ext cx="3605054" cy="819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 smtClean="0"/>
              <a:t>11 collectivités :</a:t>
            </a:r>
          </a:p>
          <a:p>
            <a:pPr marL="0" indent="0">
              <a:buNone/>
            </a:pPr>
            <a:r>
              <a:rPr lang="fr-FR" sz="1600" dirty="0" smtClean="0"/>
              <a:t>La région Grand Est et 10 départements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6463342"/>
            <a:ext cx="7596336" cy="4046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fr-FR" sz="1200" i="1" dirty="0" smtClean="0"/>
              <a:t>* Direction Régionale de l'Alimentation, de l'Agriculture et de la Forêt : la DRAAF gère les lycées agricoles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07327"/>
            <a:ext cx="406493" cy="406493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182747"/>
            <a:ext cx="406493" cy="406493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90941"/>
            <a:ext cx="406493" cy="406493"/>
          </a:xfrm>
          <a:prstGeom prst="rect">
            <a:avLst/>
          </a:prstGeom>
        </p:spPr>
      </p:pic>
      <p:sp>
        <p:nvSpPr>
          <p:cNvPr id="33" name="Espace réservé du contenu 3"/>
          <p:cNvSpPr txBox="1">
            <a:spLocks/>
          </p:cNvSpPr>
          <p:nvPr/>
        </p:nvSpPr>
        <p:spPr>
          <a:xfrm>
            <a:off x="847719" y="5157192"/>
            <a:ext cx="3076209" cy="54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Calibri" panose="020F050202020403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fr-FR" sz="2400" dirty="0" smtClean="0"/>
              <a:t>Contrat de 4 x 1 an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822931" y="3933344"/>
            <a:ext cx="3851084" cy="115184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fr-FR" sz="2400" dirty="0" smtClean="0"/>
              <a:t>847 établissements </a:t>
            </a:r>
          </a:p>
          <a:p>
            <a:r>
              <a:rPr lang="fr-FR" sz="2400" dirty="0" smtClean="0"/>
              <a:t>Plus de 1 million de comptes</a:t>
            </a:r>
          </a:p>
        </p:txBody>
      </p:sp>
      <p:sp>
        <p:nvSpPr>
          <p:cNvPr id="9" name="Rectangle 8"/>
          <p:cNvSpPr/>
          <p:nvPr/>
        </p:nvSpPr>
        <p:spPr>
          <a:xfrm>
            <a:off x="822931" y="2793122"/>
            <a:ext cx="34701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4 autorités académiques : </a:t>
            </a:r>
            <a:endParaRPr lang="fr-FR" sz="2400" dirty="0" smtClean="0"/>
          </a:p>
          <a:p>
            <a:r>
              <a:rPr lang="fr-FR" sz="1600" dirty="0" smtClean="0"/>
              <a:t>3 </a:t>
            </a:r>
            <a:r>
              <a:rPr lang="fr-FR" sz="1600" dirty="0"/>
              <a:t>académies et la DRAAF*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99134"/>
            <a:ext cx="406493" cy="406493"/>
          </a:xfrm>
          <a:prstGeom prst="rect">
            <a:avLst/>
          </a:prstGeom>
        </p:spPr>
      </p:pic>
      <p:grpSp>
        <p:nvGrpSpPr>
          <p:cNvPr id="34" name="Groupe 33"/>
          <p:cNvGrpSpPr/>
          <p:nvPr/>
        </p:nvGrpSpPr>
        <p:grpSpPr>
          <a:xfrm>
            <a:off x="5754959" y="44624"/>
            <a:ext cx="2777481" cy="326422"/>
            <a:chOff x="5692200" y="99031"/>
            <a:chExt cx="2777481" cy="326422"/>
          </a:xfrm>
        </p:grpSpPr>
        <p:pic>
          <p:nvPicPr>
            <p:cNvPr id="48" name="Image 4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3592" y="101453"/>
              <a:ext cx="324000" cy="324000"/>
            </a:xfrm>
            <a:prstGeom prst="rect">
              <a:avLst/>
            </a:prstGeom>
          </p:spPr>
        </p:pic>
        <p:pic>
          <p:nvPicPr>
            <p:cNvPr id="49" name="Image 4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896" y="101453"/>
              <a:ext cx="324000" cy="324000"/>
            </a:xfrm>
            <a:prstGeom prst="rect">
              <a:avLst/>
            </a:prstGeom>
          </p:spPr>
        </p:pic>
        <p:pic>
          <p:nvPicPr>
            <p:cNvPr id="50" name="Image 4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2200" y="101453"/>
              <a:ext cx="324000" cy="324000"/>
            </a:xfrm>
            <a:prstGeom prst="rect">
              <a:avLst/>
            </a:prstGeom>
          </p:spPr>
        </p:pic>
        <p:pic>
          <p:nvPicPr>
            <p:cNvPr id="51" name="Image 5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101453"/>
              <a:ext cx="324000" cy="324000"/>
            </a:xfrm>
            <a:prstGeom prst="rect">
              <a:avLst/>
            </a:prstGeom>
          </p:spPr>
        </p:pic>
        <p:pic>
          <p:nvPicPr>
            <p:cNvPr id="52" name="Image 5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4984" y="101453"/>
              <a:ext cx="324000" cy="324000"/>
            </a:xfrm>
            <a:prstGeom prst="rect">
              <a:avLst/>
            </a:prstGeom>
          </p:spPr>
        </p:pic>
        <p:pic>
          <p:nvPicPr>
            <p:cNvPr id="53" name="Image 5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681" y="101453"/>
              <a:ext cx="324000" cy="324000"/>
            </a:xfrm>
            <a:prstGeom prst="rect">
              <a:avLst/>
            </a:prstGeom>
          </p:spPr>
        </p:pic>
        <p:cxnSp>
          <p:nvCxnSpPr>
            <p:cNvPr id="54" name="Connecteur droit 53"/>
            <p:cNvCxnSpPr>
              <a:stCxn id="50" idx="3"/>
              <a:endCxn id="49" idx="1"/>
            </p:cNvCxnSpPr>
            <p:nvPr/>
          </p:nvCxnSpPr>
          <p:spPr>
            <a:xfrm>
              <a:off x="6016200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Ellipse 54"/>
            <p:cNvSpPr/>
            <p:nvPr/>
          </p:nvSpPr>
          <p:spPr>
            <a:xfrm>
              <a:off x="6177702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cxnSp>
          <p:nvCxnSpPr>
            <p:cNvPr id="56" name="Connecteur droit 55"/>
            <p:cNvCxnSpPr>
              <a:stCxn id="49" idx="3"/>
              <a:endCxn id="48" idx="1"/>
            </p:cNvCxnSpPr>
            <p:nvPr/>
          </p:nvCxnSpPr>
          <p:spPr>
            <a:xfrm>
              <a:off x="6506896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>
              <a:stCxn id="48" idx="3"/>
              <a:endCxn id="51" idx="1"/>
            </p:cNvCxnSpPr>
            <p:nvPr/>
          </p:nvCxnSpPr>
          <p:spPr>
            <a:xfrm>
              <a:off x="6997592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>
              <a:stCxn id="51" idx="3"/>
              <a:endCxn id="52" idx="1"/>
            </p:cNvCxnSpPr>
            <p:nvPr/>
          </p:nvCxnSpPr>
          <p:spPr>
            <a:xfrm>
              <a:off x="7488288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>
              <a:stCxn id="52" idx="3"/>
              <a:endCxn id="53" idx="1"/>
            </p:cNvCxnSpPr>
            <p:nvPr/>
          </p:nvCxnSpPr>
          <p:spPr>
            <a:xfrm>
              <a:off x="7978984" y="263453"/>
              <a:ext cx="166697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Ellipse 59"/>
            <p:cNvSpPr/>
            <p:nvPr/>
          </p:nvSpPr>
          <p:spPr>
            <a:xfrm>
              <a:off x="6673591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61" name="Ellipse 60"/>
            <p:cNvSpPr/>
            <p:nvPr/>
          </p:nvSpPr>
          <p:spPr>
            <a:xfrm>
              <a:off x="7159591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62" name="Ellipse 61"/>
            <p:cNvSpPr/>
            <p:nvPr/>
          </p:nvSpPr>
          <p:spPr>
            <a:xfrm>
              <a:off x="7654984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63" name="Ellipse 62"/>
            <p:cNvSpPr/>
            <p:nvPr/>
          </p:nvSpPr>
          <p:spPr>
            <a:xfrm>
              <a:off x="8140984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71255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à coins arrondis 17"/>
          <p:cNvSpPr/>
          <p:nvPr/>
        </p:nvSpPr>
        <p:spPr>
          <a:xfrm>
            <a:off x="218659" y="1843286"/>
            <a:ext cx="3240360" cy="3934167"/>
          </a:xfrm>
          <a:prstGeom prst="roundRect">
            <a:avLst>
              <a:gd name="adj" fmla="val 6903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  <a:alpha val="50196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100" b="1" smtClean="0"/>
          </a:p>
        </p:txBody>
      </p:sp>
      <p:sp>
        <p:nvSpPr>
          <p:cNvPr id="6" name="Rectangle à coins arrondis 5"/>
          <p:cNvSpPr/>
          <p:nvPr/>
        </p:nvSpPr>
        <p:spPr>
          <a:xfrm>
            <a:off x="5572004" y="1832329"/>
            <a:ext cx="3217030" cy="3312793"/>
          </a:xfrm>
          <a:prstGeom prst="roundRect">
            <a:avLst>
              <a:gd name="adj" fmla="val 6903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  <a:alpha val="50196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100" b="1" smtClean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84" y="3014408"/>
            <a:ext cx="1890871" cy="12861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395536" y="836712"/>
            <a:ext cx="7976598" cy="444500"/>
          </a:xfrm>
        </p:spPr>
        <p:txBody>
          <a:bodyPr/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Académie de Reims, rentrée 2019-2020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138" y="1823673"/>
            <a:ext cx="2859642" cy="42522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ZoneTexte 27"/>
          <p:cNvSpPr txBox="1"/>
          <p:nvPr/>
        </p:nvSpPr>
        <p:spPr>
          <a:xfrm>
            <a:off x="247127" y="2277358"/>
            <a:ext cx="3211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smtClean="0">
                <a:solidFill>
                  <a:srgbClr val="C00000"/>
                </a:solidFill>
                <a:latin typeface="+mj-lt"/>
              </a:rPr>
              <a:t>Lycées : 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</a:rPr>
              <a:t>56 établissements</a:t>
            </a:r>
            <a:endParaRPr lang="fr-FR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247127" y="4293096"/>
            <a:ext cx="3211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C00000"/>
                </a:solidFill>
                <a:latin typeface="+mj-lt"/>
              </a:rPr>
              <a:t>Haute-Marne : </a:t>
            </a:r>
          </a:p>
          <a:p>
            <a:pPr algn="ctr"/>
            <a:r>
              <a:rPr lang="fr-FR" sz="1800" dirty="0" smtClean="0">
                <a:solidFill>
                  <a:srgbClr val="C00000"/>
                </a:solidFill>
                <a:latin typeface="+mj-lt"/>
              </a:rPr>
              <a:t>23 collèges</a:t>
            </a:r>
            <a:endParaRPr lang="fr-FR" sz="1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767275" y="4221792"/>
            <a:ext cx="2876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C00000"/>
                </a:solidFill>
                <a:latin typeface="+mj-lt"/>
              </a:rPr>
              <a:t>Aube : </a:t>
            </a:r>
          </a:p>
          <a:p>
            <a:pPr algn="ctr"/>
            <a:r>
              <a:rPr lang="fr-FR" sz="1800" dirty="0" smtClean="0">
                <a:solidFill>
                  <a:srgbClr val="C00000"/>
                </a:solidFill>
                <a:latin typeface="+mj-lt"/>
              </a:rPr>
              <a:t>24 Collèges</a:t>
            </a:r>
            <a:endParaRPr lang="fr-FR" sz="1800" dirty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fr-FR" sz="1400" dirty="0" smtClean="0">
                <a:solidFill>
                  <a:srgbClr val="0070C0"/>
                </a:solidFill>
                <a:latin typeface="+mj-lt"/>
              </a:rPr>
              <a:t>+ 1 cité scolaire*</a:t>
            </a:r>
            <a:endParaRPr lang="fr-FR" sz="1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801411" y="2288184"/>
            <a:ext cx="2818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C00000"/>
                </a:solidFill>
                <a:latin typeface="+mj-lt"/>
              </a:rPr>
              <a:t>Ardennes : </a:t>
            </a:r>
          </a:p>
          <a:p>
            <a:pPr algn="ctr"/>
            <a:r>
              <a:rPr lang="fr-FR" sz="1800" dirty="0" smtClean="0">
                <a:solidFill>
                  <a:srgbClr val="C00000"/>
                </a:solidFill>
                <a:latin typeface="+mj-lt"/>
              </a:rPr>
              <a:t>33 </a:t>
            </a:r>
            <a:r>
              <a:rPr lang="fr-FR" sz="1800" dirty="0">
                <a:solidFill>
                  <a:srgbClr val="C00000"/>
                </a:solidFill>
                <a:latin typeface="+mj-lt"/>
              </a:rPr>
              <a:t>Collèges</a:t>
            </a:r>
          </a:p>
          <a:p>
            <a:pPr algn="ctr"/>
            <a:r>
              <a:rPr lang="fr-FR" sz="1400" dirty="0" smtClean="0">
                <a:solidFill>
                  <a:srgbClr val="0070C0"/>
                </a:solidFill>
                <a:latin typeface="+mj-lt"/>
              </a:rPr>
              <a:t>+ 2 cités scolaires*</a:t>
            </a:r>
            <a:endParaRPr lang="fr-FR" sz="1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5572004" y="3280505"/>
            <a:ext cx="3217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C00000"/>
                </a:solidFill>
                <a:latin typeface="+mj-lt"/>
              </a:rPr>
              <a:t>Marne : </a:t>
            </a:r>
          </a:p>
          <a:p>
            <a:pPr algn="ctr"/>
            <a:r>
              <a:rPr lang="fr-FR" sz="1800" dirty="0" smtClean="0">
                <a:solidFill>
                  <a:srgbClr val="C00000"/>
                </a:solidFill>
                <a:latin typeface="+mj-lt"/>
              </a:rPr>
              <a:t>45 Collèges</a:t>
            </a:r>
          </a:p>
          <a:p>
            <a:pPr algn="ctr"/>
            <a:r>
              <a:rPr lang="fr-FR" sz="1400" dirty="0">
                <a:solidFill>
                  <a:srgbClr val="0070C0"/>
                </a:solidFill>
              </a:rPr>
              <a:t>+ 2 cités scolaires*</a:t>
            </a:r>
          </a:p>
          <a:p>
            <a:endParaRPr lang="fr-FR" sz="1800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5536" y="1268760"/>
            <a:ext cx="1440160" cy="144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25000" lnSpcReduction="20000"/>
          </a:bodyPr>
          <a:lstStyle/>
          <a:p>
            <a:endParaRPr lang="fr-FR" dirty="0" smtClean="0"/>
          </a:p>
        </p:txBody>
      </p:sp>
      <p:sp>
        <p:nvSpPr>
          <p:cNvPr id="15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247127" y="1268760"/>
            <a:ext cx="8717361" cy="426049"/>
          </a:xfrm>
        </p:spPr>
        <p:txBody>
          <a:bodyPr>
            <a:normAutofit/>
          </a:bodyPr>
          <a:lstStyle/>
          <a:p>
            <a:pPr indent="-161925"/>
            <a:r>
              <a:rPr lang="fr-FR" sz="2000" dirty="0" smtClean="0"/>
              <a:t>1 ENT unique, 1 plateforme de cours en ligne unique : Moodle</a:t>
            </a:r>
            <a:endParaRPr lang="fr-FR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713567" y="1832329"/>
            <a:ext cx="2385412" cy="4558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fr-FR" sz="2400" dirty="0" smtClean="0"/>
              <a:t>Année 2018-2019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988904" y="1850244"/>
            <a:ext cx="2383230" cy="4558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fr-FR" sz="2400" dirty="0" smtClean="0"/>
              <a:t>Rentrée 2019</a:t>
            </a:r>
          </a:p>
        </p:txBody>
      </p:sp>
      <p:sp>
        <p:nvSpPr>
          <p:cNvPr id="40" name="Titr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4123" cy="634082"/>
          </a:xfrm>
        </p:spPr>
        <p:txBody>
          <a:bodyPr>
            <a:normAutofit fontScale="90000"/>
          </a:bodyPr>
          <a:lstStyle/>
          <a:p>
            <a:r>
              <a:rPr lang="fr-FR" sz="3600" dirty="0"/>
              <a:t>Un nouvel </a:t>
            </a:r>
            <a:r>
              <a:rPr lang="fr-FR" sz="3600" dirty="0" smtClean="0"/>
              <a:t>ENT : </a:t>
            </a:r>
            <a:r>
              <a:rPr lang="fr-FR" sz="2800" dirty="0" smtClean="0"/>
              <a:t>Le périmètre géographique</a:t>
            </a:r>
            <a:endParaRPr lang="fr-FR" sz="2800" dirty="0"/>
          </a:p>
        </p:txBody>
      </p:sp>
      <p:sp>
        <p:nvSpPr>
          <p:cNvPr id="41" name="ZoneTexte 40"/>
          <p:cNvSpPr txBox="1"/>
          <p:nvPr/>
        </p:nvSpPr>
        <p:spPr>
          <a:xfrm>
            <a:off x="247127" y="5100345"/>
            <a:ext cx="31970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C00000"/>
                </a:solidFill>
                <a:latin typeface="+mj-lt"/>
              </a:rPr>
              <a:t>Collèges des cités scolaires </a:t>
            </a:r>
            <a:r>
              <a:rPr lang="fr-FR" sz="2000" b="1" dirty="0">
                <a:solidFill>
                  <a:srgbClr val="C00000"/>
                </a:solidFill>
                <a:latin typeface="+mj-lt"/>
              </a:rPr>
              <a:t>: 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</a:rPr>
              <a:t>5</a:t>
            </a:r>
            <a:r>
              <a:rPr lang="fr-FR" sz="1800" dirty="0" smtClean="0">
                <a:solidFill>
                  <a:srgbClr val="C00000"/>
                </a:solidFill>
                <a:latin typeface="+mj-lt"/>
              </a:rPr>
              <a:t> collèges*</a:t>
            </a:r>
            <a:endParaRPr lang="fr-FR" sz="18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43" name="Groupe 42"/>
          <p:cNvGrpSpPr/>
          <p:nvPr/>
        </p:nvGrpSpPr>
        <p:grpSpPr>
          <a:xfrm>
            <a:off x="5754959" y="44624"/>
            <a:ext cx="2777481" cy="326422"/>
            <a:chOff x="5692200" y="99031"/>
            <a:chExt cx="2777481" cy="326422"/>
          </a:xfrm>
        </p:grpSpPr>
        <p:pic>
          <p:nvPicPr>
            <p:cNvPr id="44" name="Image 4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3592" y="101453"/>
              <a:ext cx="324000" cy="324000"/>
            </a:xfrm>
            <a:prstGeom prst="rect">
              <a:avLst/>
            </a:prstGeom>
          </p:spPr>
        </p:pic>
        <p:pic>
          <p:nvPicPr>
            <p:cNvPr id="45" name="Image 4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896" y="101453"/>
              <a:ext cx="324000" cy="324000"/>
            </a:xfrm>
            <a:prstGeom prst="rect">
              <a:avLst/>
            </a:prstGeom>
          </p:spPr>
        </p:pic>
        <p:pic>
          <p:nvPicPr>
            <p:cNvPr id="46" name="Image 4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2200" y="101453"/>
              <a:ext cx="324000" cy="324000"/>
            </a:xfrm>
            <a:prstGeom prst="rect">
              <a:avLst/>
            </a:prstGeom>
          </p:spPr>
        </p:pic>
        <p:pic>
          <p:nvPicPr>
            <p:cNvPr id="47" name="Image 4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101453"/>
              <a:ext cx="324000" cy="324000"/>
            </a:xfrm>
            <a:prstGeom prst="rect">
              <a:avLst/>
            </a:prstGeom>
          </p:spPr>
        </p:pic>
        <p:pic>
          <p:nvPicPr>
            <p:cNvPr id="48" name="Image 4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4984" y="101453"/>
              <a:ext cx="324000" cy="324000"/>
            </a:xfrm>
            <a:prstGeom prst="rect">
              <a:avLst/>
            </a:prstGeom>
          </p:spPr>
        </p:pic>
        <p:pic>
          <p:nvPicPr>
            <p:cNvPr id="67" name="Image 6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681" y="101453"/>
              <a:ext cx="324000" cy="324000"/>
            </a:xfrm>
            <a:prstGeom prst="rect">
              <a:avLst/>
            </a:prstGeom>
          </p:spPr>
        </p:pic>
        <p:cxnSp>
          <p:nvCxnSpPr>
            <p:cNvPr id="68" name="Connecteur droit 67"/>
            <p:cNvCxnSpPr>
              <a:stCxn id="46" idx="3"/>
              <a:endCxn id="45" idx="1"/>
            </p:cNvCxnSpPr>
            <p:nvPr/>
          </p:nvCxnSpPr>
          <p:spPr>
            <a:xfrm>
              <a:off x="6016200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Ellipse 68"/>
            <p:cNvSpPr/>
            <p:nvPr/>
          </p:nvSpPr>
          <p:spPr>
            <a:xfrm>
              <a:off x="6177702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cxnSp>
          <p:nvCxnSpPr>
            <p:cNvPr id="70" name="Connecteur droit 69"/>
            <p:cNvCxnSpPr>
              <a:stCxn id="45" idx="3"/>
              <a:endCxn id="44" idx="1"/>
            </p:cNvCxnSpPr>
            <p:nvPr/>
          </p:nvCxnSpPr>
          <p:spPr>
            <a:xfrm>
              <a:off x="6506896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>
              <a:stCxn id="44" idx="3"/>
              <a:endCxn id="47" idx="1"/>
            </p:cNvCxnSpPr>
            <p:nvPr/>
          </p:nvCxnSpPr>
          <p:spPr>
            <a:xfrm>
              <a:off x="6997592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>
              <a:stCxn id="47" idx="3"/>
              <a:endCxn id="48" idx="1"/>
            </p:cNvCxnSpPr>
            <p:nvPr/>
          </p:nvCxnSpPr>
          <p:spPr>
            <a:xfrm>
              <a:off x="7488288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>
              <a:stCxn id="48" idx="3"/>
              <a:endCxn id="67" idx="1"/>
            </p:cNvCxnSpPr>
            <p:nvPr/>
          </p:nvCxnSpPr>
          <p:spPr>
            <a:xfrm>
              <a:off x="7978984" y="263453"/>
              <a:ext cx="166697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Ellipse 73"/>
            <p:cNvSpPr/>
            <p:nvPr/>
          </p:nvSpPr>
          <p:spPr>
            <a:xfrm>
              <a:off x="6673591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75" name="Ellipse 74"/>
            <p:cNvSpPr/>
            <p:nvPr/>
          </p:nvSpPr>
          <p:spPr>
            <a:xfrm>
              <a:off x="7159591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76" name="Ellipse 75"/>
            <p:cNvSpPr/>
            <p:nvPr/>
          </p:nvSpPr>
          <p:spPr>
            <a:xfrm>
              <a:off x="7654984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77" name="Ellipse 76"/>
            <p:cNvSpPr/>
            <p:nvPr/>
          </p:nvSpPr>
          <p:spPr>
            <a:xfrm>
              <a:off x="8140984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91673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916832"/>
            <a:ext cx="5168029" cy="385966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5" name="Espace réservé du contenu 4"/>
          <p:cNvSpPr>
            <a:spLocks noGrp="1"/>
          </p:cNvSpPr>
          <p:nvPr>
            <p:ph sz="quarter" idx="14"/>
          </p:nvPr>
        </p:nvSpPr>
        <p:spPr>
          <a:xfrm>
            <a:off x="1764285" y="1311307"/>
            <a:ext cx="5616624" cy="462989"/>
          </a:xfrm>
          <a:solidFill>
            <a:schemeClr val="bg1"/>
          </a:solidFill>
          <a:ln w="19050">
            <a:solidFill>
              <a:srgbClr val="0091A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2400" dirty="0" smtClean="0"/>
              <a:t>https://clg-***.monbureaunumerique.fr</a:t>
            </a:r>
            <a:endParaRPr lang="fr-FR" sz="2400" dirty="0"/>
          </a:p>
        </p:txBody>
      </p:sp>
      <p:sp>
        <p:nvSpPr>
          <p:cNvPr id="26" name="Espace réservé du contenu 3"/>
          <p:cNvSpPr txBox="1">
            <a:spLocks/>
          </p:cNvSpPr>
          <p:nvPr/>
        </p:nvSpPr>
        <p:spPr>
          <a:xfrm>
            <a:off x="81800" y="1889370"/>
            <a:ext cx="3698112" cy="4419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Calibri" panose="020F050202020403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91A6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fr-FR" sz="2400" dirty="0" smtClean="0"/>
              <a:t>L’URL est :</a:t>
            </a:r>
          </a:p>
          <a:p>
            <a:pPr lvl="1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fr-FR" sz="2000" dirty="0" smtClean="0"/>
              <a:t>indiquée sur le </a:t>
            </a:r>
            <a:r>
              <a:rPr lang="fr-FR" sz="2000" b="1" dirty="0" smtClean="0"/>
              <a:t>courrier de distribution des comptes</a:t>
            </a:r>
            <a:endParaRPr lang="fr-FR" sz="2000" dirty="0" smtClean="0"/>
          </a:p>
          <a:p>
            <a:pPr lvl="1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fr-FR" sz="2000" dirty="0" smtClean="0"/>
              <a:t>référencée sur les </a:t>
            </a:r>
            <a:r>
              <a:rPr lang="fr-FR" sz="2000" b="1" dirty="0" smtClean="0"/>
              <a:t>moteurs de recherche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400" dirty="0" smtClean="0"/>
              <a:t>L'ENT propose une page "non connectée",</a:t>
            </a:r>
          </a:p>
          <a:p>
            <a:pPr lvl="1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fr-FR" sz="2000" dirty="0"/>
              <a:t>a</a:t>
            </a:r>
            <a:r>
              <a:rPr lang="fr-FR" sz="2000" dirty="0" smtClean="0"/>
              <a:t>vec des </a:t>
            </a:r>
            <a:r>
              <a:rPr lang="fr-FR" sz="2000" b="1" dirty="0" smtClean="0"/>
              <a:t>informations publiques sur la vie de l'établissement.</a:t>
            </a:r>
          </a:p>
        </p:txBody>
      </p:sp>
      <p:sp>
        <p:nvSpPr>
          <p:cNvPr id="27" name="Espace réservé du texte 2"/>
          <p:cNvSpPr txBox="1">
            <a:spLocks/>
          </p:cNvSpPr>
          <p:nvPr/>
        </p:nvSpPr>
        <p:spPr>
          <a:xfrm>
            <a:off x="395536" y="908720"/>
            <a:ext cx="7976598" cy="444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Une URL spécifique à chaque établissement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Titr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4123" cy="634082"/>
          </a:xfrm>
        </p:spPr>
        <p:txBody>
          <a:bodyPr>
            <a:noAutofit/>
          </a:bodyPr>
          <a:lstStyle/>
          <a:p>
            <a:r>
              <a:rPr lang="fr-FR" sz="3600" dirty="0" smtClean="0"/>
              <a:t>L’interface publique</a:t>
            </a:r>
            <a:endParaRPr lang="fr-FR" sz="3600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8EE3664-ED47-4E4C-B435-D1047A223E8E}"/>
              </a:ext>
            </a:extLst>
          </p:cNvPr>
          <p:cNvSpPr txBox="1"/>
          <p:nvPr/>
        </p:nvSpPr>
        <p:spPr>
          <a:xfrm>
            <a:off x="323528" y="5877272"/>
            <a:ext cx="7310290" cy="861774"/>
          </a:xfrm>
          <a:prstGeom prst="rect">
            <a:avLst/>
          </a:prstGeom>
          <a:solidFill>
            <a:srgbClr val="CCE9ED"/>
          </a:solidFill>
          <a:ln w="12700">
            <a:solidFill>
              <a:srgbClr val="0091A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fr-FR" sz="1800" b="1" dirty="0">
                <a:latin typeface="+mj-lt"/>
              </a:rPr>
              <a:t>	</a:t>
            </a:r>
            <a:r>
              <a:rPr lang="fr-FR" b="1" dirty="0" smtClean="0">
                <a:latin typeface="Arial Narrow" panose="020B0606020202030204" pitchFamily="34" charset="0"/>
              </a:rPr>
              <a:t>Activité</a:t>
            </a:r>
            <a:r>
              <a:rPr lang="fr-FR" sz="1800" b="1" dirty="0" smtClean="0">
                <a:latin typeface="Arial Narrow" panose="020B0606020202030204" pitchFamily="34" charset="0"/>
              </a:rPr>
              <a:t> </a:t>
            </a:r>
            <a:r>
              <a:rPr lang="fr-FR" sz="1800" b="1" dirty="0">
                <a:latin typeface="Arial Narrow" panose="020B0606020202030204" pitchFamily="34" charset="0"/>
              </a:rPr>
              <a:t>:</a:t>
            </a:r>
          </a:p>
          <a:p>
            <a:pPr marL="452438" indent="-185738">
              <a:buFontTx/>
              <a:buChar char="-"/>
            </a:pPr>
            <a:r>
              <a:rPr lang="fr-FR" sz="1600" dirty="0" smtClean="0">
                <a:latin typeface="Arial Narrow" panose="020B0606020202030204" pitchFamily="34" charset="0"/>
              </a:rPr>
              <a:t>Accéder à la plateforme de formation (sans connexion)</a:t>
            </a:r>
          </a:p>
          <a:p>
            <a:pPr marL="452438" indent="-185738">
              <a:buFontTx/>
              <a:buChar char="-"/>
            </a:pPr>
            <a:r>
              <a:rPr lang="fr-FR" sz="1600" dirty="0" smtClean="0">
                <a:latin typeface="Arial Narrow" panose="020B0606020202030204" pitchFamily="34" charset="0"/>
              </a:rPr>
              <a:t>Découvrir les blocs d’affichage et les articles proposés</a:t>
            </a:r>
            <a:endParaRPr lang="fr-FR" sz="1600" dirty="0">
              <a:latin typeface="Arial Narrow" panose="020B0606020202030204" pitchFamily="34" charset="0"/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88782DB3-D023-47BE-B104-A4571460BE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0" y="5733256"/>
            <a:ext cx="571500" cy="571500"/>
          </a:xfrm>
          <a:prstGeom prst="rect">
            <a:avLst/>
          </a:prstGeom>
        </p:spPr>
      </p:pic>
      <p:grpSp>
        <p:nvGrpSpPr>
          <p:cNvPr id="31" name="Groupe 30"/>
          <p:cNvGrpSpPr/>
          <p:nvPr/>
        </p:nvGrpSpPr>
        <p:grpSpPr>
          <a:xfrm>
            <a:off x="5754959" y="44624"/>
            <a:ext cx="2777481" cy="326422"/>
            <a:chOff x="5692200" y="99031"/>
            <a:chExt cx="2777481" cy="326422"/>
          </a:xfrm>
        </p:grpSpPr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3592" y="101453"/>
              <a:ext cx="324000" cy="324000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896" y="101453"/>
              <a:ext cx="324000" cy="324000"/>
            </a:xfrm>
            <a:prstGeom prst="rect">
              <a:avLst/>
            </a:prstGeom>
          </p:spPr>
        </p:pic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2200" y="101453"/>
              <a:ext cx="324000" cy="32400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101453"/>
              <a:ext cx="324000" cy="324000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4984" y="101453"/>
              <a:ext cx="324000" cy="324000"/>
            </a:xfrm>
            <a:prstGeom prst="rect">
              <a:avLst/>
            </a:prstGeom>
          </p:spPr>
        </p:pic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681" y="101453"/>
              <a:ext cx="324000" cy="324000"/>
            </a:xfrm>
            <a:prstGeom prst="rect">
              <a:avLst/>
            </a:prstGeom>
          </p:spPr>
        </p:pic>
        <p:cxnSp>
          <p:nvCxnSpPr>
            <p:cNvPr id="38" name="Connecteur droit 37"/>
            <p:cNvCxnSpPr>
              <a:stCxn id="34" idx="3"/>
              <a:endCxn id="33" idx="1"/>
            </p:cNvCxnSpPr>
            <p:nvPr/>
          </p:nvCxnSpPr>
          <p:spPr>
            <a:xfrm>
              <a:off x="6016200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Ellipse 38"/>
            <p:cNvSpPr/>
            <p:nvPr/>
          </p:nvSpPr>
          <p:spPr>
            <a:xfrm>
              <a:off x="6177702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cxnSp>
          <p:nvCxnSpPr>
            <p:cNvPr id="40" name="Connecteur droit 39"/>
            <p:cNvCxnSpPr>
              <a:stCxn id="33" idx="3"/>
              <a:endCxn id="32" idx="1"/>
            </p:cNvCxnSpPr>
            <p:nvPr/>
          </p:nvCxnSpPr>
          <p:spPr>
            <a:xfrm>
              <a:off x="6506896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>
              <a:stCxn id="32" idx="3"/>
              <a:endCxn id="35" idx="1"/>
            </p:cNvCxnSpPr>
            <p:nvPr/>
          </p:nvCxnSpPr>
          <p:spPr>
            <a:xfrm>
              <a:off x="6997592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>
              <a:stCxn id="35" idx="3"/>
              <a:endCxn id="36" idx="1"/>
            </p:cNvCxnSpPr>
            <p:nvPr/>
          </p:nvCxnSpPr>
          <p:spPr>
            <a:xfrm>
              <a:off x="7488288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>
              <a:stCxn id="36" idx="3"/>
              <a:endCxn id="37" idx="1"/>
            </p:cNvCxnSpPr>
            <p:nvPr/>
          </p:nvCxnSpPr>
          <p:spPr>
            <a:xfrm>
              <a:off x="7978984" y="263453"/>
              <a:ext cx="166697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Ellipse 43"/>
            <p:cNvSpPr/>
            <p:nvPr/>
          </p:nvSpPr>
          <p:spPr>
            <a:xfrm>
              <a:off x="6673591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45" name="Ellipse 44"/>
            <p:cNvSpPr/>
            <p:nvPr/>
          </p:nvSpPr>
          <p:spPr>
            <a:xfrm>
              <a:off x="7159591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46" name="Ellipse 45"/>
            <p:cNvSpPr/>
            <p:nvPr/>
          </p:nvSpPr>
          <p:spPr>
            <a:xfrm>
              <a:off x="7654984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47" name="Ellipse 46"/>
            <p:cNvSpPr/>
            <p:nvPr/>
          </p:nvSpPr>
          <p:spPr>
            <a:xfrm>
              <a:off x="8140984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407606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 5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2"/>
          <a:stretch/>
        </p:blipFill>
        <p:spPr>
          <a:xfrm>
            <a:off x="4211960" y="820097"/>
            <a:ext cx="4911637" cy="498782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L'authentification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 portail d'authentification unique pour tout le Grand Est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AutoShape 2" descr="Les tutos de Jul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" name="AutoShape 4" descr="Les tutos de Juli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" name="AutoShape 6" descr="Les tutos de Juli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" name="AutoShape 8" descr="Administrateur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0" name="ZoneTexte 59"/>
          <p:cNvSpPr txBox="1"/>
          <p:nvPr/>
        </p:nvSpPr>
        <p:spPr>
          <a:xfrm>
            <a:off x="2483768" y="6525344"/>
            <a:ext cx="5511968" cy="3326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fr-FR" sz="1200" i="1" dirty="0" smtClean="0"/>
          </a:p>
        </p:txBody>
      </p:sp>
      <p:grpSp>
        <p:nvGrpSpPr>
          <p:cNvPr id="22" name="Groupe 21"/>
          <p:cNvGrpSpPr/>
          <p:nvPr/>
        </p:nvGrpSpPr>
        <p:grpSpPr>
          <a:xfrm>
            <a:off x="3064" y="2996952"/>
            <a:ext cx="4136888" cy="1761998"/>
            <a:chOff x="3064" y="2924944"/>
            <a:chExt cx="4136888" cy="1761998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78533" y="2996952"/>
              <a:ext cx="1961419" cy="1120286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1" name="Groupe 10"/>
            <p:cNvGrpSpPr/>
            <p:nvPr/>
          </p:nvGrpSpPr>
          <p:grpSpPr>
            <a:xfrm>
              <a:off x="3064" y="2924944"/>
              <a:ext cx="3245987" cy="1761998"/>
              <a:chOff x="3064" y="3116104"/>
              <a:chExt cx="3245987" cy="1761998"/>
            </a:xfrm>
          </p:grpSpPr>
          <p:sp>
            <p:nvSpPr>
              <p:cNvPr id="71" name="Zone de texte 109"/>
              <p:cNvSpPr txBox="1"/>
              <p:nvPr/>
            </p:nvSpPr>
            <p:spPr>
              <a:xfrm>
                <a:off x="971600" y="4592184"/>
                <a:ext cx="835383" cy="28591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400" b="1" dirty="0">
                    <a:effectLst/>
                    <a:ea typeface="Calibri"/>
                    <a:cs typeface="Times New Roman"/>
                  </a:rPr>
                  <a:t>Personnels</a:t>
                </a:r>
              </a:p>
            </p:txBody>
          </p:sp>
          <p:pic>
            <p:nvPicPr>
              <p:cNvPr id="54" name="Image 5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552" y="3836184"/>
                <a:ext cx="768282" cy="756000"/>
              </a:xfrm>
              <a:prstGeom prst="rect">
                <a:avLst/>
              </a:prstGeom>
            </p:spPr>
          </p:pic>
          <p:pic>
            <p:nvPicPr>
              <p:cNvPr id="55" name="Image 5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7019" y="3116104"/>
                <a:ext cx="768282" cy="756000"/>
              </a:xfrm>
              <a:prstGeom prst="rect">
                <a:avLst/>
              </a:prstGeom>
            </p:spPr>
          </p:pic>
          <p:sp>
            <p:nvSpPr>
              <p:cNvPr id="18" name="Flèche droite 17"/>
              <p:cNvSpPr/>
              <p:nvPr/>
            </p:nvSpPr>
            <p:spPr>
              <a:xfrm>
                <a:off x="1343494" y="3853523"/>
                <a:ext cx="500284" cy="345360"/>
              </a:xfrm>
              <a:prstGeom prst="rightArrow">
                <a:avLst/>
              </a:prstGeom>
              <a:solidFill>
                <a:srgbClr val="0091A6"/>
              </a:solidFill>
              <a:ln w="63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/>
              </a:p>
            </p:txBody>
          </p:sp>
          <p:pic>
            <p:nvPicPr>
              <p:cNvPr id="50" name="Image 4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64" y="3576203"/>
                <a:ext cx="768282" cy="756000"/>
              </a:xfrm>
              <a:prstGeom prst="rect">
                <a:avLst/>
              </a:prstGeom>
            </p:spPr>
          </p:pic>
          <p:sp>
            <p:nvSpPr>
              <p:cNvPr id="67" name="Zone de texte 679"/>
              <p:cNvSpPr txBox="1"/>
              <p:nvPr/>
            </p:nvSpPr>
            <p:spPr>
              <a:xfrm>
                <a:off x="2024914" y="3974182"/>
                <a:ext cx="1224137" cy="654090"/>
              </a:xfrm>
              <a:prstGeom prst="rect">
                <a:avLst/>
              </a:prstGeom>
              <a:solidFill>
                <a:srgbClr val="DCE6F2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600" i="1" dirty="0">
                    <a:effectLst/>
                    <a:ea typeface="Calibri"/>
                    <a:cs typeface="Times New Roman"/>
                  </a:rPr>
                  <a:t>Compte </a:t>
                </a:r>
                <a:r>
                  <a:rPr lang="fr-FR" sz="1600" i="1" dirty="0" smtClean="0">
                    <a:effectLst/>
                    <a:ea typeface="Calibri"/>
                    <a:cs typeface="Times New Roman"/>
                  </a:rPr>
                  <a:t>académique</a:t>
                </a:r>
                <a:endParaRPr lang="fr-FR" sz="1600" dirty="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68" name="Flèche droite 67"/>
              <p:cNvSpPr/>
              <p:nvPr/>
            </p:nvSpPr>
            <p:spPr>
              <a:xfrm rot="20440303">
                <a:off x="1369402" y="4233078"/>
                <a:ext cx="499464" cy="344725"/>
              </a:xfrm>
              <a:prstGeom prst="rightArrow">
                <a:avLst/>
              </a:prstGeom>
              <a:solidFill>
                <a:srgbClr val="0091A6"/>
              </a:solidFill>
              <a:ln w="63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9" name="Flèche droite 68"/>
              <p:cNvSpPr/>
              <p:nvPr/>
            </p:nvSpPr>
            <p:spPr>
              <a:xfrm rot="11959697" flipH="1">
                <a:off x="1384726" y="3454511"/>
                <a:ext cx="499014" cy="344725"/>
              </a:xfrm>
              <a:prstGeom prst="rightArrow">
                <a:avLst/>
              </a:prstGeom>
              <a:solidFill>
                <a:srgbClr val="0091A6"/>
              </a:solidFill>
              <a:ln w="63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/>
              </a:p>
            </p:txBody>
          </p:sp>
        </p:grpSp>
      </p:grpSp>
      <p:grpSp>
        <p:nvGrpSpPr>
          <p:cNvPr id="21" name="Groupe 20"/>
          <p:cNvGrpSpPr/>
          <p:nvPr/>
        </p:nvGrpSpPr>
        <p:grpSpPr>
          <a:xfrm>
            <a:off x="395536" y="4797152"/>
            <a:ext cx="3760741" cy="1367222"/>
            <a:chOff x="395536" y="5047324"/>
            <a:chExt cx="3760741" cy="1367222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28143" y="5047324"/>
              <a:ext cx="1928134" cy="1367222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3" name="Groupe 12"/>
            <p:cNvGrpSpPr/>
            <p:nvPr/>
          </p:nvGrpSpPr>
          <p:grpSpPr>
            <a:xfrm>
              <a:off x="395536" y="5334426"/>
              <a:ext cx="3022022" cy="938048"/>
              <a:chOff x="395536" y="5590569"/>
              <a:chExt cx="3022022" cy="938048"/>
            </a:xfrm>
          </p:grpSpPr>
          <p:sp>
            <p:nvSpPr>
              <p:cNvPr id="15" name="Zone de texte 109"/>
              <p:cNvSpPr txBox="1"/>
              <p:nvPr/>
            </p:nvSpPr>
            <p:spPr>
              <a:xfrm>
                <a:off x="971600" y="6167563"/>
                <a:ext cx="835383" cy="28591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400" b="1" dirty="0" smtClean="0">
                    <a:effectLst/>
                    <a:ea typeface="Calibri"/>
                    <a:cs typeface="Times New Roman"/>
                  </a:rPr>
                  <a:t>"invités"</a:t>
                </a:r>
                <a:endParaRPr lang="fr-FR" sz="1400" b="1" dirty="0">
                  <a:effectLst/>
                  <a:ea typeface="Calibri"/>
                  <a:cs typeface="Times New Roman"/>
                </a:endParaRPr>
              </a:p>
            </p:txBody>
          </p:sp>
          <p:pic>
            <p:nvPicPr>
              <p:cNvPr id="70" name="Image 69">
                <a:extLst>
                  <a:ext uri="{FF2B5EF4-FFF2-40B4-BE49-F238E27FC236}">
                    <a16:creationId xmlns:a16="http://schemas.microsoft.com/office/drawing/2014/main" id="{DAFB4522-8386-40D7-B296-3DB2A134D4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5536" y="5590569"/>
                <a:ext cx="767589" cy="756000"/>
              </a:xfrm>
              <a:prstGeom prst="rect">
                <a:avLst/>
              </a:prstGeom>
            </p:spPr>
          </p:pic>
          <p:sp>
            <p:nvSpPr>
              <p:cNvPr id="72" name="Zone de texte 679"/>
              <p:cNvSpPr txBox="1"/>
              <p:nvPr/>
            </p:nvSpPr>
            <p:spPr>
              <a:xfrm>
                <a:off x="1890177" y="5874527"/>
                <a:ext cx="1527381" cy="654090"/>
              </a:xfrm>
              <a:prstGeom prst="rect">
                <a:avLst/>
              </a:prstGeom>
              <a:solidFill>
                <a:srgbClr val="DCE6F2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600" i="1" dirty="0" smtClean="0">
                    <a:effectLst/>
                    <a:ea typeface="Calibri"/>
                    <a:cs typeface="Times New Roman"/>
                  </a:rPr>
                  <a:t>Authentification directe</a:t>
                </a:r>
                <a:endParaRPr lang="fr-FR" sz="1600" dirty="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73" name="Flèche droite 72"/>
              <p:cNvSpPr/>
              <p:nvPr/>
            </p:nvSpPr>
            <p:spPr>
              <a:xfrm>
                <a:off x="1347739" y="5806593"/>
                <a:ext cx="499464" cy="344725"/>
              </a:xfrm>
              <a:prstGeom prst="rightArrow">
                <a:avLst/>
              </a:prstGeom>
              <a:solidFill>
                <a:srgbClr val="0091A6"/>
              </a:solidFill>
              <a:ln w="63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/>
              </a:p>
            </p:txBody>
          </p:sp>
        </p:grpSp>
      </p:grpSp>
      <p:pic>
        <p:nvPicPr>
          <p:cNvPr id="7" name="Imag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36096" y="1651455"/>
            <a:ext cx="2774076" cy="40460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Groupe 22"/>
          <p:cNvGrpSpPr/>
          <p:nvPr/>
        </p:nvGrpSpPr>
        <p:grpSpPr>
          <a:xfrm>
            <a:off x="59302" y="1412776"/>
            <a:ext cx="4080650" cy="1429764"/>
            <a:chOff x="59302" y="1412776"/>
            <a:chExt cx="4080650" cy="1429764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183118" y="1471204"/>
              <a:ext cx="1956834" cy="1270843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8" name="Groupe 7"/>
            <p:cNvGrpSpPr/>
            <p:nvPr/>
          </p:nvGrpSpPr>
          <p:grpSpPr>
            <a:xfrm>
              <a:off x="59302" y="1412776"/>
              <a:ext cx="3144546" cy="1429764"/>
              <a:chOff x="59302" y="1412776"/>
              <a:chExt cx="3144546" cy="1429764"/>
            </a:xfrm>
          </p:grpSpPr>
          <p:sp>
            <p:nvSpPr>
              <p:cNvPr id="9" name="Zone de texte 100"/>
              <p:cNvSpPr txBox="1"/>
              <p:nvPr/>
            </p:nvSpPr>
            <p:spPr>
              <a:xfrm>
                <a:off x="725685" y="1422450"/>
                <a:ext cx="1104048" cy="20489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400" b="1" dirty="0">
                    <a:effectLst/>
                    <a:ea typeface="Calibri"/>
                    <a:cs typeface="Times New Roman"/>
                  </a:rPr>
                  <a:t>Responsables</a:t>
                </a:r>
              </a:p>
            </p:txBody>
          </p:sp>
          <p:sp>
            <p:nvSpPr>
              <p:cNvPr id="12" name="Zone de texte 105"/>
              <p:cNvSpPr txBox="1"/>
              <p:nvPr/>
            </p:nvSpPr>
            <p:spPr>
              <a:xfrm>
                <a:off x="827584" y="2636912"/>
                <a:ext cx="722234" cy="20562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400" b="1" dirty="0">
                    <a:effectLst/>
                    <a:ea typeface="Calibri"/>
                    <a:cs typeface="Times New Roman"/>
                  </a:rPr>
                  <a:t>Élèves</a:t>
                </a:r>
              </a:p>
            </p:txBody>
          </p:sp>
          <p:sp>
            <p:nvSpPr>
              <p:cNvPr id="17" name="Flèche droite 16"/>
              <p:cNvSpPr/>
              <p:nvPr/>
            </p:nvSpPr>
            <p:spPr>
              <a:xfrm rot="20440303">
                <a:off x="1374614" y="2277806"/>
                <a:ext cx="499464" cy="344725"/>
              </a:xfrm>
              <a:prstGeom prst="rightArrow">
                <a:avLst/>
              </a:prstGeom>
              <a:solidFill>
                <a:srgbClr val="0091A6"/>
              </a:solidFill>
              <a:ln w="63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9" name="Flèche droite 18"/>
              <p:cNvSpPr/>
              <p:nvPr/>
            </p:nvSpPr>
            <p:spPr>
              <a:xfrm rot="11959697" flipH="1">
                <a:off x="1389938" y="1790006"/>
                <a:ext cx="499014" cy="344725"/>
              </a:xfrm>
              <a:prstGeom prst="rightArrow">
                <a:avLst/>
              </a:prstGeom>
              <a:solidFill>
                <a:srgbClr val="0091A6"/>
              </a:solidFill>
              <a:ln w="63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/>
              </a:p>
            </p:txBody>
          </p:sp>
          <p:pic>
            <p:nvPicPr>
              <p:cNvPr id="46" name="Image 45">
                <a:extLst>
                  <a:ext uri="{FF2B5EF4-FFF2-40B4-BE49-F238E27FC236}">
                    <a16:creationId xmlns:a16="http://schemas.microsoft.com/office/drawing/2014/main" id="{25B7A741-B6B3-42A4-A18F-8897E800AB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7561" y="2060848"/>
                <a:ext cx="767590" cy="756000"/>
              </a:xfrm>
              <a:prstGeom prst="rect">
                <a:avLst/>
              </a:prstGeom>
            </p:spPr>
          </p:pic>
          <p:pic>
            <p:nvPicPr>
              <p:cNvPr id="51" name="Image 50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02" y="1412776"/>
                <a:ext cx="768282" cy="756000"/>
              </a:xfrm>
              <a:prstGeom prst="rect">
                <a:avLst/>
              </a:prstGeom>
            </p:spPr>
          </p:pic>
          <p:sp>
            <p:nvSpPr>
              <p:cNvPr id="6" name="Zone de texte 679"/>
              <p:cNvSpPr txBox="1"/>
              <p:nvPr/>
            </p:nvSpPr>
            <p:spPr>
              <a:xfrm>
                <a:off x="1979711" y="1950980"/>
                <a:ext cx="1224137" cy="65409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600" i="1" dirty="0">
                    <a:solidFill>
                      <a:schemeClr val="tx1"/>
                    </a:solidFill>
                    <a:effectLst/>
                    <a:ea typeface="Calibri"/>
                    <a:cs typeface="Times New Roman"/>
                  </a:rPr>
                  <a:t>Compte Téléservices</a:t>
                </a:r>
                <a:endParaRPr lang="fr-FR" sz="1600" dirty="0">
                  <a:solidFill>
                    <a:schemeClr val="tx1"/>
                  </a:solidFill>
                  <a:effectLst/>
                  <a:ea typeface="Calibri"/>
                  <a:cs typeface="Times New Roman"/>
                </a:endParaRPr>
              </a:p>
            </p:txBody>
          </p:sp>
        </p:grpSp>
      </p:grpSp>
      <p:grpSp>
        <p:nvGrpSpPr>
          <p:cNvPr id="56" name="Groupe 55"/>
          <p:cNvGrpSpPr/>
          <p:nvPr/>
        </p:nvGrpSpPr>
        <p:grpSpPr>
          <a:xfrm>
            <a:off x="5754959" y="44624"/>
            <a:ext cx="2777481" cy="326422"/>
            <a:chOff x="5692200" y="99031"/>
            <a:chExt cx="2777481" cy="326422"/>
          </a:xfrm>
        </p:grpSpPr>
        <p:pic>
          <p:nvPicPr>
            <p:cNvPr id="58" name="Image 57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3592" y="101453"/>
              <a:ext cx="324000" cy="324000"/>
            </a:xfrm>
            <a:prstGeom prst="rect">
              <a:avLst/>
            </a:prstGeom>
          </p:spPr>
        </p:pic>
        <p:pic>
          <p:nvPicPr>
            <p:cNvPr id="59" name="Image 58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896" y="101453"/>
              <a:ext cx="324000" cy="324000"/>
            </a:xfrm>
            <a:prstGeom prst="rect">
              <a:avLst/>
            </a:prstGeom>
          </p:spPr>
        </p:pic>
        <p:pic>
          <p:nvPicPr>
            <p:cNvPr id="63" name="Image 62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2200" y="101453"/>
              <a:ext cx="324000" cy="324000"/>
            </a:xfrm>
            <a:prstGeom prst="rect">
              <a:avLst/>
            </a:prstGeom>
          </p:spPr>
        </p:pic>
        <p:pic>
          <p:nvPicPr>
            <p:cNvPr id="64" name="Image 63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101453"/>
              <a:ext cx="324000" cy="324000"/>
            </a:xfrm>
            <a:prstGeom prst="rect">
              <a:avLst/>
            </a:prstGeom>
          </p:spPr>
        </p:pic>
        <p:pic>
          <p:nvPicPr>
            <p:cNvPr id="65" name="Image 64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4984" y="101453"/>
              <a:ext cx="324000" cy="324000"/>
            </a:xfrm>
            <a:prstGeom prst="rect">
              <a:avLst/>
            </a:prstGeom>
          </p:spPr>
        </p:pic>
        <p:pic>
          <p:nvPicPr>
            <p:cNvPr id="66" name="Image 6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681" y="101453"/>
              <a:ext cx="324000" cy="324000"/>
            </a:xfrm>
            <a:prstGeom prst="rect">
              <a:avLst/>
            </a:prstGeom>
          </p:spPr>
        </p:pic>
        <p:cxnSp>
          <p:nvCxnSpPr>
            <p:cNvPr id="74" name="Connecteur droit 73"/>
            <p:cNvCxnSpPr>
              <a:stCxn id="63" idx="3"/>
              <a:endCxn id="59" idx="1"/>
            </p:cNvCxnSpPr>
            <p:nvPr/>
          </p:nvCxnSpPr>
          <p:spPr>
            <a:xfrm>
              <a:off x="6016200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Ellipse 87"/>
            <p:cNvSpPr/>
            <p:nvPr/>
          </p:nvSpPr>
          <p:spPr>
            <a:xfrm>
              <a:off x="6177702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cxnSp>
          <p:nvCxnSpPr>
            <p:cNvPr id="89" name="Connecteur droit 88"/>
            <p:cNvCxnSpPr>
              <a:stCxn id="59" idx="3"/>
              <a:endCxn id="58" idx="1"/>
            </p:cNvCxnSpPr>
            <p:nvPr/>
          </p:nvCxnSpPr>
          <p:spPr>
            <a:xfrm>
              <a:off x="6506896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/>
            <p:cNvCxnSpPr>
              <a:stCxn id="58" idx="3"/>
              <a:endCxn id="64" idx="1"/>
            </p:cNvCxnSpPr>
            <p:nvPr/>
          </p:nvCxnSpPr>
          <p:spPr>
            <a:xfrm>
              <a:off x="6997592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/>
            <p:cNvCxnSpPr>
              <a:stCxn id="64" idx="3"/>
              <a:endCxn id="65" idx="1"/>
            </p:cNvCxnSpPr>
            <p:nvPr/>
          </p:nvCxnSpPr>
          <p:spPr>
            <a:xfrm>
              <a:off x="7488288" y="263453"/>
              <a:ext cx="166696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/>
            <p:cNvCxnSpPr>
              <a:stCxn id="65" idx="3"/>
              <a:endCxn id="66" idx="1"/>
            </p:cNvCxnSpPr>
            <p:nvPr/>
          </p:nvCxnSpPr>
          <p:spPr>
            <a:xfrm>
              <a:off x="7978984" y="263453"/>
              <a:ext cx="166697" cy="0"/>
            </a:xfrm>
            <a:prstGeom prst="line">
              <a:avLst/>
            </a:prstGeom>
            <a:ln w="19050" cmpd="sng">
              <a:solidFill>
                <a:srgbClr val="0091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Ellipse 92"/>
            <p:cNvSpPr/>
            <p:nvPr/>
          </p:nvSpPr>
          <p:spPr>
            <a:xfrm>
              <a:off x="6673591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94" name="Ellipse 93"/>
            <p:cNvSpPr/>
            <p:nvPr/>
          </p:nvSpPr>
          <p:spPr>
            <a:xfrm>
              <a:off x="7159591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95" name="Ellipse 94"/>
            <p:cNvSpPr/>
            <p:nvPr/>
          </p:nvSpPr>
          <p:spPr>
            <a:xfrm>
              <a:off x="7654984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  <p:sp>
          <p:nvSpPr>
            <p:cNvPr id="96" name="Ellipse 95"/>
            <p:cNvSpPr/>
            <p:nvPr/>
          </p:nvSpPr>
          <p:spPr>
            <a:xfrm>
              <a:off x="8140984" y="99031"/>
              <a:ext cx="324000" cy="324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100" b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47654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1A5"/>
      </a:hlink>
      <a:folHlink>
        <a:srgbClr val="00768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1A6"/>
        </a:solidFill>
        <a:ln w="6350">
          <a:noFill/>
        </a:ln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100" b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 anchor="ctr">
        <a:normAutofit fontScale="47500" lnSpcReduction="20000"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19341</TotalTime>
  <Words>2008</Words>
  <Application>Microsoft Office PowerPoint</Application>
  <PresentationFormat>Affichage à l'écran (4:3)</PresentationFormat>
  <Paragraphs>388</Paragraphs>
  <Slides>38</Slides>
  <Notes>31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38</vt:i4>
      </vt:variant>
    </vt:vector>
  </HeadingPairs>
  <TitlesOfParts>
    <vt:vector size="48" baseType="lpstr">
      <vt:lpstr>Arial</vt:lpstr>
      <vt:lpstr>Arial Narrow</vt:lpstr>
      <vt:lpstr>Calibri</vt:lpstr>
      <vt:lpstr>DINPro-Regular</vt:lpstr>
      <vt:lpstr>Franchise</vt:lpstr>
      <vt:lpstr>Segoe UI</vt:lpstr>
      <vt:lpstr>Times New Roman</vt:lpstr>
      <vt:lpstr>Wingdings</vt:lpstr>
      <vt:lpstr>Thème Office</vt:lpstr>
      <vt:lpstr>Conception personnalisée</vt:lpstr>
      <vt:lpstr>ENT "Mon Bureau Numérique"</vt:lpstr>
      <vt:lpstr>La mission de Référent Numérique</vt:lpstr>
      <vt:lpstr>Objectifs de la formation</vt:lpstr>
      <vt:lpstr>Programme de la 1ère demi-journée</vt:lpstr>
      <vt:lpstr>Présentation PowerPoint</vt:lpstr>
      <vt:lpstr>Un nouvel ENT : Le périmètre géographique</vt:lpstr>
      <vt:lpstr>Un nouvel ENT : Le périmètre géographique</vt:lpstr>
      <vt:lpstr>L’interface publique</vt:lpstr>
      <vt:lpstr>L'authentification</vt:lpstr>
      <vt:lpstr>L'authentification</vt:lpstr>
      <vt:lpstr>Les portails</vt:lpstr>
      <vt:lpstr>La page d’accueil authentifié (élève)</vt:lpstr>
      <vt:lpstr>Les services de l’ENT</vt:lpstr>
      <vt:lpstr>L’application mobile</vt:lpstr>
      <vt:lpstr>Les principaux services pédagogiques</vt:lpstr>
      <vt:lpstr>Présentation PowerPoint</vt:lpstr>
      <vt:lpstr>La messagerie</vt:lpstr>
      <vt:lpstr>Présentation PowerPoint</vt:lpstr>
      <vt:lpstr>La suite Microsoft Office OnLine</vt:lpstr>
      <vt:lpstr>La suite Microsoft Office OnLine</vt:lpstr>
      <vt:lpstr>Le porte-document</vt:lpstr>
      <vt:lpstr>Présentation PowerPoint</vt:lpstr>
      <vt:lpstr>Le cahier de textes</vt:lpstr>
      <vt:lpstr>Le travail à faire</vt:lpstr>
      <vt:lpstr>Le travail à faire</vt:lpstr>
      <vt:lpstr>Les autres fonctionnalités pédagogiques</vt:lpstr>
      <vt:lpstr>Présentation PowerPoint</vt:lpstr>
      <vt:lpstr>Le Médiacentre</vt:lpstr>
      <vt:lpstr>Le Médiacentre</vt:lpstr>
      <vt:lpstr>Les autres ressources</vt:lpstr>
      <vt:lpstr>E-Sidoc</vt:lpstr>
      <vt:lpstr>Présentation PowerPoint</vt:lpstr>
      <vt:lpstr>Accompagnement : la documentation</vt:lpstr>
      <vt:lpstr>Accompagnement : les webinaires</vt:lpstr>
      <vt:lpstr>Accompagnement : le site DANE</vt:lpstr>
      <vt:lpstr>L’assistance : La plateforme RUBIS</vt:lpstr>
      <vt:lpstr>Formation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Fanny Dirrière</dc:creator>
  <cp:lastModifiedBy>Stephane KLEIN</cp:lastModifiedBy>
  <cp:revision>286</cp:revision>
  <dcterms:created xsi:type="dcterms:W3CDTF">2016-03-24T12:53:45Z</dcterms:created>
  <dcterms:modified xsi:type="dcterms:W3CDTF">2019-06-08T12:14:30Z</dcterms:modified>
</cp:coreProperties>
</file>