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handoutMasterIdLst>
    <p:handoutMasterId r:id="rId24"/>
  </p:handoutMasterIdLst>
  <p:sldIdLst>
    <p:sldId id="263" r:id="rId6"/>
    <p:sldId id="285" r:id="rId7"/>
    <p:sldId id="358" r:id="rId8"/>
    <p:sldId id="375" r:id="rId9"/>
    <p:sldId id="378" r:id="rId10"/>
    <p:sldId id="376" r:id="rId11"/>
    <p:sldId id="379" r:id="rId12"/>
    <p:sldId id="380" r:id="rId13"/>
    <p:sldId id="384" r:id="rId14"/>
    <p:sldId id="381" r:id="rId15"/>
    <p:sldId id="382" r:id="rId16"/>
    <p:sldId id="385" r:id="rId17"/>
    <p:sldId id="387" r:id="rId18"/>
    <p:sldId id="388" r:id="rId19"/>
    <p:sldId id="389" r:id="rId20"/>
    <p:sldId id="390" r:id="rId21"/>
    <p:sldId id="31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6"/>
    <a:srgbClr val="F7F8FA"/>
    <a:srgbClr val="E4022E"/>
    <a:srgbClr val="F4F5F7"/>
    <a:srgbClr val="DCE6F2"/>
    <a:srgbClr val="F6F7F9"/>
    <a:srgbClr val="000000"/>
    <a:srgbClr val="E3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6" autoAdjust="0"/>
    <p:restoredTop sz="90000" autoAdjust="0"/>
  </p:normalViewPr>
  <p:slideViewPr>
    <p:cSldViewPr>
      <p:cViewPr varScale="1">
        <p:scale>
          <a:sx n="62" d="100"/>
          <a:sy n="62" d="100"/>
        </p:scale>
        <p:origin x="9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16D30-4CAD-4F38-9368-D0BC0E3EEAB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4E151-CB8F-452F-B8EF-B74F79E7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657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6E696-A695-4DA9-93AF-0E0B640323D1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93917-D24A-4B95-8072-EC56B6F1A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55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6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43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22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276872"/>
            <a:ext cx="10363200" cy="86409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446867" y="5589240"/>
            <a:ext cx="7298267" cy="18000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4079776" y="6090714"/>
            <a:ext cx="4032448" cy="288924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600" smtClean="0">
                <a:solidFill>
                  <a:srgbClr val="0091A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kern="1200" dirty="0" smtClean="0">
                <a:solidFill>
                  <a:srgbClr val="0091A5"/>
                </a:solidFill>
                <a:latin typeface="+mn-lt"/>
                <a:ea typeface="+mn-ea"/>
                <a:cs typeface="+mn-cs"/>
              </a:rPr>
              <a:t>Rectorat de l’académie de Reims</a:t>
            </a:r>
            <a:endParaRPr lang="fr-FR" dirty="0"/>
          </a:p>
        </p:txBody>
      </p:sp>
      <p:pic>
        <p:nvPicPr>
          <p:cNvPr id="1027" name="Picture 3" descr="C:\Users\fdirriere\Desktop\Travail\chartes, logos, courriers, modèles\logos\ACADEMIE\2017_logo_academie_Reims-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2" y="307460"/>
            <a:ext cx="1421358" cy="15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61" y="418932"/>
            <a:ext cx="2790078" cy="12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9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11376588" y="180976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527381" y="274638"/>
            <a:ext cx="10649256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Blocs + Images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908720"/>
            <a:ext cx="10635464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239349" y="260648"/>
            <a:ext cx="288032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623392" y="1772816"/>
            <a:ext cx="967317" cy="412750"/>
            <a:chOff x="3447299" y="2204865"/>
            <a:chExt cx="725496" cy="412373"/>
          </a:xfrm>
        </p:grpSpPr>
        <p:sp>
          <p:nvSpPr>
            <p:cNvPr id="17" name="Pentagon 21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Pentagon 29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01.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 userDrawn="1"/>
        </p:nvGrpSpPr>
        <p:grpSpPr bwMode="auto">
          <a:xfrm>
            <a:off x="623392" y="3723853"/>
            <a:ext cx="967317" cy="412750"/>
            <a:chOff x="3447299" y="2204865"/>
            <a:chExt cx="725496" cy="412373"/>
          </a:xfrm>
        </p:grpSpPr>
        <p:sp>
          <p:nvSpPr>
            <p:cNvPr id="23" name="Pentagon 4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Pentagon 4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03.</a:t>
              </a:r>
            </a:p>
          </p:txBody>
        </p:sp>
      </p:grpSp>
      <p:grpSp>
        <p:nvGrpSpPr>
          <p:cNvPr id="29" name="Group 52"/>
          <p:cNvGrpSpPr>
            <a:grpSpLocks/>
          </p:cNvGrpSpPr>
          <p:nvPr userDrawn="1"/>
        </p:nvGrpSpPr>
        <p:grpSpPr bwMode="auto">
          <a:xfrm>
            <a:off x="6340858" y="1772816"/>
            <a:ext cx="967316" cy="412750"/>
            <a:chOff x="3447299" y="2204865"/>
            <a:chExt cx="725496" cy="412373"/>
          </a:xfrm>
        </p:grpSpPr>
        <p:sp>
          <p:nvSpPr>
            <p:cNvPr id="32" name="Pentagon 53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3" name="Pentagon 54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02.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 userDrawn="1"/>
        </p:nvGrpSpPr>
        <p:grpSpPr bwMode="auto">
          <a:xfrm>
            <a:off x="6340858" y="3723853"/>
            <a:ext cx="967316" cy="412750"/>
            <a:chOff x="3447299" y="2204865"/>
            <a:chExt cx="725496" cy="412373"/>
          </a:xfrm>
        </p:grpSpPr>
        <p:sp>
          <p:nvSpPr>
            <p:cNvPr id="37" name="Pentagon 5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8" name="Pentagon 5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649345" y="2276698"/>
            <a:ext cx="2304256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3145621" y="2276872"/>
            <a:ext cx="2706056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35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6364772" y="2276698"/>
            <a:ext cx="2304256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0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8861048" y="2276872"/>
            <a:ext cx="2706056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1" name="Espace réservé du contenu 2"/>
          <p:cNvSpPr>
            <a:spLocks noGrp="1"/>
          </p:cNvSpPr>
          <p:nvPr>
            <p:ph sz="quarter" idx="19" hasCustomPrompt="1"/>
          </p:nvPr>
        </p:nvSpPr>
        <p:spPr>
          <a:xfrm>
            <a:off x="623392" y="4221088"/>
            <a:ext cx="2304256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2" name="Espace réservé du contenu 2"/>
          <p:cNvSpPr>
            <a:spLocks noGrp="1"/>
          </p:cNvSpPr>
          <p:nvPr>
            <p:ph sz="quarter" idx="20" hasCustomPrompt="1"/>
          </p:nvPr>
        </p:nvSpPr>
        <p:spPr>
          <a:xfrm>
            <a:off x="3119668" y="4221262"/>
            <a:ext cx="2706056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3" name="Espace réservé du contenu 2"/>
          <p:cNvSpPr>
            <a:spLocks noGrp="1"/>
          </p:cNvSpPr>
          <p:nvPr>
            <p:ph sz="quarter" idx="21" hasCustomPrompt="1"/>
          </p:nvPr>
        </p:nvSpPr>
        <p:spPr>
          <a:xfrm>
            <a:off x="6340857" y="4221088"/>
            <a:ext cx="2304256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7" name="Espace réservé du contenu 2"/>
          <p:cNvSpPr>
            <a:spLocks noGrp="1"/>
          </p:cNvSpPr>
          <p:nvPr>
            <p:ph sz="quarter" idx="22" hasCustomPrompt="1"/>
          </p:nvPr>
        </p:nvSpPr>
        <p:spPr>
          <a:xfrm>
            <a:off x="8837133" y="4221262"/>
            <a:ext cx="2706056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pic>
        <p:nvPicPr>
          <p:cNvPr id="4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6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51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64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3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7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77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11472429" y="116632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527381" y="274638"/>
            <a:ext cx="10649256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908720"/>
            <a:ext cx="10635464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239349" y="260648"/>
            <a:ext cx="288032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719668" y="1700213"/>
            <a:ext cx="10657417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8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11376588" y="180976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727331" y="274638"/>
            <a:ext cx="10649256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908720"/>
            <a:ext cx="10635464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719668" y="1700213"/>
            <a:ext cx="10657417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9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11376588" y="180976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527381" y="274638"/>
            <a:ext cx="10649256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908720"/>
            <a:ext cx="10635464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239349" y="260648"/>
            <a:ext cx="288032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>
          <a:xfrm>
            <a:off x="719668" y="1700213"/>
            <a:ext cx="10657417" cy="396081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4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11376588" y="180976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527381" y="274638"/>
            <a:ext cx="10649256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908720"/>
            <a:ext cx="10635464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239349" y="260648"/>
            <a:ext cx="288032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19668" y="1628775"/>
            <a:ext cx="10657417" cy="4032250"/>
          </a:xfrm>
        </p:spPr>
        <p:txBody>
          <a:bodyPr/>
          <a:lstStyle>
            <a:lvl1pPr marL="514350" indent="-514350">
              <a:buClr>
                <a:srgbClr val="0091A6"/>
              </a:buClr>
              <a:buFont typeface="+mj-lt"/>
              <a:buAutoNum type="arabicPeriod"/>
              <a:defRPr/>
            </a:lvl1pPr>
            <a:lvl2pPr marL="971550" indent="-514350">
              <a:buClr>
                <a:srgbClr val="0091A6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0091A6"/>
              </a:buClr>
              <a:buFont typeface="+mj-lt"/>
              <a:buAutoNum type="arabicPeriod"/>
              <a:defRPr/>
            </a:lvl3pPr>
            <a:lvl4pPr marL="1828800" indent="-457200">
              <a:buClr>
                <a:srgbClr val="0091A6"/>
              </a:buClr>
              <a:buFont typeface="+mj-lt"/>
              <a:buAutoNum type="arabicPeriod"/>
              <a:defRPr/>
            </a:lvl4pPr>
            <a:lvl5pPr marL="2286000" indent="-457200">
              <a:buClr>
                <a:srgbClr val="0091A6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11376588" y="180976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527381" y="274638"/>
            <a:ext cx="10649256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908720"/>
            <a:ext cx="10635464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239349" y="260648"/>
            <a:ext cx="288032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19668" y="1628775"/>
            <a:ext cx="10657417" cy="4032250"/>
          </a:xfrm>
        </p:spPr>
        <p:txBody>
          <a:bodyPr/>
          <a:lstStyle>
            <a:lvl1pPr marL="514350" indent="-51435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1pPr>
            <a:lvl2pPr marL="971550" indent="-51435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2pPr>
            <a:lvl3pPr marL="13716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3pPr>
            <a:lvl4pPr marL="18288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4pPr>
            <a:lvl5pPr marL="22860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11376588" y="180976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527381" y="274638"/>
            <a:ext cx="10649256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908720"/>
            <a:ext cx="10635464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cxnSp>
        <p:nvCxnSpPr>
          <p:cNvPr id="10" name="Straight Arrow Connector 55"/>
          <p:cNvCxnSpPr/>
          <p:nvPr userDrawn="1"/>
        </p:nvCxnSpPr>
        <p:spPr>
          <a:xfrm flipV="1">
            <a:off x="1318685" y="1916832"/>
            <a:ext cx="93853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3"/>
          <p:cNvCxnSpPr/>
          <p:nvPr userDrawn="1"/>
        </p:nvCxnSpPr>
        <p:spPr>
          <a:xfrm flipV="1">
            <a:off x="4175787" y="1916833"/>
            <a:ext cx="0" cy="27527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4367808" y="2060848"/>
            <a:ext cx="6336176" cy="36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4" name="Espace réservé du texte 29"/>
          <p:cNvSpPr>
            <a:spLocks noGrp="1"/>
          </p:cNvSpPr>
          <p:nvPr>
            <p:ph type="body" sz="quarter" idx="15" hasCustomPrompt="1"/>
          </p:nvPr>
        </p:nvSpPr>
        <p:spPr>
          <a:xfrm>
            <a:off x="4367808" y="2420888"/>
            <a:ext cx="6336176" cy="28803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4367808" y="2780928"/>
            <a:ext cx="6336176" cy="28083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texte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1487488" y="2356569"/>
            <a:ext cx="2303693" cy="2008535"/>
          </a:xfrm>
          <a:effectLst>
            <a:reflection blurRad="6350" stA="52000" endA="300" endPos="35000" dir="5400000" sy="-100000" algn="bl" rotWithShape="0"/>
            <a:softEdge rad="0"/>
          </a:effectLst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239349" y="260648"/>
            <a:ext cx="288032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350100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709707" y="3789040"/>
            <a:ext cx="10649256" cy="41805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709707" y="4207098"/>
            <a:ext cx="10635464" cy="30202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709707" y="4509121"/>
            <a:ext cx="11146933" cy="16034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texte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27381" y="3789040"/>
            <a:ext cx="203200" cy="39211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Flowchart: Off-page Connector 48"/>
          <p:cNvSpPr/>
          <p:nvPr userDrawn="1"/>
        </p:nvSpPr>
        <p:spPr>
          <a:xfrm>
            <a:off x="11376588" y="180976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11376588" y="180976"/>
            <a:ext cx="576233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527381" y="274638"/>
            <a:ext cx="10649256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Blocs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908720"/>
            <a:ext cx="10635464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239349" y="260648"/>
            <a:ext cx="288032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1583499" y="1844824"/>
            <a:ext cx="967317" cy="412750"/>
            <a:chOff x="3447299" y="2204865"/>
            <a:chExt cx="725496" cy="412373"/>
          </a:xfrm>
        </p:grpSpPr>
        <p:sp>
          <p:nvSpPr>
            <p:cNvPr id="17" name="Pentagon 21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Pentagon 29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01.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 userDrawn="1"/>
        </p:nvGrpSpPr>
        <p:grpSpPr bwMode="auto">
          <a:xfrm>
            <a:off x="1583499" y="3795861"/>
            <a:ext cx="967317" cy="412750"/>
            <a:chOff x="3447299" y="2204865"/>
            <a:chExt cx="725496" cy="412373"/>
          </a:xfrm>
        </p:grpSpPr>
        <p:sp>
          <p:nvSpPr>
            <p:cNvPr id="23" name="Pentagon 4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Pentagon 4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03.</a:t>
              </a:r>
            </a:p>
          </p:txBody>
        </p:sp>
      </p:grpSp>
      <p:grpSp>
        <p:nvGrpSpPr>
          <p:cNvPr id="29" name="Group 52"/>
          <p:cNvGrpSpPr>
            <a:grpSpLocks/>
          </p:cNvGrpSpPr>
          <p:nvPr userDrawn="1"/>
        </p:nvGrpSpPr>
        <p:grpSpPr bwMode="auto">
          <a:xfrm>
            <a:off x="6534383" y="1844824"/>
            <a:ext cx="967316" cy="412750"/>
            <a:chOff x="3447299" y="2204865"/>
            <a:chExt cx="725496" cy="412373"/>
          </a:xfrm>
        </p:grpSpPr>
        <p:sp>
          <p:nvSpPr>
            <p:cNvPr id="32" name="Pentagon 53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3" name="Pentagon 54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02.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 userDrawn="1"/>
        </p:nvGrpSpPr>
        <p:grpSpPr bwMode="auto">
          <a:xfrm>
            <a:off x="6534383" y="3795861"/>
            <a:ext cx="967316" cy="412750"/>
            <a:chOff x="3447299" y="2204865"/>
            <a:chExt cx="725496" cy="412373"/>
          </a:xfrm>
        </p:grpSpPr>
        <p:sp>
          <p:nvSpPr>
            <p:cNvPr id="37" name="Pentagon 5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8" name="Pentagon 5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1583499" y="2348706"/>
            <a:ext cx="4511543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6516086" y="2348706"/>
            <a:ext cx="4511543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583499" y="4292922"/>
            <a:ext cx="4511543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6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6534383" y="4292922"/>
            <a:ext cx="4511543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850" y="5629989"/>
            <a:ext cx="1092901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E6C7-1288-4A27-B963-471779E6E08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5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7" r:id="rId4"/>
    <p:sldLayoutId id="2147483665" r:id="rId5"/>
    <p:sldLayoutId id="2147483666" r:id="rId6"/>
    <p:sldLayoutId id="2147483661" r:id="rId7"/>
    <p:sldLayoutId id="2147483662" r:id="rId8"/>
    <p:sldLayoutId id="2147483663" r:id="rId9"/>
    <p:sldLayoutId id="2147483664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 userDrawn="1"/>
        </p:nvSpPr>
        <p:spPr>
          <a:xfrm>
            <a:off x="1871531" y="4725145"/>
            <a:ext cx="8457405" cy="8499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Titre de votre présentation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Sous-titre de votre présentation</a:t>
            </a:r>
            <a:endParaRPr lang="fr-FR" sz="1800" dirty="0">
              <a:solidFill>
                <a:srgbClr val="0091A5"/>
              </a:solidFill>
              <a:latin typeface="+mj-lt"/>
            </a:endParaRPr>
          </a:p>
        </p:txBody>
      </p:sp>
      <p:pic>
        <p:nvPicPr>
          <p:cNvPr id="12" name="Picture 4" descr="C:\Users\fdirriere\Desktop\PPT\logo_ac-reims_H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822475"/>
            <a:ext cx="2016224" cy="19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 flipV="1">
            <a:off x="2446867" y="3717924"/>
            <a:ext cx="7298267" cy="11112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 bwMode="auto">
          <a:xfrm>
            <a:off x="2451100" y="3429001"/>
            <a:ext cx="72982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91A5"/>
                </a:solidFill>
                <a:latin typeface="+mj-lt"/>
              </a:rPr>
              <a:t>Rectorat de l’académie de Reims le 24/03/16</a:t>
            </a:r>
            <a:endParaRPr lang="fr-FR" sz="1600" dirty="0">
              <a:solidFill>
                <a:srgbClr val="0091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94416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dane.ac-reims.fr/images/enseigner/ent/id254/bulletins_sans_notes_d&#233;tailles.pdf" TargetMode="External"/><Relationship Id="rId2" Type="http://schemas.openxmlformats.org/officeDocument/2006/relationships/hyperlink" Target="https://dane.ac-reims.fr/images/enseigner/ent/id254/bulletins_notes_officiels_avec_pol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ne.ac-reims.fr/images/enseigner/ent/id254/bulletins_sans_notes_simplifies.pdf" TargetMode="External"/><Relationship Id="rId5" Type="http://schemas.openxmlformats.org/officeDocument/2006/relationships/hyperlink" Target="https://dane.ac-reims.fr/images/enseigner/ent/id254/bulletins_notes_personnalises.pdf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3512" y="1572697"/>
            <a:ext cx="8712968" cy="3080439"/>
          </a:xfrm>
        </p:spPr>
        <p:txBody>
          <a:bodyPr>
            <a:noAutofit/>
          </a:bodyPr>
          <a:lstStyle/>
          <a:p>
            <a:r>
              <a:rPr lang="fr-FR" sz="6600" dirty="0"/>
              <a:t>Préparer</a:t>
            </a:r>
            <a:br>
              <a:rPr lang="fr-FR" sz="6600" dirty="0"/>
            </a:br>
            <a:r>
              <a:rPr lang="fr-FR" sz="6600" dirty="0"/>
              <a:t>les conseils de classe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sz="3200" dirty="0"/>
              <a:t>avec la solution de vie scolaire ENT Kosmos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442557" y="5876904"/>
            <a:ext cx="5400600" cy="576064"/>
          </a:xfrm>
        </p:spPr>
        <p:txBody>
          <a:bodyPr/>
          <a:lstStyle/>
          <a:p>
            <a:pPr lvl="0"/>
            <a:r>
              <a:rPr lang="fr-FR" sz="2800" b="1" dirty="0"/>
              <a:t>Rectorat de l’académie de Reims</a:t>
            </a: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225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8696" y="908720"/>
            <a:ext cx="41044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Avant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407368" y="2708920"/>
            <a:ext cx="11449272" cy="1787275"/>
          </a:xfrm>
          <a:prstGeom prst="rightArrow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b="1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57822" y="2420888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407368" y="1994652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1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0642090" y="2398751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0291636" y="1972515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56240" y="908720"/>
            <a:ext cx="41044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Après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71464" y="1924383"/>
            <a:ext cx="2952328" cy="12664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271464" y="1937018"/>
            <a:ext cx="3096344" cy="987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6848519" y="1947845"/>
            <a:ext cx="3866806" cy="12997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Verrouillage des conseils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Edition des bulletins</a:t>
            </a:r>
            <a:endParaRPr lang="fr-FR" altLang="fr-FR" sz="2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Visualisation dans l'ENT</a:t>
            </a:r>
            <a:endParaRPr lang="fr-FR" altLang="fr-FR" sz="2400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4142198" y="3913862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791744" y="4582191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1664" y="5306561"/>
            <a:ext cx="4824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Pendant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09029" y="4376452"/>
            <a:ext cx="4114042" cy="10498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Animation du conseil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avec notes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sans notes</a:t>
            </a:r>
            <a:endParaRPr lang="fr-FR" alt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189868" y="1820180"/>
            <a:ext cx="4618099" cy="12833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Paramétrage du service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Paramétrage des bulletins </a:t>
            </a:r>
            <a:endParaRPr lang="fr-FR" altLang="fr-FR" sz="2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Planification </a:t>
            </a:r>
            <a:r>
              <a:rPr lang="fr-FR" altLang="fr-FR" sz="2400" dirty="0"/>
              <a:t>des conseils de classe 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203981" y="4321746"/>
            <a:ext cx="4708596" cy="2000478"/>
          </a:xfrm>
          <a:prstGeom prst="roundRect">
            <a:avLst>
              <a:gd name="adj" fmla="val 5272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</p:spTree>
    <p:extLst>
      <p:ext uri="{BB962C8B-B14F-4D97-AF65-F5344CB8AC3E}">
        <p14:creationId xmlns:p14="http://schemas.microsoft.com/office/powerpoint/2010/main" val="18771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2. Pendant les conseils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9376" y="933570"/>
            <a:ext cx="7128792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Vidéo 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353828"/>
            <a:ext cx="9577064" cy="539236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84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8696" y="908720"/>
            <a:ext cx="41044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Avant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407368" y="2708920"/>
            <a:ext cx="11449272" cy="1787275"/>
          </a:xfrm>
          <a:prstGeom prst="rightArrow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b="1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57822" y="2420888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407368" y="1994652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1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0642090" y="2398751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0291636" y="1972515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56240" y="908720"/>
            <a:ext cx="41044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Après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71464" y="1924383"/>
            <a:ext cx="2952328" cy="12664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271464" y="1937018"/>
            <a:ext cx="3096344" cy="987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6848519" y="1947845"/>
            <a:ext cx="3866806" cy="12997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Verrouillage des conseils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Edition des bulletins</a:t>
            </a:r>
            <a:endParaRPr lang="fr-FR" altLang="fr-FR" sz="2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Visualisation dans l'ENT</a:t>
            </a:r>
            <a:endParaRPr lang="fr-FR" altLang="fr-FR" sz="2400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4142198" y="3913862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791744" y="4582191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1664" y="5306561"/>
            <a:ext cx="4824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Pendant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09029" y="4376452"/>
            <a:ext cx="4114042" cy="10498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Animation du conseil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avec notes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sans notes</a:t>
            </a:r>
            <a:endParaRPr lang="fr-FR" alt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189868" y="1820180"/>
            <a:ext cx="4618099" cy="12833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Paramétrage du service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Paramétrage des bulletins </a:t>
            </a:r>
            <a:endParaRPr lang="fr-FR" altLang="fr-FR" sz="2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Planification </a:t>
            </a:r>
            <a:r>
              <a:rPr lang="fr-FR" altLang="fr-FR" sz="2400" dirty="0"/>
              <a:t>des conseils de classe 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6672064" y="1006244"/>
            <a:ext cx="5519935" cy="2097252"/>
          </a:xfrm>
          <a:prstGeom prst="roundRect">
            <a:avLst>
              <a:gd name="adj" fmla="val 5272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</p:spTree>
    <p:extLst>
      <p:ext uri="{BB962C8B-B14F-4D97-AF65-F5344CB8AC3E}">
        <p14:creationId xmlns:p14="http://schemas.microsoft.com/office/powerpoint/2010/main" val="35042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Après les conseils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327866"/>
            <a:ext cx="9602102" cy="54135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79376" y="933570"/>
            <a:ext cx="7128792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Vidéo 3</a:t>
            </a:r>
          </a:p>
        </p:txBody>
      </p:sp>
    </p:spTree>
    <p:extLst>
      <p:ext uri="{BB962C8B-B14F-4D97-AF65-F5344CB8AC3E}">
        <p14:creationId xmlns:p14="http://schemas.microsoft.com/office/powerpoint/2010/main" val="18542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Pour vous accompagner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7938451" y="989045"/>
            <a:ext cx="3655487" cy="1452894"/>
          </a:xfrm>
        </p:spPr>
        <p:txBody>
          <a:bodyPr anchor="t"/>
          <a:lstStyle/>
          <a:p>
            <a:pPr marL="285750" lvl="2" indent="-285750" algn="r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Chaque utilisateur a accès à la </a:t>
            </a:r>
            <a:r>
              <a:rPr lang="fr-FR" sz="2400" b="1" dirty="0" smtClean="0"/>
              <a:t>Kommunauté</a:t>
            </a:r>
            <a:endParaRPr lang="fr-FR" sz="24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84" y="3194982"/>
            <a:ext cx="3793737" cy="2465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1973016" y="5229200"/>
            <a:ext cx="4039144" cy="1512168"/>
          </a:xfrm>
        </p:spPr>
        <p:txBody>
          <a:bodyPr anchor="t"/>
          <a:lstStyle/>
          <a:p>
            <a:pPr marL="285750" lvl="2" indent="-285750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Chaque utilisateur a un lien vers des </a:t>
            </a:r>
            <a:r>
              <a:rPr lang="fr-FR" sz="2400" b="1" dirty="0" smtClean="0"/>
              <a:t>fiches réflexes </a:t>
            </a:r>
            <a:r>
              <a:rPr lang="fr-FR" sz="2400" dirty="0" smtClean="0"/>
              <a:t>produites par la DANE dans le menu "E-SERVICES"</a:t>
            </a:r>
            <a:endParaRPr lang="fr-FR" sz="24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8582084" y="2171285"/>
            <a:ext cx="2992437" cy="986481"/>
            <a:chOff x="6226816" y="2268395"/>
            <a:chExt cx="2704910" cy="83861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508" y="2697319"/>
              <a:ext cx="2061218" cy="4096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" name="Connecteur droit avec flèche 11"/>
            <p:cNvCxnSpPr>
              <a:stCxn id="14" idx="0"/>
            </p:cNvCxnSpPr>
            <p:nvPr/>
          </p:nvCxnSpPr>
          <p:spPr>
            <a:xfrm flipH="1" flipV="1">
              <a:off x="7632320" y="2289544"/>
              <a:ext cx="1045951" cy="43949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226816" y="2268395"/>
              <a:ext cx="2683548" cy="211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8489289" y="2729042"/>
              <a:ext cx="377964" cy="37796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276" y="1061673"/>
            <a:ext cx="3110362" cy="41153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e 15"/>
          <p:cNvGrpSpPr/>
          <p:nvPr/>
        </p:nvGrpSpPr>
        <p:grpSpPr>
          <a:xfrm>
            <a:off x="308133" y="1340768"/>
            <a:ext cx="1683726" cy="4911554"/>
            <a:chOff x="308133" y="1340768"/>
            <a:chExt cx="1683726" cy="4911554"/>
          </a:xfrm>
        </p:grpSpPr>
        <p:grpSp>
          <p:nvGrpSpPr>
            <p:cNvPr id="17" name="Groupe 16"/>
            <p:cNvGrpSpPr/>
            <p:nvPr/>
          </p:nvGrpSpPr>
          <p:grpSpPr>
            <a:xfrm>
              <a:off x="308133" y="1340768"/>
              <a:ext cx="1559510" cy="4484358"/>
              <a:chOff x="308133" y="1340768"/>
              <a:chExt cx="1559510" cy="4484358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133" y="1340768"/>
                <a:ext cx="1559510" cy="44843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277344" y="5387204"/>
                <a:ext cx="576064" cy="186243"/>
              </a:xfrm>
              <a:prstGeom prst="rect">
                <a:avLst/>
              </a:prstGeom>
              <a:solidFill>
                <a:srgbClr val="11181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100" b="1" smtClean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16499" y="5306061"/>
              <a:ext cx="1087149" cy="28440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9" name="Connecteur droit avec flèche 18"/>
            <p:cNvCxnSpPr>
              <a:stCxn id="18" idx="3"/>
            </p:cNvCxnSpPr>
            <p:nvPr/>
          </p:nvCxnSpPr>
          <p:spPr>
            <a:xfrm>
              <a:off x="1403648" y="5448262"/>
              <a:ext cx="588211" cy="9829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1991859" y="5193347"/>
              <a:ext cx="0" cy="10589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1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Pour vous accompagner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643631" y="1028752"/>
            <a:ext cx="10650494" cy="1452894"/>
          </a:xfrm>
        </p:spPr>
        <p:txBody>
          <a:bodyPr anchor="t"/>
          <a:lstStyle/>
          <a:p>
            <a:pPr marL="0" lvl="2">
              <a:buClr>
                <a:srgbClr val="0091A6"/>
              </a:buClr>
            </a:pPr>
            <a:r>
              <a:rPr lang="fr-FR" sz="2400" dirty="0" smtClean="0"/>
              <a:t>Kosmos propose actuellement des fiches spécifiques pour les conseils de classe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628800"/>
            <a:ext cx="9238507" cy="48965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44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venir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479376" y="1916832"/>
            <a:ext cx="11017224" cy="2880320"/>
          </a:xfrm>
        </p:spPr>
        <p:txBody>
          <a:bodyPr anchor="t"/>
          <a:lstStyle/>
          <a:p>
            <a:pPr marL="0" lvl="2">
              <a:buClr>
                <a:srgbClr val="0091A6"/>
              </a:buClr>
            </a:pPr>
            <a:r>
              <a:rPr lang="fr-FR" sz="3200" b="1" dirty="0" smtClean="0"/>
              <a:t>Mi-décembre - Classe virtuelle :</a:t>
            </a:r>
          </a:p>
          <a:p>
            <a:r>
              <a:rPr lang="fr-FR" sz="72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exports MEN (LSU, LSL…)</a:t>
            </a:r>
            <a:endParaRPr lang="fr-FR" sz="72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927648" y="4725145"/>
            <a:ext cx="6343054" cy="8499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Merci pour votre attention</a:t>
            </a:r>
            <a:endParaRPr lang="fr-FR" sz="1800" dirty="0">
              <a:solidFill>
                <a:srgbClr val="0091A5"/>
              </a:solidFill>
              <a:latin typeface="+mj-lt"/>
            </a:endParaRPr>
          </a:p>
        </p:txBody>
      </p:sp>
      <p:pic>
        <p:nvPicPr>
          <p:cNvPr id="6" name="Picture 4" descr="C:\Users\fdirriere\Desktop\PPT\logo_ac-reims_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124745"/>
            <a:ext cx="13652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3359150" y="3717924"/>
            <a:ext cx="5473700" cy="11112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362325" y="3429001"/>
            <a:ext cx="5473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91A5"/>
                </a:solidFill>
                <a:latin typeface="+mj-lt"/>
              </a:rPr>
              <a:t>Rectorat de l’académie de Reims</a:t>
            </a:r>
            <a:endParaRPr lang="fr-FR" sz="1600" dirty="0">
              <a:solidFill>
                <a:srgbClr val="0091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10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7560840" cy="634082"/>
          </a:xfrm>
        </p:spPr>
        <p:txBody>
          <a:bodyPr anchor="t">
            <a:normAutofit fontScale="90000"/>
          </a:bodyPr>
          <a:lstStyle/>
          <a:p>
            <a:r>
              <a:rPr lang="fr-FR" dirty="0" smtClean="0"/>
              <a:t>Objectifs de la classe virtuelle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2CF4BC-A407-42A1-9651-2E152570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3973">
            <a:off x="456570" y="1597870"/>
            <a:ext cx="2558124" cy="2603641"/>
          </a:xfrm>
          <a:prstGeom prst="rect">
            <a:avLst/>
          </a:prstGeom>
        </p:spPr>
      </p:pic>
      <p:sp>
        <p:nvSpPr>
          <p:cNvPr id="3" name="Chevron 2"/>
          <p:cNvSpPr/>
          <p:nvPr/>
        </p:nvSpPr>
        <p:spPr>
          <a:xfrm>
            <a:off x="3286157" y="3118811"/>
            <a:ext cx="7344817" cy="824090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Permettre la saisie des appréciations</a:t>
            </a:r>
            <a:endParaRPr lang="fr-FR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659595" y="4090013"/>
            <a:ext cx="7344816" cy="848060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Animer les conseils</a:t>
            </a:r>
            <a:endParaRPr lang="fr-FR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579474" y="1176407"/>
            <a:ext cx="7344817" cy="824090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Préparer les modèles de bulletins</a:t>
            </a:r>
            <a:endParaRPr lang="fr-FR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935760" y="5085184"/>
            <a:ext cx="7344817" cy="824090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Editer et diffuser les bulletins</a:t>
            </a:r>
            <a:endParaRPr lang="fr-FR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932816" y="2147609"/>
            <a:ext cx="7344817" cy="824090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Planifier les conseils</a:t>
            </a:r>
            <a:endParaRPr lang="fr-FR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8696" y="908720"/>
            <a:ext cx="41044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Avant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407368" y="2708920"/>
            <a:ext cx="11449272" cy="1787275"/>
          </a:xfrm>
          <a:prstGeom prst="rightArrow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100" b="1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57822" y="2420888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407368" y="1994652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1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0642090" y="2398751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0291636" y="1972515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56240" y="908720"/>
            <a:ext cx="41044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Après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71464" y="1924383"/>
            <a:ext cx="2952328" cy="12664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271464" y="1937018"/>
            <a:ext cx="3096344" cy="987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108276" y="1924383"/>
            <a:ext cx="3259532" cy="10005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6848519" y="1947845"/>
            <a:ext cx="3866806" cy="12997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Verrouillage des conseils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Edition des bulletins</a:t>
            </a:r>
            <a:endParaRPr lang="fr-FR" altLang="fr-FR" sz="2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Visualisation dans l'ENT</a:t>
            </a:r>
            <a:endParaRPr lang="fr-FR" altLang="fr-FR" sz="2400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4142198" y="3913862"/>
            <a:ext cx="0" cy="792088"/>
          </a:xfrm>
          <a:prstGeom prst="line">
            <a:avLst/>
          </a:prstGeom>
          <a:ln w="57150">
            <a:solidFill>
              <a:srgbClr val="0091A6"/>
            </a:solidFill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791744" y="4582191"/>
            <a:ext cx="700908" cy="700908"/>
          </a:xfrm>
          <a:prstGeom prst="ellipse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1664" y="5306561"/>
            <a:ext cx="4824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Pendant </a:t>
            </a:r>
            <a:r>
              <a:rPr lang="fr-FR" sz="2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conseils</a:t>
            </a:r>
            <a:endParaRPr lang="fr-FR" sz="2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09029" y="4376452"/>
            <a:ext cx="4114042" cy="10498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Animation du conseil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avec notes</a:t>
            </a:r>
          </a:p>
          <a:p>
            <a:pPr marL="655638" lvl="1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sans notes</a:t>
            </a:r>
            <a:endParaRPr lang="fr-FR" alt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189868" y="1820180"/>
            <a:ext cx="4618099" cy="12833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Paramétrage du service</a:t>
            </a:r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Paramétrage des bulletins </a:t>
            </a:r>
            <a:endParaRPr lang="fr-FR" altLang="fr-FR" sz="2400" dirty="0"/>
          </a:p>
          <a:p>
            <a:pPr marL="198438" lvl="0" indent="-198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Planification </a:t>
            </a:r>
            <a:r>
              <a:rPr lang="fr-FR" altLang="fr-FR" sz="2400" dirty="0"/>
              <a:t>des conseils de classe 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19337" y="1052736"/>
            <a:ext cx="5587868" cy="2000478"/>
          </a:xfrm>
          <a:prstGeom prst="roundRect">
            <a:avLst>
              <a:gd name="adj" fmla="val 5272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</p:spTree>
    <p:extLst>
      <p:ext uri="{BB962C8B-B14F-4D97-AF65-F5344CB8AC3E}">
        <p14:creationId xmlns:p14="http://schemas.microsoft.com/office/powerpoint/2010/main" val="28096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1. Avant les conseils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396169"/>
            <a:ext cx="9490305" cy="534519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1" name="ZoneTexte 20"/>
          <p:cNvSpPr txBox="1"/>
          <p:nvPr/>
        </p:nvSpPr>
        <p:spPr>
          <a:xfrm>
            <a:off x="479376" y="933570"/>
            <a:ext cx="7128792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Vidéo 1</a:t>
            </a:r>
          </a:p>
        </p:txBody>
      </p:sp>
    </p:spTree>
    <p:extLst>
      <p:ext uri="{BB962C8B-B14F-4D97-AF65-F5344CB8AC3E}">
        <p14:creationId xmlns:p14="http://schemas.microsoft.com/office/powerpoint/2010/main" val="10020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783632" y="1400561"/>
            <a:ext cx="6968098" cy="5388893"/>
            <a:chOff x="2783632" y="1400561"/>
            <a:chExt cx="6968098" cy="538889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3632" y="1400561"/>
              <a:ext cx="6968098" cy="5388893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4295800" y="3645024"/>
              <a:ext cx="936104" cy="1440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95800" y="2708920"/>
              <a:ext cx="936104" cy="1440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02382" y="3315579"/>
              <a:ext cx="1349402" cy="195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4009897" y="2738332"/>
              <a:ext cx="304935" cy="581811"/>
            </a:xfrm>
            <a:custGeom>
              <a:avLst/>
              <a:gdLst>
                <a:gd name="connsiteX0" fmla="*/ 25139 w 325224"/>
                <a:gd name="connsiteY0" fmla="*/ 578593 h 578593"/>
                <a:gd name="connsiteX1" fmla="*/ 25139 w 325224"/>
                <a:gd name="connsiteY1" fmla="*/ 175821 h 578593"/>
                <a:gd name="connsiteX2" fmla="*/ 286396 w 325224"/>
                <a:gd name="connsiteY2" fmla="*/ 12536 h 578593"/>
                <a:gd name="connsiteX3" fmla="*/ 319053 w 325224"/>
                <a:gd name="connsiteY3" fmla="*/ 23421 h 578593"/>
                <a:gd name="connsiteX0" fmla="*/ 6931 w 304935"/>
                <a:gd name="connsiteY0" fmla="*/ 581811 h 581811"/>
                <a:gd name="connsiteX1" fmla="*/ 61359 w 304935"/>
                <a:gd name="connsiteY1" fmla="*/ 222582 h 581811"/>
                <a:gd name="connsiteX2" fmla="*/ 268188 w 304935"/>
                <a:gd name="connsiteY2" fmla="*/ 15754 h 581811"/>
                <a:gd name="connsiteX3" fmla="*/ 300845 w 304935"/>
                <a:gd name="connsiteY3" fmla="*/ 26639 h 58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935" h="581811">
                  <a:moveTo>
                    <a:pt x="6931" y="581811"/>
                  </a:moveTo>
                  <a:cubicBezTo>
                    <a:pt x="-14841" y="427596"/>
                    <a:pt x="17816" y="316925"/>
                    <a:pt x="61359" y="222582"/>
                  </a:cubicBezTo>
                  <a:cubicBezTo>
                    <a:pt x="104902" y="128239"/>
                    <a:pt x="228274" y="48411"/>
                    <a:pt x="268188" y="15754"/>
                  </a:cubicBezTo>
                  <a:cubicBezTo>
                    <a:pt x="308102" y="-16903"/>
                    <a:pt x="309009" y="8496"/>
                    <a:pt x="300845" y="26639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rot="9062883">
              <a:off x="4993467" y="2921017"/>
              <a:ext cx="402989" cy="667207"/>
            </a:xfrm>
            <a:custGeom>
              <a:avLst/>
              <a:gdLst>
                <a:gd name="connsiteX0" fmla="*/ 25139 w 325224"/>
                <a:gd name="connsiteY0" fmla="*/ 578593 h 578593"/>
                <a:gd name="connsiteX1" fmla="*/ 25139 w 325224"/>
                <a:gd name="connsiteY1" fmla="*/ 175821 h 578593"/>
                <a:gd name="connsiteX2" fmla="*/ 286396 w 325224"/>
                <a:gd name="connsiteY2" fmla="*/ 12536 h 578593"/>
                <a:gd name="connsiteX3" fmla="*/ 319053 w 325224"/>
                <a:gd name="connsiteY3" fmla="*/ 23421 h 578593"/>
                <a:gd name="connsiteX0" fmla="*/ 6081 w 303847"/>
                <a:gd name="connsiteY0" fmla="*/ 579126 h 579126"/>
                <a:gd name="connsiteX1" fmla="*/ 68274 w 303847"/>
                <a:gd name="connsiteY1" fmla="*/ 183567 h 579126"/>
                <a:gd name="connsiteX2" fmla="*/ 267338 w 303847"/>
                <a:gd name="connsiteY2" fmla="*/ 13069 h 579126"/>
                <a:gd name="connsiteX3" fmla="*/ 299995 w 303847"/>
                <a:gd name="connsiteY3" fmla="*/ 23954 h 57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847" h="579126">
                  <a:moveTo>
                    <a:pt x="6081" y="579126"/>
                  </a:moveTo>
                  <a:cubicBezTo>
                    <a:pt x="-15691" y="424911"/>
                    <a:pt x="24731" y="277910"/>
                    <a:pt x="68274" y="183567"/>
                  </a:cubicBezTo>
                  <a:cubicBezTo>
                    <a:pt x="111817" y="89224"/>
                    <a:pt x="228718" y="39671"/>
                    <a:pt x="267338" y="13069"/>
                  </a:cubicBezTo>
                  <a:cubicBezTo>
                    <a:pt x="305958" y="-13533"/>
                    <a:pt x="308159" y="5811"/>
                    <a:pt x="299995" y="23954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Avant les conseils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9376" y="933570"/>
            <a:ext cx="7128792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A. Paramétrage du service Conseil de classe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336" y="1450216"/>
            <a:ext cx="3151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/>
              <a:t>Menu </a:t>
            </a:r>
            <a:endParaRPr lang="fr-FR" altLang="fr-FR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/>
              <a:t>Administration</a:t>
            </a:r>
            <a:r>
              <a:rPr lang="fr-FR" altLang="fr-FR" sz="2000" dirty="0" smtClean="0"/>
              <a:t>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ym typeface="Wingdings" panose="05000000000000000000" pitchFamily="2" charset="2"/>
              </a:rPr>
              <a:t>Evaluations</a:t>
            </a:r>
            <a:endParaRPr lang="fr-FR" altLang="fr-FR" sz="2000" dirty="0" smtClean="0">
              <a:sym typeface="Wingdings" panose="05000000000000000000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ym typeface="Wingdings" panose="05000000000000000000" pitchFamily="2" charset="2"/>
              </a:rPr>
              <a:t> 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Paramétrage service</a:t>
            </a:r>
            <a:endParaRPr lang="fr-FR" altLang="fr-FR" sz="2000" b="1" dirty="0">
              <a:sym typeface="Wingdings" panose="05000000000000000000" pitchFamily="2" charset="2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586203" y="2605761"/>
            <a:ext cx="3359696" cy="659219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2. Logo </a:t>
            </a:r>
            <a:r>
              <a:rPr lang="fr-FR" altLang="fr-FR" sz="2400" dirty="0"/>
              <a:t>établissement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8586203" y="3511043"/>
            <a:ext cx="3359696" cy="877729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3. Présidents des Conseils</a:t>
            </a:r>
            <a:endParaRPr lang="fr-FR" sz="2400" b="1" dirty="0" smtClean="0"/>
          </a:p>
        </p:txBody>
      </p:sp>
      <p:sp>
        <p:nvSpPr>
          <p:cNvPr id="11" name="Rectangle à coins arrondis 10"/>
          <p:cNvSpPr/>
          <p:nvPr/>
        </p:nvSpPr>
        <p:spPr>
          <a:xfrm>
            <a:off x="8586203" y="5389144"/>
            <a:ext cx="3359696" cy="655016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4. Arrondis </a:t>
            </a:r>
            <a:r>
              <a:rPr lang="fr-FR" altLang="fr-FR" sz="2400" dirty="0"/>
              <a:t>des notes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86203" y="1657173"/>
            <a:ext cx="3359696" cy="835723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1</a:t>
            </a:r>
            <a:r>
              <a:rPr lang="fr-FR" altLang="fr-FR" sz="2400" dirty="0" smtClean="0"/>
              <a:t>. Gestion des sous-matières</a:t>
            </a:r>
            <a:endParaRPr lang="fr-FR" altLang="fr-F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231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2874390" y="1396046"/>
            <a:ext cx="7685600" cy="5273314"/>
            <a:chOff x="2874390" y="1343688"/>
            <a:chExt cx="7685600" cy="527331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5322" y="1343688"/>
              <a:ext cx="7684668" cy="527331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559549" y="3620168"/>
              <a:ext cx="936104" cy="1440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5533" y="2745057"/>
              <a:ext cx="936104" cy="1440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74390" y="3387587"/>
              <a:ext cx="1512450" cy="17815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4081905" y="2865170"/>
              <a:ext cx="353628" cy="526981"/>
            </a:xfrm>
            <a:custGeom>
              <a:avLst/>
              <a:gdLst>
                <a:gd name="connsiteX0" fmla="*/ 25139 w 325224"/>
                <a:gd name="connsiteY0" fmla="*/ 578593 h 578593"/>
                <a:gd name="connsiteX1" fmla="*/ 25139 w 325224"/>
                <a:gd name="connsiteY1" fmla="*/ 175821 h 578593"/>
                <a:gd name="connsiteX2" fmla="*/ 286396 w 325224"/>
                <a:gd name="connsiteY2" fmla="*/ 12536 h 578593"/>
                <a:gd name="connsiteX3" fmla="*/ 319053 w 325224"/>
                <a:gd name="connsiteY3" fmla="*/ 23421 h 578593"/>
                <a:gd name="connsiteX0" fmla="*/ 6931 w 304935"/>
                <a:gd name="connsiteY0" fmla="*/ 581811 h 581811"/>
                <a:gd name="connsiteX1" fmla="*/ 61359 w 304935"/>
                <a:gd name="connsiteY1" fmla="*/ 222582 h 581811"/>
                <a:gd name="connsiteX2" fmla="*/ 268188 w 304935"/>
                <a:gd name="connsiteY2" fmla="*/ 15754 h 581811"/>
                <a:gd name="connsiteX3" fmla="*/ 300845 w 304935"/>
                <a:gd name="connsiteY3" fmla="*/ 26639 h 58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935" h="581811">
                  <a:moveTo>
                    <a:pt x="6931" y="581811"/>
                  </a:moveTo>
                  <a:cubicBezTo>
                    <a:pt x="-14841" y="427596"/>
                    <a:pt x="17816" y="316925"/>
                    <a:pt x="61359" y="222582"/>
                  </a:cubicBezTo>
                  <a:cubicBezTo>
                    <a:pt x="104902" y="128239"/>
                    <a:pt x="228274" y="48411"/>
                    <a:pt x="268188" y="15754"/>
                  </a:cubicBezTo>
                  <a:cubicBezTo>
                    <a:pt x="308102" y="-16903"/>
                    <a:pt x="309009" y="8496"/>
                    <a:pt x="300845" y="26639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rot="9062883">
              <a:off x="5307304" y="2890618"/>
              <a:ext cx="259590" cy="711157"/>
            </a:xfrm>
            <a:custGeom>
              <a:avLst/>
              <a:gdLst>
                <a:gd name="connsiteX0" fmla="*/ 25139 w 325224"/>
                <a:gd name="connsiteY0" fmla="*/ 578593 h 578593"/>
                <a:gd name="connsiteX1" fmla="*/ 25139 w 325224"/>
                <a:gd name="connsiteY1" fmla="*/ 175821 h 578593"/>
                <a:gd name="connsiteX2" fmla="*/ 286396 w 325224"/>
                <a:gd name="connsiteY2" fmla="*/ 12536 h 578593"/>
                <a:gd name="connsiteX3" fmla="*/ 319053 w 325224"/>
                <a:gd name="connsiteY3" fmla="*/ 23421 h 578593"/>
                <a:gd name="connsiteX0" fmla="*/ 6081 w 303847"/>
                <a:gd name="connsiteY0" fmla="*/ 579126 h 579126"/>
                <a:gd name="connsiteX1" fmla="*/ 68274 w 303847"/>
                <a:gd name="connsiteY1" fmla="*/ 183567 h 579126"/>
                <a:gd name="connsiteX2" fmla="*/ 267338 w 303847"/>
                <a:gd name="connsiteY2" fmla="*/ 13069 h 579126"/>
                <a:gd name="connsiteX3" fmla="*/ 299995 w 303847"/>
                <a:gd name="connsiteY3" fmla="*/ 23954 h 57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847" h="579126">
                  <a:moveTo>
                    <a:pt x="6081" y="579126"/>
                  </a:moveTo>
                  <a:cubicBezTo>
                    <a:pt x="-15691" y="424911"/>
                    <a:pt x="24731" y="277910"/>
                    <a:pt x="68274" y="183567"/>
                  </a:cubicBezTo>
                  <a:cubicBezTo>
                    <a:pt x="111817" y="89224"/>
                    <a:pt x="228718" y="39671"/>
                    <a:pt x="267338" y="13069"/>
                  </a:cubicBezTo>
                  <a:cubicBezTo>
                    <a:pt x="305958" y="-13533"/>
                    <a:pt x="308159" y="5811"/>
                    <a:pt x="299995" y="23954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Avant les conseils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9376" y="933570"/>
            <a:ext cx="7128792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B. Paramétrage des modèles de bulletins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336" y="1450216"/>
            <a:ext cx="3151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/>
              <a:t>Menu </a:t>
            </a:r>
            <a:endParaRPr lang="fr-FR" altLang="fr-FR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/>
              <a:t>Administration</a:t>
            </a:r>
            <a:r>
              <a:rPr lang="fr-FR" altLang="fr-FR" sz="2000" dirty="0" smtClean="0"/>
              <a:t>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ym typeface="Wingdings" panose="05000000000000000000" pitchFamily="2" charset="2"/>
              </a:rPr>
              <a:t>Evaluations</a:t>
            </a:r>
            <a:endParaRPr lang="fr-FR" altLang="fr-FR" sz="2000" dirty="0" smtClean="0">
              <a:sym typeface="Wingdings" panose="05000000000000000000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ym typeface="Wingdings" panose="05000000000000000000" pitchFamily="2" charset="2"/>
              </a:rPr>
              <a:t> 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Modèles de bulletins</a:t>
            </a:r>
            <a:endParaRPr lang="fr-FR" altLang="fr-FR" sz="2000" b="1" dirty="0">
              <a:sym typeface="Wingdings" panose="05000000000000000000" pitchFamily="2" charset="2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589246" y="2333781"/>
            <a:ext cx="3359696" cy="1038310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2. </a:t>
            </a:r>
            <a:r>
              <a:rPr lang="fr-FR" altLang="fr-FR" dirty="0">
                <a:latin typeface="Arial" panose="020B0604020202020204" pitchFamily="34" charset="0"/>
              </a:rPr>
              <a:t>Modification des paramètres (affichage des moyennes…)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8589246" y="3550759"/>
            <a:ext cx="3359696" cy="1015885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3. </a:t>
            </a:r>
            <a:r>
              <a:rPr lang="fr-FR" altLang="fr-FR" dirty="0">
                <a:latin typeface="Arial" panose="020B0604020202020204" pitchFamily="34" charset="0"/>
              </a:rPr>
              <a:t>Gestion des pôles disciplinaires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589246" y="4734291"/>
            <a:ext cx="3359696" cy="1015885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4. </a:t>
            </a:r>
            <a:r>
              <a:rPr lang="fr-FR" altLang="fr-FR" dirty="0">
                <a:latin typeface="Arial" panose="020B0604020202020204" pitchFamily="34" charset="0"/>
              </a:rPr>
              <a:t>Ordre d'affichage des matières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67132" y="954592"/>
            <a:ext cx="3359696" cy="1033961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1</a:t>
            </a:r>
            <a:r>
              <a:rPr lang="fr-FR" altLang="fr-FR" sz="2400" dirty="0" smtClean="0"/>
              <a:t>. </a:t>
            </a:r>
            <a:r>
              <a:rPr lang="fr-FR" altLang="fr-FR" dirty="0">
                <a:latin typeface="Arial" panose="020B0604020202020204" pitchFamily="34" charset="0"/>
              </a:rPr>
              <a:t>Choix du modèle (modèle officiel ou personnalisé</a:t>
            </a:r>
            <a:r>
              <a:rPr lang="fr-FR" altLang="fr-FR" dirty="0" smtClean="0">
                <a:latin typeface="Arial" panose="020B0604020202020204" pitchFamily="34" charset="0"/>
              </a:rPr>
              <a:t>)</a:t>
            </a:r>
            <a:endParaRPr lang="fr-FR" altLang="fr-F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017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450216"/>
            <a:ext cx="8910580" cy="412436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850235" y="3635707"/>
            <a:ext cx="936104" cy="1440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14" name="Rectangle 13"/>
          <p:cNvSpPr/>
          <p:nvPr/>
        </p:nvSpPr>
        <p:spPr>
          <a:xfrm>
            <a:off x="3767552" y="3072978"/>
            <a:ext cx="936104" cy="1440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15" name="Rectangle 14"/>
          <p:cNvSpPr/>
          <p:nvPr/>
        </p:nvSpPr>
        <p:spPr>
          <a:xfrm>
            <a:off x="1910104" y="3789040"/>
            <a:ext cx="1737623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16" name="Forme libre 15"/>
          <p:cNvSpPr/>
          <p:nvPr/>
        </p:nvSpPr>
        <p:spPr>
          <a:xfrm>
            <a:off x="3413924" y="3081432"/>
            <a:ext cx="353628" cy="698291"/>
          </a:xfrm>
          <a:custGeom>
            <a:avLst/>
            <a:gdLst>
              <a:gd name="connsiteX0" fmla="*/ 25139 w 325224"/>
              <a:gd name="connsiteY0" fmla="*/ 578593 h 578593"/>
              <a:gd name="connsiteX1" fmla="*/ 25139 w 325224"/>
              <a:gd name="connsiteY1" fmla="*/ 175821 h 578593"/>
              <a:gd name="connsiteX2" fmla="*/ 286396 w 325224"/>
              <a:gd name="connsiteY2" fmla="*/ 12536 h 578593"/>
              <a:gd name="connsiteX3" fmla="*/ 319053 w 325224"/>
              <a:gd name="connsiteY3" fmla="*/ 23421 h 578593"/>
              <a:gd name="connsiteX0" fmla="*/ 6931 w 304935"/>
              <a:gd name="connsiteY0" fmla="*/ 581811 h 581811"/>
              <a:gd name="connsiteX1" fmla="*/ 61359 w 304935"/>
              <a:gd name="connsiteY1" fmla="*/ 222582 h 581811"/>
              <a:gd name="connsiteX2" fmla="*/ 268188 w 304935"/>
              <a:gd name="connsiteY2" fmla="*/ 15754 h 581811"/>
              <a:gd name="connsiteX3" fmla="*/ 300845 w 304935"/>
              <a:gd name="connsiteY3" fmla="*/ 26639 h 5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35" h="581811">
                <a:moveTo>
                  <a:pt x="6931" y="581811"/>
                </a:moveTo>
                <a:cubicBezTo>
                  <a:pt x="-14841" y="427596"/>
                  <a:pt x="17816" y="316925"/>
                  <a:pt x="61359" y="222582"/>
                </a:cubicBezTo>
                <a:cubicBezTo>
                  <a:pt x="104902" y="128239"/>
                  <a:pt x="228274" y="48411"/>
                  <a:pt x="268188" y="15754"/>
                </a:cubicBezTo>
                <a:cubicBezTo>
                  <a:pt x="308102" y="-16903"/>
                  <a:pt x="309009" y="8496"/>
                  <a:pt x="300845" y="26639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9062883">
            <a:off x="4662467" y="3155899"/>
            <a:ext cx="166144" cy="468894"/>
          </a:xfrm>
          <a:custGeom>
            <a:avLst/>
            <a:gdLst>
              <a:gd name="connsiteX0" fmla="*/ 25139 w 325224"/>
              <a:gd name="connsiteY0" fmla="*/ 578593 h 578593"/>
              <a:gd name="connsiteX1" fmla="*/ 25139 w 325224"/>
              <a:gd name="connsiteY1" fmla="*/ 175821 h 578593"/>
              <a:gd name="connsiteX2" fmla="*/ 286396 w 325224"/>
              <a:gd name="connsiteY2" fmla="*/ 12536 h 578593"/>
              <a:gd name="connsiteX3" fmla="*/ 319053 w 325224"/>
              <a:gd name="connsiteY3" fmla="*/ 23421 h 578593"/>
              <a:gd name="connsiteX0" fmla="*/ 6081 w 303847"/>
              <a:gd name="connsiteY0" fmla="*/ 579126 h 579126"/>
              <a:gd name="connsiteX1" fmla="*/ 68274 w 303847"/>
              <a:gd name="connsiteY1" fmla="*/ 183567 h 579126"/>
              <a:gd name="connsiteX2" fmla="*/ 267338 w 303847"/>
              <a:gd name="connsiteY2" fmla="*/ 13069 h 579126"/>
              <a:gd name="connsiteX3" fmla="*/ 299995 w 303847"/>
              <a:gd name="connsiteY3" fmla="*/ 23954 h 57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47" h="579126">
                <a:moveTo>
                  <a:pt x="6081" y="579126"/>
                </a:moveTo>
                <a:cubicBezTo>
                  <a:pt x="-15691" y="424911"/>
                  <a:pt x="24731" y="277910"/>
                  <a:pt x="68274" y="183567"/>
                </a:cubicBezTo>
                <a:cubicBezTo>
                  <a:pt x="111817" y="89224"/>
                  <a:pt x="228718" y="39671"/>
                  <a:pt x="267338" y="13069"/>
                </a:cubicBezTo>
                <a:cubicBezTo>
                  <a:pt x="305958" y="-13533"/>
                  <a:pt x="308159" y="5811"/>
                  <a:pt x="299995" y="23954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Avant les conseils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9376" y="933570"/>
            <a:ext cx="7128792" cy="3942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C. </a:t>
            </a:r>
            <a:r>
              <a:rPr lang="fr-FR" altLang="fr-FR" sz="2400" b="1" dirty="0"/>
              <a:t>Planification des conseils de classe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336" y="1450216"/>
            <a:ext cx="31510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/>
              <a:t>Menu </a:t>
            </a:r>
            <a:endParaRPr lang="fr-FR" altLang="fr-FR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/>
              <a:t>Administration</a:t>
            </a:r>
            <a:r>
              <a:rPr lang="fr-FR" altLang="fr-FR" sz="2000" dirty="0" smtClean="0"/>
              <a:t>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ym typeface="Wingdings" panose="05000000000000000000" pitchFamily="2" charset="2"/>
              </a:rPr>
              <a:t>Evaluations</a:t>
            </a:r>
            <a:endParaRPr lang="fr-FR" altLang="fr-FR" sz="2000" dirty="0" smtClean="0">
              <a:sym typeface="Wingdings" panose="05000000000000000000" pitchFamily="2" charset="2"/>
            </a:endParaRPr>
          </a:p>
          <a:p>
            <a:pPr marL="271463" lvl="0" indent="-2714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ym typeface="Wingdings" panose="05000000000000000000" pitchFamily="2" charset="2"/>
              </a:rPr>
              <a:t>Conseils de </a:t>
            </a:r>
          </a:p>
          <a:p>
            <a:pPr marL="271463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ym typeface="Wingdings" panose="05000000000000000000" pitchFamily="2" charset="2"/>
              </a:rPr>
              <a:t>classe</a:t>
            </a:r>
            <a:endParaRPr lang="fr-FR" altLang="fr-FR" sz="2000" b="1" dirty="0">
              <a:sym typeface="Wingdings" panose="05000000000000000000" pitchFamily="2" charset="2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567132" y="1422741"/>
            <a:ext cx="3359696" cy="883213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2. </a:t>
            </a:r>
            <a:r>
              <a:rPr lang="fr-FR" altLang="fr-FR" dirty="0" smtClean="0">
                <a:latin typeface="Arial" panose="020B0604020202020204" pitchFamily="34" charset="0"/>
              </a:rPr>
              <a:t>Période de saisie des appréciations</a:t>
            </a:r>
            <a:endParaRPr lang="fr-FR" sz="2400" b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8567132" y="2427444"/>
            <a:ext cx="3359696" cy="598321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3. </a:t>
            </a:r>
            <a:r>
              <a:rPr lang="fr-FR" altLang="fr-FR" dirty="0" smtClean="0">
                <a:latin typeface="Arial" panose="020B0604020202020204" pitchFamily="34" charset="0"/>
              </a:rPr>
              <a:t>Président du Conseil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567132" y="620688"/>
            <a:ext cx="3359696" cy="680563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1</a:t>
            </a:r>
            <a:r>
              <a:rPr lang="fr-FR" altLang="fr-FR" sz="2400" dirty="0" smtClean="0"/>
              <a:t>. </a:t>
            </a:r>
            <a:r>
              <a:rPr lang="fr-FR" altLang="fr-FR" dirty="0" smtClean="0">
                <a:latin typeface="Arial" panose="020B0604020202020204" pitchFamily="34" charset="0"/>
              </a:rPr>
              <a:t>Date et heure du conseil</a:t>
            </a:r>
            <a:endParaRPr lang="fr-FR" altLang="fr-F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8567132" y="3147254"/>
            <a:ext cx="3359696" cy="1737688"/>
            <a:chOff x="8567132" y="4261289"/>
            <a:chExt cx="3359696" cy="1737688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8567132" y="4261289"/>
              <a:ext cx="3359696" cy="1737688"/>
            </a:xfrm>
            <a:prstGeom prst="roundRect">
              <a:avLst>
                <a:gd name="adj" fmla="val 7550"/>
              </a:avLst>
            </a:prstGeom>
            <a:solidFill>
              <a:srgbClr val="0091A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400" dirty="0" smtClean="0"/>
                <a:t>4. </a:t>
              </a:r>
              <a:r>
                <a:rPr lang="fr-FR" altLang="fr-FR" dirty="0" smtClean="0">
                  <a:latin typeface="Arial" panose="020B0604020202020204" pitchFamily="34" charset="0"/>
                </a:rPr>
                <a:t>Classe avec note ou sans </a:t>
              </a:r>
              <a:r>
                <a:rPr lang="fr-FR" altLang="fr-FR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notes </a:t>
              </a:r>
            </a:p>
            <a:p>
              <a:pPr marL="446088"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 FAIRE RAPIDEMENT : Cela conditionne la saisie des appréciations</a:t>
              </a:r>
              <a:endParaRPr lang="fr-FR" altLang="fr-FR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2400" b="1" dirty="0" smtClean="0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288" y="5015915"/>
              <a:ext cx="432000" cy="432000"/>
            </a:xfrm>
            <a:prstGeom prst="rect">
              <a:avLst/>
            </a:prstGeom>
          </p:spPr>
        </p:pic>
      </p:grpSp>
      <p:sp>
        <p:nvSpPr>
          <p:cNvPr id="19" name="ZoneTexte 18"/>
          <p:cNvSpPr txBox="1"/>
          <p:nvPr/>
        </p:nvSpPr>
        <p:spPr>
          <a:xfrm>
            <a:off x="119336" y="5696070"/>
            <a:ext cx="10585176" cy="10452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fr-FR" sz="2000" dirty="0"/>
              <a:t>La saisie de l'appréciation générale n'est pas déterminée par une </a:t>
            </a:r>
            <a:r>
              <a:rPr lang="fr-FR" sz="2000" dirty="0" smtClean="0"/>
              <a:t>date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fr-FR" sz="2000" dirty="0" smtClean="0"/>
              <a:t>Pas de </a:t>
            </a:r>
            <a:r>
              <a:rPr lang="fr-FR" sz="2000" dirty="0"/>
              <a:t>date de fin de saisie des notes </a:t>
            </a:r>
            <a:endParaRPr lang="fr-FR" sz="2000" dirty="0" smtClean="0"/>
          </a:p>
          <a:p>
            <a:pPr marL="285750" indent="-198438"/>
            <a:r>
              <a:rPr lang="fr-FR" sz="2000" dirty="0" smtClean="0"/>
              <a:t>C'est le </a:t>
            </a:r>
            <a:r>
              <a:rPr lang="fr-FR" sz="2000" dirty="0"/>
              <a:t>verrouillage du conseil qui bloque </a:t>
            </a:r>
            <a:r>
              <a:rPr lang="fr-FR" sz="2000" dirty="0" smtClean="0"/>
              <a:t>ces saisies.</a:t>
            </a:r>
            <a:endParaRPr lang="fr-FR" sz="2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8573556" y="4952631"/>
            <a:ext cx="3359696" cy="1212673"/>
          </a:xfrm>
          <a:prstGeom prst="round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5. </a:t>
            </a:r>
            <a:r>
              <a:rPr lang="fr-FR" altLang="fr-FR" dirty="0" smtClean="0">
                <a:latin typeface="Arial" panose="020B0604020202020204" pitchFamily="34" charset="0"/>
              </a:rPr>
              <a:t>Pour les classes sans notes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latin typeface="Arial" panose="020B0604020202020204" pitchFamily="34" charset="0"/>
              </a:rPr>
              <a:t>Type d'affichage du bulletin</a:t>
            </a:r>
            <a:endParaRPr lang="fr-FR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Avant les conseils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9376" y="933570"/>
            <a:ext cx="5184576" cy="55197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Présentation des principaux modèles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de </a:t>
            </a:r>
            <a:r>
              <a:rPr lang="fr-FR" altLang="fr-FR" sz="2400" b="1" dirty="0" smtClean="0"/>
              <a:t>bulletins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EVALUATIONS AVEC NOTES :</a:t>
            </a:r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dirty="0"/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Bulletin personnalisé</a:t>
            </a:r>
            <a:r>
              <a:rPr lang="fr-FR" altLang="fr-FR" sz="2400" dirty="0" smtClean="0"/>
              <a:t>, avec affichage des moyennes de classe</a:t>
            </a:r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Bulletin officiel collège</a:t>
            </a:r>
            <a:r>
              <a:rPr lang="fr-FR" altLang="fr-FR" sz="2400" dirty="0" smtClean="0"/>
              <a:t>,  avec des matières organisées par pôles</a:t>
            </a:r>
            <a:endParaRPr lang="fr-FR" altLang="fr-FR" sz="24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EVALUATIONS PAR COMPÉTENCES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dirty="0"/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Bulletin sans notes simplifié</a:t>
            </a:r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dirty="0"/>
          </a:p>
          <a:p>
            <a:pPr marL="5429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Bulletin sans notes détaillé</a:t>
            </a:r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0" y="3567127"/>
            <a:ext cx="576064" cy="57606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91672"/>
            <a:ext cx="4752528" cy="661282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0" y="2753302"/>
            <a:ext cx="576064" cy="576064"/>
          </a:xfrm>
          <a:prstGeom prst="rect">
            <a:avLst/>
          </a:prstGeom>
        </p:spPr>
      </p:pic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149098"/>
            <a:ext cx="576064" cy="576064"/>
          </a:xfrm>
          <a:prstGeom prst="rect">
            <a:avLst/>
          </a:prstGeom>
        </p:spPr>
      </p:pic>
      <p:pic>
        <p:nvPicPr>
          <p:cNvPr id="9" name="Image 8">
            <a:hlinkClick r:id="rId7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873759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631" y="10249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54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Avant les conseils</a:t>
            </a:r>
            <a:endParaRPr lang="fr-FR" sz="54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9376" y="933570"/>
            <a:ext cx="10801200" cy="9112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Démonstration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/>
              <a:t>La saisie des appréciations par les </a:t>
            </a:r>
            <a:r>
              <a:rPr lang="fr-FR" altLang="fr-FR" sz="2400" b="1" dirty="0" smtClean="0"/>
              <a:t>enseignants - Des graphiques d'aide </a:t>
            </a:r>
            <a:endParaRPr lang="fr-FR" altLang="fr-FR" sz="24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856900"/>
            <a:ext cx="7056784" cy="479288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77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A5"/>
      </a:hlink>
      <a:folHlink>
        <a:srgbClr val="0076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1A6"/>
        </a:solidFill>
        <a:ln w="6350"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100"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 fontScale="47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B7A52897A554FB83A757B2076BD58" ma:contentTypeVersion="11" ma:contentTypeDescription="Crée un document." ma:contentTypeScope="" ma:versionID="67447197be4aef336075b7b23b558589">
  <xsd:schema xmlns:xsd="http://www.w3.org/2001/XMLSchema" xmlns:xs="http://www.w3.org/2001/XMLSchema" xmlns:p="http://schemas.microsoft.com/office/2006/metadata/properties" xmlns:ns3="89df7aff-6660-4300-ac4f-00fdea2b8847" xmlns:ns4="cc0197c7-5433-4a3e-bc10-90ce18985517" targetNamespace="http://schemas.microsoft.com/office/2006/metadata/properties" ma:root="true" ma:fieldsID="208800cbae1757846cc9338ca266c403" ns3:_="" ns4:_="">
    <xsd:import namespace="89df7aff-6660-4300-ac4f-00fdea2b8847"/>
    <xsd:import namespace="cc0197c7-5433-4a3e-bc10-90ce189855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f7aff-6660-4300-ac4f-00fdea2b88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197c7-5433-4a3e-bc10-90ce18985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9717DA-DF56-4B17-BE3D-1B94884C33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9C3D48-C153-42A8-A5A0-FAC2420E3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f7aff-6660-4300-ac4f-00fdea2b8847"/>
    <ds:schemaRef ds:uri="cc0197c7-5433-4a3e-bc10-90ce189855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9BCBB8-8549-4738-BA59-F64CCE949056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89df7aff-6660-4300-ac4f-00fdea2b8847"/>
    <ds:schemaRef ds:uri="http://purl.org/dc/elements/1.1/"/>
    <ds:schemaRef ds:uri="cc0197c7-5433-4a3e-bc10-90ce18985517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18655</TotalTime>
  <Words>481</Words>
  <Application>Microsoft Office PowerPoint</Application>
  <PresentationFormat>Grand écran</PresentationFormat>
  <Paragraphs>127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Franchise</vt:lpstr>
      <vt:lpstr>Segoe UI</vt:lpstr>
      <vt:lpstr>Wingdings</vt:lpstr>
      <vt:lpstr>Thème Office</vt:lpstr>
      <vt:lpstr>Conception personnalisée</vt:lpstr>
      <vt:lpstr>Préparer les conseils de classe avec la solution de vie scolaire ENT Kosmos</vt:lpstr>
      <vt:lpstr>Objectifs de la classe virtuelle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Dirrière</dc:creator>
  <cp:lastModifiedBy>Stephane KLEIN</cp:lastModifiedBy>
  <cp:revision>322</cp:revision>
  <dcterms:created xsi:type="dcterms:W3CDTF">2016-03-24T12:53:45Z</dcterms:created>
  <dcterms:modified xsi:type="dcterms:W3CDTF">2019-11-15T09:20:27Z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0x010100E19B7A52897A554FB83A757B2076BD58</vt:lpwstr>
  </property>
</Properties>
</file>