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8"/>
  </p:notesMasterIdLst>
  <p:handoutMasterIdLst>
    <p:handoutMasterId r:id="rId29"/>
  </p:handoutMasterIdLst>
  <p:sldIdLst>
    <p:sldId id="331" r:id="rId5"/>
    <p:sldId id="327" r:id="rId6"/>
    <p:sldId id="332" r:id="rId7"/>
    <p:sldId id="328" r:id="rId8"/>
    <p:sldId id="329" r:id="rId9"/>
    <p:sldId id="335" r:id="rId10"/>
    <p:sldId id="334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9" r:id="rId24"/>
    <p:sldId id="350" r:id="rId25"/>
    <p:sldId id="330" r:id="rId26"/>
    <p:sldId id="319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27"/>
            <p14:sldId id="332"/>
            <p14:sldId id="328"/>
            <p14:sldId id="329"/>
            <p14:sldId id="335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9"/>
            <p14:sldId id="350"/>
            <p14:sldId id="330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522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952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1C950-381C-4B15-AF96-C8A79172DF5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4D481-9CCF-46B7-A220-47BB4800A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0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04/11/2020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 smtClean="0"/>
              <a:t>rectorat de l’académie de Reims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9885" y="267494"/>
            <a:ext cx="268994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5" userDrawn="1">
          <p15:clr>
            <a:srgbClr val="FBAE40"/>
          </p15:clr>
        </p15:guide>
        <p15:guide id="2" pos="4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rectorat de l’académie de Reims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1418" y="161992"/>
            <a:ext cx="143463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rectorat de l’académie de Reims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rectorat de l’académie de Reims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rectorat de l’académie de Reims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rectorat de l’académie de Reims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rectorat de l’académie de Reims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9005" y="108000"/>
            <a:ext cx="537989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png"/><Relationship Id="rId7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6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png"/><Relationship Id="rId7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7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2.jpe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11" Type="http://schemas.openxmlformats.org/officeDocument/2006/relationships/image" Target="../media/image20.jpeg"/><Relationship Id="rId5" Type="http://schemas.openxmlformats.org/officeDocument/2006/relationships/image" Target="../media/image32.png"/><Relationship Id="rId10" Type="http://schemas.openxmlformats.org/officeDocument/2006/relationships/image" Target="../media/image19.jpeg"/><Relationship Id="rId4" Type="http://schemas.openxmlformats.org/officeDocument/2006/relationships/image" Target="../media/image31.jpe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3.jpe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2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21.jpeg"/><Relationship Id="rId5" Type="http://schemas.openxmlformats.org/officeDocument/2006/relationships/image" Target="../media/image35.png"/><Relationship Id="rId10" Type="http://schemas.openxmlformats.org/officeDocument/2006/relationships/image" Target="../media/image20.jpeg"/><Relationship Id="rId4" Type="http://schemas.openxmlformats.org/officeDocument/2006/relationships/image" Target="../media/image18.pn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dane.ac-reims.fr/images/enseigner/ent/id254/bulletins_sans_notes_d&#233;tailles.pdf" TargetMode="External"/><Relationship Id="rId2" Type="http://schemas.openxmlformats.org/officeDocument/2006/relationships/hyperlink" Target="https://dane.ac-reims.fr/images/enseigner/ent/id254/bulletins_notes_officiels_avec_poles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ane.ac-reims.fr/images/enseigner/ent/id254/bulletins_sans_notes_simplifies.pdf" TargetMode="External"/><Relationship Id="rId5" Type="http://schemas.openxmlformats.org/officeDocument/2006/relationships/hyperlink" Target="https://dane.ac-reims.fr/images/enseigner/ent/id254/bulletins_notes_personnalises.pdf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600" dirty="0"/>
              <a:t>Préparer</a:t>
            </a:r>
            <a:br>
              <a:rPr lang="fr-FR" sz="3600" dirty="0"/>
            </a:br>
            <a:r>
              <a:rPr lang="fr-FR" sz="3600" dirty="0"/>
              <a:t>les conseils de classe </a:t>
            </a:r>
            <a:endParaRPr lang="fr-FR" dirty="0" smtClean="0"/>
          </a:p>
          <a:p>
            <a:pPr lvl="1"/>
            <a:r>
              <a:rPr lang="fr-FR" dirty="0" smtClean="0"/>
              <a:t>avec la solution de vie scolaire Kosmos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de l’académie de Reims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62" y="2796750"/>
            <a:ext cx="2678139" cy="19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/>
              <a:t>B. </a:t>
            </a:r>
            <a:r>
              <a:rPr lang="fr-FR" sz="2200" dirty="0" smtClean="0"/>
              <a:t>Paramétrage des modèles de bulletins</a:t>
            </a:r>
            <a:endParaRPr lang="fr-FR" sz="2200" dirty="0"/>
          </a:p>
        </p:txBody>
      </p:sp>
      <p:sp>
        <p:nvSpPr>
          <p:cNvPr id="15" name="Rectangle 14"/>
          <p:cNvSpPr/>
          <p:nvPr/>
        </p:nvSpPr>
        <p:spPr>
          <a:xfrm>
            <a:off x="160902" y="915566"/>
            <a:ext cx="3151098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Menu </a:t>
            </a:r>
            <a:endParaRPr lang="fr-FR" altLang="fr-FR" sz="1600" dirty="0" smtClean="0"/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/>
              <a:t>Administration</a:t>
            </a:r>
            <a:r>
              <a:rPr lang="fr-FR" altLang="fr-FR" sz="1600" dirty="0" smtClean="0"/>
              <a:t> </a:t>
            </a:r>
          </a:p>
          <a:p>
            <a:pPr marL="176213" lvl="0" indent="-1762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ym typeface="Wingdings" panose="05000000000000000000" pitchFamily="2" charset="2"/>
              </a:rPr>
              <a:t></a:t>
            </a:r>
            <a:r>
              <a:rPr lang="fr-FR" altLang="fr-FR" sz="1600" b="1" dirty="0" smtClean="0">
                <a:sym typeface="Wingdings" panose="05000000000000000000" pitchFamily="2" charset="2"/>
              </a:rPr>
              <a:t> Evaluations</a:t>
            </a:r>
            <a:endParaRPr lang="fr-FR" altLang="fr-FR" sz="1600" dirty="0" smtClean="0">
              <a:sym typeface="Wingdings" panose="05000000000000000000" pitchFamily="2" charset="2"/>
            </a:endParaRPr>
          </a:p>
          <a:p>
            <a:pPr marL="196850" lvl="0" indent="-1968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 smtClean="0">
                <a:sym typeface="Wingdings" panose="05000000000000000000" pitchFamily="2" charset="2"/>
              </a:rPr>
              <a:t>Modèles </a:t>
            </a:r>
            <a:r>
              <a:rPr lang="fr-FR" altLang="fr-FR" sz="1600" b="1" dirty="0">
                <a:sym typeface="Wingdings" panose="05000000000000000000" pitchFamily="2" charset="2"/>
              </a:rPr>
              <a:t>de </a:t>
            </a:r>
            <a:endParaRPr lang="fr-FR" altLang="fr-FR" sz="1600" b="1" dirty="0" smtClean="0">
              <a:sym typeface="Wingdings" panose="05000000000000000000" pitchFamily="2" charset="2"/>
            </a:endParaRPr>
          </a:p>
          <a:p>
            <a:pPr marL="176213"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ym typeface="Wingdings" panose="05000000000000000000" pitchFamily="2" charset="2"/>
              </a:rPr>
              <a:t>bulletins</a:t>
            </a:r>
            <a:endParaRPr lang="fr-FR" altLang="fr-FR" sz="1600" b="1" dirty="0">
              <a:sym typeface="Wingdings" panose="05000000000000000000" pitchFamily="2" charset="2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859004" y="1936581"/>
            <a:ext cx="2105484" cy="841954"/>
          </a:xfrm>
          <a:prstGeom prst="roundRect">
            <a:avLst>
              <a:gd name="adj" fmla="val 10774"/>
            </a:avLst>
          </a:prstGeom>
          <a:solidFill>
            <a:srgbClr val="0091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2. Modification des paramètres </a:t>
            </a:r>
            <a:r>
              <a:rPr lang="fr-FR" altLang="fr-FR" sz="1200" dirty="0"/>
              <a:t>(affichage des moyennes</a:t>
            </a:r>
            <a:r>
              <a:rPr lang="fr-FR" altLang="fr-FR" sz="1200" dirty="0" smtClean="0"/>
              <a:t>…)</a:t>
            </a:r>
            <a:endParaRPr lang="fr-FR" sz="1600" b="1" dirty="0" smtClean="0"/>
          </a:p>
        </p:txBody>
      </p:sp>
      <p:sp>
        <p:nvSpPr>
          <p:cNvPr id="17" name="Rectangle à coins arrondis 16"/>
          <p:cNvSpPr/>
          <p:nvPr/>
        </p:nvSpPr>
        <p:spPr>
          <a:xfrm>
            <a:off x="6859004" y="2999214"/>
            <a:ext cx="2105484" cy="648000"/>
          </a:xfrm>
          <a:prstGeom prst="roundRect">
            <a:avLst>
              <a:gd name="adj" fmla="val 12291"/>
            </a:avLst>
          </a:prstGeom>
          <a:solidFill>
            <a:srgbClr val="0091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3. Gestion des pôles disciplinaires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59004" y="3867894"/>
            <a:ext cx="2105484" cy="648000"/>
          </a:xfrm>
          <a:prstGeom prst="roundRect">
            <a:avLst>
              <a:gd name="adj" fmla="val 10104"/>
            </a:avLst>
          </a:prstGeom>
          <a:solidFill>
            <a:srgbClr val="0091A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4. Ordre d'affichage des </a:t>
            </a:r>
            <a:r>
              <a:rPr lang="fr-FR" altLang="fr-FR" sz="1600" dirty="0" smtClean="0"/>
              <a:t>matières</a:t>
            </a:r>
            <a:endParaRPr lang="fr-FR" altLang="fr-F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b="1" dirty="0" smtClean="0"/>
          </a:p>
        </p:txBody>
      </p:sp>
      <p:sp>
        <p:nvSpPr>
          <p:cNvPr id="19" name="Rectangle à coins arrondis 18"/>
          <p:cNvSpPr/>
          <p:nvPr/>
        </p:nvSpPr>
        <p:spPr>
          <a:xfrm>
            <a:off x="6859004" y="873948"/>
            <a:ext cx="2105484" cy="841954"/>
          </a:xfrm>
          <a:prstGeom prst="roundRect">
            <a:avLst>
              <a:gd name="adj" fmla="val 11615"/>
            </a:avLst>
          </a:prstGeom>
          <a:solidFill>
            <a:srgbClr val="0091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1</a:t>
            </a:r>
            <a:r>
              <a:rPr lang="fr-FR" altLang="fr-FR" sz="1600" dirty="0"/>
              <a:t>. Choix du modèle (</a:t>
            </a:r>
            <a:r>
              <a:rPr lang="fr-FR" altLang="fr-FR" sz="1200" dirty="0"/>
              <a:t>modèle officiel ou personnalisé</a:t>
            </a:r>
            <a:r>
              <a:rPr lang="fr-FR" altLang="fr-FR" sz="1200" dirty="0" smtClean="0"/>
              <a:t>)</a:t>
            </a:r>
            <a:endParaRPr lang="fr-FR" sz="1600" b="1" dirty="0" smtClean="0"/>
          </a:p>
        </p:txBody>
      </p:sp>
      <p:sp>
        <p:nvSpPr>
          <p:cNvPr id="6" name="Flèche droite 5"/>
          <p:cNvSpPr/>
          <p:nvPr/>
        </p:nvSpPr>
        <p:spPr>
          <a:xfrm rot="5400000">
            <a:off x="7792118" y="1681622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5400000">
            <a:off x="7793896" y="2753712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5400000">
            <a:off x="7792118" y="3620536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73" y="818821"/>
            <a:ext cx="5020282" cy="31490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 flipV="1">
            <a:off x="2818141" y="2393364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4" name="Rectangle 23"/>
          <p:cNvSpPr/>
          <p:nvPr/>
        </p:nvSpPr>
        <p:spPr>
          <a:xfrm flipV="1">
            <a:off x="2777716" y="1774640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5" name="Rectangle 24"/>
          <p:cNvSpPr/>
          <p:nvPr/>
        </p:nvSpPr>
        <p:spPr>
          <a:xfrm flipV="1">
            <a:off x="1747460" y="2502304"/>
            <a:ext cx="919982" cy="133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6" name="Forme libre 25"/>
          <p:cNvSpPr/>
          <p:nvPr/>
        </p:nvSpPr>
        <p:spPr>
          <a:xfrm>
            <a:off x="2412409" y="1851719"/>
            <a:ext cx="326357" cy="645041"/>
          </a:xfrm>
          <a:custGeom>
            <a:avLst/>
            <a:gdLst>
              <a:gd name="connsiteX0" fmla="*/ 28646 w 326357"/>
              <a:gd name="connsiteY0" fmla="*/ 645041 h 645041"/>
              <a:gd name="connsiteX1" fmla="*/ 28646 w 326357"/>
              <a:gd name="connsiteY1" fmla="*/ 120502 h 645041"/>
              <a:gd name="connsiteX2" fmla="*/ 326357 w 326357"/>
              <a:gd name="connsiteY2" fmla="*/ 0 h 6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57" h="645041">
                <a:moveTo>
                  <a:pt x="28646" y="645041"/>
                </a:moveTo>
                <a:cubicBezTo>
                  <a:pt x="3837" y="436525"/>
                  <a:pt x="-20972" y="228009"/>
                  <a:pt x="28646" y="120502"/>
                </a:cubicBezTo>
                <a:cubicBezTo>
                  <a:pt x="78264" y="12995"/>
                  <a:pt x="202310" y="6497"/>
                  <a:pt x="326357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3192422" y="1908427"/>
            <a:ext cx="151485" cy="484938"/>
          </a:xfrm>
          <a:custGeom>
            <a:avLst/>
            <a:gdLst>
              <a:gd name="connsiteX0" fmla="*/ 0 w 151485"/>
              <a:gd name="connsiteY0" fmla="*/ 0 h 524539"/>
              <a:gd name="connsiteX1" fmla="*/ 141767 w 151485"/>
              <a:gd name="connsiteY1" fmla="*/ 304800 h 524539"/>
              <a:gd name="connsiteX2" fmla="*/ 127591 w 151485"/>
              <a:gd name="connsiteY2" fmla="*/ 524539 h 5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85" h="524539">
                <a:moveTo>
                  <a:pt x="0" y="0"/>
                </a:moveTo>
                <a:cubicBezTo>
                  <a:pt x="60251" y="108688"/>
                  <a:pt x="120502" y="217377"/>
                  <a:pt x="141767" y="304800"/>
                </a:cubicBezTo>
                <a:cubicBezTo>
                  <a:pt x="163032" y="392223"/>
                  <a:pt x="145311" y="458381"/>
                  <a:pt x="127591" y="52453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>
            <a:stCxn id="18" idx="1"/>
          </p:cNvCxnSpPr>
          <p:nvPr/>
        </p:nvCxnSpPr>
        <p:spPr>
          <a:xfrm flipH="1" flipV="1">
            <a:off x="4707000" y="1715902"/>
            <a:ext cx="2152004" cy="2475992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707000" y="1649468"/>
            <a:ext cx="0" cy="202251"/>
          </a:xfrm>
          <a:prstGeom prst="line">
            <a:avLst/>
          </a:prstGeom>
          <a:ln w="28575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C. Planification des conseils de classe</a:t>
            </a:r>
            <a:endParaRPr lang="fr-FR" sz="2200" dirty="0"/>
          </a:p>
        </p:txBody>
      </p:sp>
      <p:sp>
        <p:nvSpPr>
          <p:cNvPr id="15" name="Rectangle 14"/>
          <p:cNvSpPr/>
          <p:nvPr/>
        </p:nvSpPr>
        <p:spPr>
          <a:xfrm>
            <a:off x="160902" y="915566"/>
            <a:ext cx="3151098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Menu </a:t>
            </a:r>
            <a:endParaRPr lang="fr-FR" altLang="fr-FR" sz="1600" dirty="0" smtClean="0"/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/>
              <a:t>Administration</a:t>
            </a:r>
            <a:r>
              <a:rPr lang="fr-FR" altLang="fr-FR" sz="1600" dirty="0" smtClean="0"/>
              <a:t> </a:t>
            </a:r>
          </a:p>
          <a:p>
            <a:pPr marL="176213" lvl="0" indent="-1762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ym typeface="Wingdings" panose="05000000000000000000" pitchFamily="2" charset="2"/>
              </a:rPr>
              <a:t></a:t>
            </a:r>
            <a:r>
              <a:rPr lang="fr-FR" altLang="fr-FR" sz="1600" b="1" dirty="0" smtClean="0">
                <a:sym typeface="Wingdings" panose="05000000000000000000" pitchFamily="2" charset="2"/>
              </a:rPr>
              <a:t> Evaluations</a:t>
            </a:r>
            <a:endParaRPr lang="fr-FR" altLang="fr-FR" sz="1600" dirty="0" smtClean="0">
              <a:sym typeface="Wingdings" panose="05000000000000000000" pitchFamily="2" charset="2"/>
            </a:endParaRPr>
          </a:p>
          <a:p>
            <a:pPr marL="196850" lvl="0" indent="-1968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 smtClean="0">
                <a:sym typeface="Wingdings" panose="05000000000000000000" pitchFamily="2" charset="2"/>
              </a:rPr>
              <a:t>Modèles </a:t>
            </a:r>
            <a:r>
              <a:rPr lang="fr-FR" altLang="fr-FR" sz="1600" b="1" dirty="0">
                <a:sym typeface="Wingdings" panose="05000000000000000000" pitchFamily="2" charset="2"/>
              </a:rPr>
              <a:t>de </a:t>
            </a:r>
            <a:endParaRPr lang="fr-FR" altLang="fr-FR" sz="1600" b="1" dirty="0" smtClean="0">
              <a:sym typeface="Wingdings" panose="05000000000000000000" pitchFamily="2" charset="2"/>
            </a:endParaRPr>
          </a:p>
          <a:p>
            <a:pPr marL="176213"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ym typeface="Wingdings" panose="05000000000000000000" pitchFamily="2" charset="2"/>
              </a:rPr>
              <a:t>bulletins</a:t>
            </a:r>
            <a:endParaRPr lang="fr-FR" altLang="fr-FR" sz="1600" b="1" dirty="0">
              <a:sym typeface="Wingdings" panose="05000000000000000000" pitchFamily="2" charset="2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659620" y="1368195"/>
            <a:ext cx="2298444" cy="648000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2. Période de saisie des appréciations</a:t>
            </a:r>
            <a:endParaRPr lang="fr-FR" sz="1600" b="1" dirty="0" smtClean="0"/>
          </a:p>
        </p:txBody>
      </p:sp>
      <p:sp>
        <p:nvSpPr>
          <p:cNvPr id="24" name="Rectangle à coins arrondis 23"/>
          <p:cNvSpPr/>
          <p:nvPr/>
        </p:nvSpPr>
        <p:spPr>
          <a:xfrm>
            <a:off x="6659620" y="2066583"/>
            <a:ext cx="2298444" cy="648000"/>
          </a:xfrm>
          <a:prstGeom prst="roundRect">
            <a:avLst>
              <a:gd name="adj" fmla="val 13385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3. Président du Conseil</a:t>
            </a:r>
            <a:endParaRPr lang="fr-FR" altLang="fr-FR" sz="16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659620" y="669806"/>
            <a:ext cx="2298444" cy="648000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1</a:t>
            </a:r>
            <a:r>
              <a:rPr lang="fr-FR" altLang="fr-FR" sz="1600" dirty="0" smtClean="0"/>
              <a:t>. Date et heure du conseil</a:t>
            </a:r>
            <a:endParaRPr lang="fr-FR" altLang="fr-F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b="1" dirty="0" smtClean="0"/>
          </a:p>
        </p:txBody>
      </p:sp>
      <p:grpSp>
        <p:nvGrpSpPr>
          <p:cNvPr id="26" name="Groupe 25"/>
          <p:cNvGrpSpPr/>
          <p:nvPr/>
        </p:nvGrpSpPr>
        <p:grpSpPr>
          <a:xfrm>
            <a:off x="6659620" y="2764972"/>
            <a:ext cx="2298444" cy="1188792"/>
            <a:chOff x="8567132" y="4261289"/>
            <a:chExt cx="3359696" cy="173768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8567132" y="4261289"/>
              <a:ext cx="3359696" cy="1737688"/>
            </a:xfrm>
            <a:prstGeom prst="roundRect">
              <a:avLst>
                <a:gd name="adj" fmla="val 7550"/>
              </a:avLst>
            </a:prstGeom>
            <a:solidFill>
              <a:srgbClr val="0091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 smtClean="0"/>
                <a:t>4. Classe avec note ou sans </a:t>
              </a:r>
              <a:r>
                <a:rPr lang="fr-FR" altLang="fr-FR" sz="1600" dirty="0" smtClean="0">
                  <a:solidFill>
                    <a:schemeClr val="bg1"/>
                  </a:solidFill>
                </a:rPr>
                <a:t>notes </a:t>
              </a:r>
            </a:p>
            <a:p>
              <a:pPr marL="265113"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 smtClean="0">
                  <a:solidFill>
                    <a:schemeClr val="tx1"/>
                  </a:solidFill>
                </a:rPr>
                <a:t>A FAIRE RAPIDEMENT : Cela conditionne la saisie des appréciations</a:t>
              </a:r>
              <a:endParaRPr lang="fr-FR" altLang="fr-FR" sz="1200" dirty="0">
                <a:solidFill>
                  <a:schemeClr val="tx1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600" b="1" dirty="0" smtClean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288" y="5015915"/>
              <a:ext cx="432000" cy="432000"/>
            </a:xfrm>
            <a:prstGeom prst="rect">
              <a:avLst/>
            </a:prstGeom>
          </p:spPr>
        </p:pic>
      </p:grpSp>
      <p:sp>
        <p:nvSpPr>
          <p:cNvPr id="29" name="Rectangle à coins arrondis 28"/>
          <p:cNvSpPr/>
          <p:nvPr/>
        </p:nvSpPr>
        <p:spPr>
          <a:xfrm>
            <a:off x="6659620" y="4004152"/>
            <a:ext cx="2298444" cy="872292"/>
          </a:xfrm>
          <a:prstGeom prst="roundRect">
            <a:avLst>
              <a:gd name="adj" fmla="val 11568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5. Pour les classes sans notes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/>
              <a:t>Type d'affichage du bulletin</a:t>
            </a:r>
            <a:endParaRPr lang="fr-FR" altLang="fr-FR" sz="12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512001" y="2701861"/>
            <a:ext cx="4341048" cy="2099980"/>
            <a:chOff x="1512001" y="2701861"/>
            <a:chExt cx="4341048" cy="209998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2001" y="2701861"/>
              <a:ext cx="4341048" cy="209998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Ellipse 42"/>
            <p:cNvSpPr/>
            <p:nvPr/>
          </p:nvSpPr>
          <p:spPr>
            <a:xfrm>
              <a:off x="4036796" y="2847054"/>
              <a:ext cx="324520" cy="34310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 flipH="1">
              <a:off x="3437980" y="3067867"/>
              <a:ext cx="592204" cy="247012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/>
            <p:nvPr/>
          </p:nvSpPr>
          <p:spPr>
            <a:xfrm>
              <a:off x="4497969" y="3142991"/>
              <a:ext cx="324520" cy="34310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 flipH="1">
              <a:off x="4116223" y="3378775"/>
              <a:ext cx="377415" cy="17216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4302000" y="3505626"/>
              <a:ext cx="324520" cy="34310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Connecteur droit 47"/>
            <p:cNvCxnSpPr/>
            <p:nvPr/>
          </p:nvCxnSpPr>
          <p:spPr>
            <a:xfrm flipH="1">
              <a:off x="3613361" y="3670301"/>
              <a:ext cx="680566" cy="18714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2311103" y="3782210"/>
              <a:ext cx="324520" cy="34310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Connecteur droit 49"/>
            <p:cNvCxnSpPr/>
            <p:nvPr/>
          </p:nvCxnSpPr>
          <p:spPr>
            <a:xfrm flipV="1">
              <a:off x="2617996" y="3815894"/>
              <a:ext cx="109004" cy="37427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à coins arrondis 50"/>
            <p:cNvSpPr/>
            <p:nvPr/>
          </p:nvSpPr>
          <p:spPr>
            <a:xfrm>
              <a:off x="5427000" y="4549831"/>
              <a:ext cx="322192" cy="153447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843532" y="631325"/>
            <a:ext cx="4706151" cy="1990314"/>
            <a:chOff x="0" y="0"/>
            <a:chExt cx="4139565" cy="1750695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175069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Rectangle à coins arrondis 35"/>
            <p:cNvSpPr/>
            <p:nvPr/>
          </p:nvSpPr>
          <p:spPr>
            <a:xfrm>
              <a:off x="3869140" y="907576"/>
              <a:ext cx="125165" cy="115556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53" name="Rectangle 52"/>
          <p:cNvSpPr/>
          <p:nvPr/>
        </p:nvSpPr>
        <p:spPr>
          <a:xfrm flipV="1">
            <a:off x="2873318" y="1363187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54" name="Rectangle 53"/>
          <p:cNvSpPr/>
          <p:nvPr/>
        </p:nvSpPr>
        <p:spPr>
          <a:xfrm flipV="1">
            <a:off x="2818141" y="1022249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55" name="Rectangle 54"/>
          <p:cNvSpPr/>
          <p:nvPr/>
        </p:nvSpPr>
        <p:spPr>
          <a:xfrm flipV="1">
            <a:off x="1857734" y="2208644"/>
            <a:ext cx="827915" cy="1381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56" name="Forme libre 55"/>
          <p:cNvSpPr/>
          <p:nvPr/>
        </p:nvSpPr>
        <p:spPr>
          <a:xfrm>
            <a:off x="2393662" y="1086750"/>
            <a:ext cx="392572" cy="1119540"/>
          </a:xfrm>
          <a:custGeom>
            <a:avLst/>
            <a:gdLst>
              <a:gd name="connsiteX0" fmla="*/ 28646 w 326357"/>
              <a:gd name="connsiteY0" fmla="*/ 645041 h 645041"/>
              <a:gd name="connsiteX1" fmla="*/ 28646 w 326357"/>
              <a:gd name="connsiteY1" fmla="*/ 120502 h 645041"/>
              <a:gd name="connsiteX2" fmla="*/ 326357 w 326357"/>
              <a:gd name="connsiteY2" fmla="*/ 0 h 6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57" h="645041">
                <a:moveTo>
                  <a:pt x="28646" y="645041"/>
                </a:moveTo>
                <a:cubicBezTo>
                  <a:pt x="3837" y="436525"/>
                  <a:pt x="-20972" y="228009"/>
                  <a:pt x="28646" y="120502"/>
                </a:cubicBezTo>
                <a:cubicBezTo>
                  <a:pt x="78264" y="12995"/>
                  <a:pt x="202310" y="6497"/>
                  <a:pt x="326357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>
            <a:off x="3282374" y="1120435"/>
            <a:ext cx="151485" cy="231750"/>
          </a:xfrm>
          <a:custGeom>
            <a:avLst/>
            <a:gdLst>
              <a:gd name="connsiteX0" fmla="*/ 0 w 151485"/>
              <a:gd name="connsiteY0" fmla="*/ 0 h 524539"/>
              <a:gd name="connsiteX1" fmla="*/ 141767 w 151485"/>
              <a:gd name="connsiteY1" fmla="*/ 304800 h 524539"/>
              <a:gd name="connsiteX2" fmla="*/ 127591 w 151485"/>
              <a:gd name="connsiteY2" fmla="*/ 524539 h 5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85" h="524539">
                <a:moveTo>
                  <a:pt x="0" y="0"/>
                </a:moveTo>
                <a:cubicBezTo>
                  <a:pt x="60251" y="108688"/>
                  <a:pt x="120502" y="217377"/>
                  <a:pt x="141767" y="304800"/>
                </a:cubicBezTo>
                <a:cubicBezTo>
                  <a:pt x="163032" y="392223"/>
                  <a:pt x="145311" y="458381"/>
                  <a:pt x="127591" y="52453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2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08517" y="3828985"/>
            <a:ext cx="49485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Pendant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37671" y="1342532"/>
            <a:ext cx="3526817" cy="801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Verrouillage des conseils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Edition des bulletins</a:t>
            </a:r>
            <a:endParaRPr lang="fr-FR" altLang="fr-FR" sz="1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Visualisation dans l'ENT</a:t>
            </a:r>
            <a:endParaRPr lang="fr-FR" altLang="fr-FR" sz="140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6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7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99" y="520309"/>
            <a:ext cx="38191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Avant</a:t>
            </a:r>
            <a:r>
              <a:rPr lang="fr-FR" sz="6000" dirty="0">
                <a:ln w="0"/>
                <a:solidFill>
                  <a:srgbClr val="0091A6"/>
                </a:solidFill>
              </a:rPr>
              <a:t>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73810" y="2144387"/>
            <a:ext cx="8762686" cy="1102602"/>
          </a:xfrm>
          <a:prstGeom prst="rightArrow">
            <a:avLst>
              <a:gd name="adj1" fmla="val 50000"/>
              <a:gd name="adj2" fmla="val 36806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b="1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543810" y="1620920"/>
            <a:ext cx="0" cy="1007521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73810" y="13964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1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8028384" y="1784322"/>
            <a:ext cx="0" cy="648072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7776416" y="13964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78914" y="520309"/>
            <a:ext cx="38015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Après</a:t>
            </a:r>
            <a:r>
              <a:rPr lang="fr-FR" sz="6000" dirty="0" smtClean="0">
                <a:ln w="0"/>
                <a:solidFill>
                  <a:srgbClr val="0091A6"/>
                </a:solidFill>
              </a:rPr>
              <a:t>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-805726" y="1227656"/>
            <a:ext cx="1821344" cy="7812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-750556" y="1133591"/>
            <a:ext cx="1910190" cy="6094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-851230" y="1125797"/>
            <a:ext cx="2010863" cy="617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cxnSp>
        <p:nvCxnSpPr>
          <p:cNvPr id="32" name="Connecteur droit 31"/>
          <p:cNvCxnSpPr>
            <a:stCxn id="33" idx="0"/>
          </p:cNvCxnSpPr>
          <p:nvPr/>
        </p:nvCxnSpPr>
        <p:spPr>
          <a:xfrm flipV="1">
            <a:off x="2720156" y="2864344"/>
            <a:ext cx="0" cy="510752"/>
          </a:xfrm>
          <a:prstGeom prst="line">
            <a:avLst/>
          </a:prstGeom>
          <a:ln w="57150">
            <a:solidFill>
              <a:srgbClr val="0091A6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450156" y="33750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987824" y="3296490"/>
            <a:ext cx="2538026" cy="6476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Animation du conseil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avec notes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sans notes</a:t>
            </a:r>
            <a:endParaRPr lang="fr-FR" alt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55576" y="1342532"/>
            <a:ext cx="3248448" cy="7917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Paramétrage du service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Paramétrage des bulletins </a:t>
            </a:r>
            <a:endParaRPr lang="fr-FR" altLang="fr-FR" sz="1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Planification </a:t>
            </a:r>
            <a:r>
              <a:rPr lang="fr-FR" altLang="fr-FR" sz="1400" dirty="0"/>
              <a:t>des conseils de classe 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970968" y="3215153"/>
            <a:ext cx="4274237" cy="1384876"/>
          </a:xfrm>
          <a:prstGeom prst="roundRect">
            <a:avLst>
              <a:gd name="adj" fmla="val 527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38" name="Espace réservé du numéro de diapositive 10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</p:spPr>
        <p:txBody>
          <a:bodyPr anchor="ctr"/>
          <a:lstStyle/>
          <a:p>
            <a:pPr algn="r"/>
            <a:fld id="{733122C9-A0B9-462F-8757-0847AD287B63}" type="slidenum">
              <a:rPr lang="fr-FR" sz="750" smtClean="0"/>
              <a:pPr algn="r"/>
              <a:t>12</a:t>
            </a:fld>
            <a:endParaRPr lang="fr-FR" sz="750" dirty="0"/>
          </a:p>
        </p:txBody>
      </p:sp>
      <p:sp>
        <p:nvSpPr>
          <p:cNvPr id="39" name="Rectangle 38"/>
          <p:cNvSpPr/>
          <p:nvPr/>
        </p:nvSpPr>
        <p:spPr>
          <a:xfrm>
            <a:off x="5287168" y="817365"/>
            <a:ext cx="3623468" cy="13047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54201" y="810274"/>
            <a:ext cx="3920230" cy="13047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0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722864" y="601875"/>
            <a:ext cx="4313632" cy="3634875"/>
            <a:chOff x="4572000" y="601875"/>
            <a:chExt cx="4464496" cy="3762000"/>
          </a:xfrm>
        </p:grpSpPr>
        <p:grpSp>
          <p:nvGrpSpPr>
            <p:cNvPr id="8" name="Groupe 7"/>
            <p:cNvGrpSpPr/>
            <p:nvPr/>
          </p:nvGrpSpPr>
          <p:grpSpPr>
            <a:xfrm>
              <a:off x="4572000" y="601875"/>
              <a:ext cx="4464496" cy="3762000"/>
              <a:chOff x="3905909" y="591679"/>
              <a:chExt cx="4911637" cy="4987825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72"/>
              <a:stretch/>
            </p:blipFill>
            <p:spPr>
              <a:xfrm>
                <a:off x="3905909" y="591679"/>
                <a:ext cx="4911637" cy="498782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614"/>
              <a:stretch/>
            </p:blipFill>
            <p:spPr>
              <a:xfrm>
                <a:off x="4212440" y="1268760"/>
                <a:ext cx="4320000" cy="3060000"/>
              </a:xfrm>
              <a:prstGeom prst="rect">
                <a:avLst/>
              </a:prstGeom>
            </p:spPr>
          </p:pic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0625" y="1123364"/>
              <a:ext cx="3931065" cy="2297153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2000" y="738000"/>
            <a:ext cx="8621999" cy="40464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2. Pendant les conseils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04248" y="529258"/>
            <a:ext cx="2100064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Vidéo 2</a:t>
            </a:r>
          </a:p>
        </p:txBody>
      </p:sp>
    </p:spTree>
    <p:extLst>
      <p:ext uri="{BB962C8B-B14F-4D97-AF65-F5344CB8AC3E}">
        <p14:creationId xmlns:p14="http://schemas.microsoft.com/office/powerpoint/2010/main" val="12998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360000" y="726750"/>
            <a:ext cx="6168917" cy="2155667"/>
            <a:chOff x="0" y="0"/>
            <a:chExt cx="4139565" cy="1446530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144653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Ellipse 36"/>
            <p:cNvSpPr/>
            <p:nvPr/>
          </p:nvSpPr>
          <p:spPr>
            <a:xfrm>
              <a:off x="2804614" y="818866"/>
              <a:ext cx="289888" cy="28988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3664423" y="818866"/>
              <a:ext cx="289888" cy="28988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627796" y="682388"/>
              <a:ext cx="289888" cy="28988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2367886" y="348018"/>
              <a:ext cx="504967" cy="225188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2197288" y="88711"/>
              <a:ext cx="289888" cy="28988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968388" y="1125940"/>
              <a:ext cx="247650" cy="300355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3841844" y="1125940"/>
              <a:ext cx="247650" cy="300355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824" y="887105"/>
              <a:ext cx="730155" cy="136477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/>
              <a:t>2. PENDANT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A. LE SUIVI DES CONSEILS</a:t>
            </a:r>
            <a:endParaRPr lang="fr-FR" sz="22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670523" y="2571750"/>
            <a:ext cx="2298444" cy="889488"/>
          </a:xfrm>
          <a:prstGeom prst="roundRect">
            <a:avLst>
              <a:gd name="adj" fmla="val 9358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Des </a:t>
            </a:r>
            <a:r>
              <a:rPr lang="fr-FR" altLang="fr-FR" sz="1600" dirty="0"/>
              <a:t>icônes permettent de réaliser différentes </a:t>
            </a:r>
            <a:r>
              <a:rPr lang="fr-FR" altLang="fr-FR" sz="1600" dirty="0" smtClean="0"/>
              <a:t>actions</a:t>
            </a:r>
            <a:endParaRPr lang="fr-FR" altLang="fr-F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659620" y="669806"/>
            <a:ext cx="2298444" cy="1582320"/>
          </a:xfrm>
          <a:prstGeom prst="roundRect">
            <a:avLst>
              <a:gd name="adj" fmla="val 6604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La </a:t>
            </a:r>
            <a:r>
              <a:rPr lang="fr-FR" altLang="fr-FR" sz="1600" dirty="0"/>
              <a:t>barre de progression affiche l'avancement de la saisie des appréciations par les </a:t>
            </a:r>
            <a:r>
              <a:rPr lang="fr-FR" altLang="fr-FR" sz="1600" dirty="0" smtClean="0"/>
              <a:t>enseignants</a:t>
            </a:r>
            <a:endParaRPr lang="fr-FR" sz="1600" b="1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82306"/>
              </p:ext>
            </p:extLst>
          </p:nvPr>
        </p:nvGraphicFramePr>
        <p:xfrm>
          <a:off x="376078" y="3066750"/>
          <a:ext cx="6152839" cy="160667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5155">
                  <a:extLst>
                    <a:ext uri="{9D8B030D-6E8A-4147-A177-3AD203B41FA5}">
                      <a16:colId xmlns:a16="http://schemas.microsoft.com/office/drawing/2014/main" val="1909957158"/>
                    </a:ext>
                  </a:extLst>
                </a:gridCol>
                <a:gridCol w="5887684">
                  <a:extLst>
                    <a:ext uri="{9D8B030D-6E8A-4147-A177-3AD203B41FA5}">
                      <a16:colId xmlns:a16="http://schemas.microsoft.com/office/drawing/2014/main" val="3457917823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Consulter les appréciations générales (élèves et classe)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48917"/>
                  </a:ext>
                </a:extLst>
              </a:tr>
              <a:tr h="290493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Modifier les appréciations générales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338543"/>
                  </a:ext>
                </a:extLst>
              </a:tr>
              <a:tr h="277707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Lancer le conseil de classe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9699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Éditer une fiche de synthèse (tableau PDF ou Fichier Excel avec les moyennes de classe dans les différentes disciplines)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40634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Verrouiller le conseil : Cette action clôt définitivement la saisie des notes et des appréciations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57360"/>
                  </a:ext>
                </a:extLst>
              </a:tr>
            </a:tbl>
          </a:graphicData>
        </a:graphic>
      </p:graphicFrame>
      <p:pic>
        <p:nvPicPr>
          <p:cNvPr id="1034" name="Image 1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3" y="3095366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 10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6" y="3369648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1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3" y="365832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 10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8" y="397666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3" y="4353775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necteur droit avec flèche 59"/>
          <p:cNvCxnSpPr>
            <a:stCxn id="25" idx="1"/>
            <a:endCxn id="52" idx="0"/>
          </p:cNvCxnSpPr>
          <p:nvPr/>
        </p:nvCxnSpPr>
        <p:spPr>
          <a:xfrm flipH="1">
            <a:off x="4968118" y="1460966"/>
            <a:ext cx="1691502" cy="943697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23" idx="1"/>
            <a:endCxn id="58" idx="3"/>
          </p:cNvCxnSpPr>
          <p:nvPr/>
        </p:nvCxnSpPr>
        <p:spPr>
          <a:xfrm flipH="1" flipV="1">
            <a:off x="6454299" y="2628463"/>
            <a:ext cx="216224" cy="388031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Image 1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10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10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/>
              <a:t>2. PENDANT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7028619" cy="383232"/>
          </a:xfrm>
        </p:spPr>
        <p:txBody>
          <a:bodyPr/>
          <a:lstStyle/>
          <a:p>
            <a:r>
              <a:rPr lang="fr-FR" sz="2200" dirty="0" smtClean="0"/>
              <a:t>B. LA SAISIE DES APPRECIATIONS - ENSEIGNANTS</a:t>
            </a:r>
            <a:endParaRPr lang="fr-FR" sz="22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61925" y="644753"/>
            <a:ext cx="4140485" cy="1233077"/>
            <a:chOff x="0" y="0"/>
            <a:chExt cx="4319905" cy="1286510"/>
          </a:xfrm>
        </p:grpSpPr>
        <p:grpSp>
          <p:nvGrpSpPr>
            <p:cNvPr id="28" name="Groupe 27"/>
            <p:cNvGrpSpPr/>
            <p:nvPr/>
          </p:nvGrpSpPr>
          <p:grpSpPr>
            <a:xfrm>
              <a:off x="0" y="0"/>
              <a:ext cx="4319905" cy="1286510"/>
              <a:chOff x="0" y="0"/>
              <a:chExt cx="4319905" cy="1286510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319905" cy="128651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5" y="0"/>
                <a:ext cx="798830" cy="1283970"/>
              </a:xfrm>
              <a:prstGeom prst="rect">
                <a:avLst/>
              </a:prstGeom>
            </p:spPr>
          </p:pic>
        </p:grpSp>
        <p:sp>
          <p:nvSpPr>
            <p:cNvPr id="29" name="Rectangle à coins arrondis 28"/>
            <p:cNvSpPr/>
            <p:nvPr/>
          </p:nvSpPr>
          <p:spPr>
            <a:xfrm>
              <a:off x="12412" y="765448"/>
              <a:ext cx="784225" cy="11684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28908" y="554433"/>
              <a:ext cx="280800" cy="2818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1866038" y="190328"/>
              <a:ext cx="376813" cy="175846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201180" y="4138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4162381" y="943363"/>
              <a:ext cx="104775" cy="125095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914128" y="988876"/>
              <a:ext cx="280800" cy="2818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295190" y="559737"/>
            <a:ext cx="3556238" cy="4127013"/>
            <a:chOff x="0" y="0"/>
            <a:chExt cx="3964623" cy="4600575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959860" cy="460057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Rectangle à coins arrondis 45"/>
            <p:cNvSpPr/>
            <p:nvPr/>
          </p:nvSpPr>
          <p:spPr>
            <a:xfrm>
              <a:off x="2681288" y="42863"/>
              <a:ext cx="1283335" cy="11938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7" name="Ellipse 46"/>
            <p:cNvSpPr/>
            <p:nvPr/>
          </p:nvSpPr>
          <p:spPr>
            <a:xfrm>
              <a:off x="3457575" y="119063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2600325" y="595313"/>
              <a:ext cx="280790" cy="28177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>
            <a:xfrm flipH="1" flipV="1">
              <a:off x="2300288" y="704850"/>
              <a:ext cx="297904" cy="13068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51" idx="2"/>
            </p:cNvCxnSpPr>
            <p:nvPr/>
          </p:nvCxnSpPr>
          <p:spPr>
            <a:xfrm flipH="1" flipV="1">
              <a:off x="919090" y="481013"/>
              <a:ext cx="466687" cy="7674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>
              <a:off x="1385888" y="348034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2085975" y="1728788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Connecteur droit 53"/>
            <p:cNvCxnSpPr/>
            <p:nvPr/>
          </p:nvCxnSpPr>
          <p:spPr>
            <a:xfrm flipH="1" flipV="1">
              <a:off x="1885950" y="1709738"/>
              <a:ext cx="247650" cy="119062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 flipV="1">
              <a:off x="1362075" y="1262063"/>
              <a:ext cx="9525" cy="276225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/>
            <p:cNvSpPr/>
            <p:nvPr/>
          </p:nvSpPr>
          <p:spPr>
            <a:xfrm>
              <a:off x="1233488" y="1519238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100388" y="1643063"/>
              <a:ext cx="594924" cy="395416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1" name="Ellipse 60"/>
            <p:cNvSpPr/>
            <p:nvPr/>
          </p:nvSpPr>
          <p:spPr>
            <a:xfrm>
              <a:off x="3584679" y="1982684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2419350" y="2828925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Connecteur droit 62"/>
            <p:cNvCxnSpPr/>
            <p:nvPr/>
          </p:nvCxnSpPr>
          <p:spPr>
            <a:xfrm flipH="1">
              <a:off x="2471221" y="3100388"/>
              <a:ext cx="62226" cy="200953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2190750" y="3738563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2395538" y="3943350"/>
              <a:ext cx="314325" cy="290512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à coins arrondis 66"/>
            <p:cNvSpPr/>
            <p:nvPr/>
          </p:nvSpPr>
          <p:spPr>
            <a:xfrm>
              <a:off x="3711039" y="4382676"/>
              <a:ext cx="226915" cy="12401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360000" y="2033477"/>
            <a:ext cx="4707000" cy="2734230"/>
          </a:xfrm>
          <a:prstGeom prst="roundRect">
            <a:avLst>
              <a:gd name="adj" fmla="val 11042"/>
            </a:avLst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1. Nom </a:t>
            </a:r>
            <a:r>
              <a:rPr lang="fr-FR" sz="1400" b="1" dirty="0">
                <a:solidFill>
                  <a:schemeClr val="bg1"/>
                </a:solidFill>
              </a:rPr>
              <a:t>de l'élève</a:t>
            </a:r>
            <a:r>
              <a:rPr lang="fr-FR" sz="1400" dirty="0">
                <a:solidFill>
                  <a:schemeClr val="bg1"/>
                </a:solidFill>
              </a:rPr>
              <a:t> ; affichage des autres élèves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2. Saisie </a:t>
            </a:r>
            <a:r>
              <a:rPr lang="fr-FR" sz="1400" b="1" dirty="0">
                <a:solidFill>
                  <a:schemeClr val="bg1"/>
                </a:solidFill>
              </a:rPr>
              <a:t>de l'appréciation</a:t>
            </a:r>
            <a:r>
              <a:rPr lang="fr-FR" sz="1400" dirty="0">
                <a:solidFill>
                  <a:schemeClr val="bg1"/>
                </a:solidFill>
              </a:rPr>
              <a:t> pour l’élève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3. </a:t>
            </a:r>
            <a:r>
              <a:rPr lang="fr-FR" sz="1400" dirty="0" smtClean="0">
                <a:solidFill>
                  <a:schemeClr val="bg1"/>
                </a:solidFill>
              </a:rPr>
              <a:t>Suivi de </a:t>
            </a:r>
            <a:r>
              <a:rPr lang="fr-FR" sz="1400" dirty="0">
                <a:solidFill>
                  <a:schemeClr val="bg1"/>
                </a:solidFill>
              </a:rPr>
              <a:t>l'</a:t>
            </a:r>
            <a:r>
              <a:rPr lang="fr-FR" sz="1400" b="1" dirty="0">
                <a:solidFill>
                  <a:schemeClr val="bg1"/>
                </a:solidFill>
              </a:rPr>
              <a:t>évolution d'une période à l'autre</a:t>
            </a:r>
            <a:endParaRPr lang="fr-FR" sz="1400" dirty="0">
              <a:solidFill>
                <a:schemeClr val="bg1"/>
              </a:solidFill>
            </a:endParaRP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4. </a:t>
            </a:r>
            <a:r>
              <a:rPr lang="fr-FR" sz="1400" dirty="0" smtClean="0">
                <a:solidFill>
                  <a:schemeClr val="bg1"/>
                </a:solidFill>
              </a:rPr>
              <a:t>Vue </a:t>
            </a:r>
            <a:r>
              <a:rPr lang="fr-FR" sz="1400" dirty="0">
                <a:solidFill>
                  <a:schemeClr val="bg1"/>
                </a:solidFill>
              </a:rPr>
              <a:t>sur les </a:t>
            </a:r>
            <a:r>
              <a:rPr lang="fr-FR" sz="1400" b="1" dirty="0">
                <a:solidFill>
                  <a:schemeClr val="bg1"/>
                </a:solidFill>
              </a:rPr>
              <a:t>niveaux de compétences</a:t>
            </a:r>
            <a:endParaRPr lang="fr-FR" sz="1400" dirty="0">
              <a:solidFill>
                <a:schemeClr val="bg1"/>
              </a:solidFill>
            </a:endParaRP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5. </a:t>
            </a:r>
            <a:r>
              <a:rPr lang="fr-FR" sz="1400" dirty="0" smtClean="0">
                <a:solidFill>
                  <a:schemeClr val="bg1"/>
                </a:solidFill>
              </a:rPr>
              <a:t>Courbe </a:t>
            </a:r>
            <a:r>
              <a:rPr lang="fr-FR" sz="1400" dirty="0">
                <a:solidFill>
                  <a:schemeClr val="bg1"/>
                </a:solidFill>
              </a:rPr>
              <a:t>des </a:t>
            </a:r>
            <a:r>
              <a:rPr lang="fr-FR" sz="1400" b="1" dirty="0">
                <a:solidFill>
                  <a:schemeClr val="bg1"/>
                </a:solidFill>
              </a:rPr>
              <a:t>notes</a:t>
            </a:r>
            <a:r>
              <a:rPr lang="fr-FR" sz="1400" dirty="0">
                <a:solidFill>
                  <a:schemeClr val="bg1"/>
                </a:solidFill>
              </a:rPr>
              <a:t> et de leur évolution sur la période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6. Options </a:t>
            </a:r>
            <a:r>
              <a:rPr lang="fr-FR" sz="1400" b="1" dirty="0">
                <a:solidFill>
                  <a:schemeClr val="bg1"/>
                </a:solidFill>
              </a:rPr>
              <a:t>d'affichage</a:t>
            </a:r>
            <a:r>
              <a:rPr lang="fr-FR" sz="1400" dirty="0">
                <a:solidFill>
                  <a:schemeClr val="bg1"/>
                </a:solidFill>
              </a:rPr>
              <a:t> sur le graphique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7. </a:t>
            </a:r>
            <a:r>
              <a:rPr lang="fr-FR" sz="1400" dirty="0" smtClean="0">
                <a:solidFill>
                  <a:schemeClr val="bg1"/>
                </a:solidFill>
              </a:rPr>
              <a:t>Saisie </a:t>
            </a:r>
            <a:r>
              <a:rPr lang="fr-FR" sz="1400" dirty="0">
                <a:solidFill>
                  <a:schemeClr val="bg1"/>
                </a:solidFill>
              </a:rPr>
              <a:t>du commentaire pour l’implication de l’élève dans </a:t>
            </a:r>
            <a:r>
              <a:rPr lang="fr-FR" sz="1400" b="1" dirty="0">
                <a:solidFill>
                  <a:schemeClr val="bg1"/>
                </a:solidFill>
              </a:rPr>
              <a:t>l’Accompagnement personnalisé</a:t>
            </a:r>
            <a:endParaRPr lang="fr-FR" sz="1400" dirty="0">
              <a:solidFill>
                <a:schemeClr val="bg1"/>
              </a:solidFill>
            </a:endParaRP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8. </a:t>
            </a:r>
            <a:r>
              <a:rPr lang="fr-FR" sz="1400" dirty="0" smtClean="0">
                <a:solidFill>
                  <a:schemeClr val="bg1"/>
                </a:solidFill>
              </a:rPr>
              <a:t>Saisie </a:t>
            </a:r>
            <a:r>
              <a:rPr lang="fr-FR" sz="1400" dirty="0">
                <a:solidFill>
                  <a:schemeClr val="bg1"/>
                </a:solidFill>
              </a:rPr>
              <a:t>des commentaires pour l’implication de l’élève dans les différents </a:t>
            </a:r>
            <a:r>
              <a:rPr lang="fr-FR" sz="1400" b="1" dirty="0">
                <a:solidFill>
                  <a:schemeClr val="bg1"/>
                </a:solidFill>
              </a:rPr>
              <a:t>Parcours éducatifs</a:t>
            </a:r>
            <a:endParaRPr lang="fr-FR" sz="1400" dirty="0">
              <a:solidFill>
                <a:schemeClr val="bg1"/>
              </a:solidFill>
            </a:endParaRP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9. Validez</a:t>
            </a:r>
            <a:endParaRPr lang="fr-FR" dirty="0"/>
          </a:p>
        </p:txBody>
      </p:sp>
      <p:cxnSp>
        <p:nvCxnSpPr>
          <p:cNvPr id="69" name="Connecteur droit avec flèche 68"/>
          <p:cNvCxnSpPr>
            <a:stCxn id="5" idx="3"/>
            <a:endCxn id="45" idx="1"/>
          </p:cNvCxnSpPr>
          <p:nvPr/>
        </p:nvCxnSpPr>
        <p:spPr>
          <a:xfrm flipV="1">
            <a:off x="5067000" y="2623244"/>
            <a:ext cx="228190" cy="777348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Image 1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10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10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10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11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/>
              <a:t>2. PENDANT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B. LA SAISIE DES APPRECIATIONS GENERALES</a:t>
            </a:r>
            <a:endParaRPr lang="fr-FR" sz="22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61925" y="644753"/>
            <a:ext cx="4140485" cy="1233077"/>
            <a:chOff x="0" y="0"/>
            <a:chExt cx="4319905" cy="1286510"/>
          </a:xfrm>
        </p:grpSpPr>
        <p:grpSp>
          <p:nvGrpSpPr>
            <p:cNvPr id="28" name="Groupe 27"/>
            <p:cNvGrpSpPr/>
            <p:nvPr/>
          </p:nvGrpSpPr>
          <p:grpSpPr>
            <a:xfrm>
              <a:off x="0" y="0"/>
              <a:ext cx="4319905" cy="1286510"/>
              <a:chOff x="0" y="0"/>
              <a:chExt cx="4319905" cy="1286510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319905" cy="128651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5" y="0"/>
                <a:ext cx="798830" cy="1283970"/>
              </a:xfrm>
              <a:prstGeom prst="rect">
                <a:avLst/>
              </a:prstGeom>
            </p:spPr>
          </p:pic>
        </p:grpSp>
        <p:sp>
          <p:nvSpPr>
            <p:cNvPr id="29" name="Rectangle à coins arrondis 28"/>
            <p:cNvSpPr/>
            <p:nvPr/>
          </p:nvSpPr>
          <p:spPr>
            <a:xfrm>
              <a:off x="12412" y="765448"/>
              <a:ext cx="784225" cy="11684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28908" y="554433"/>
              <a:ext cx="280800" cy="2818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1866038" y="190328"/>
              <a:ext cx="376813" cy="175846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201180" y="4138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4162381" y="943363"/>
              <a:ext cx="104775" cy="125095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914128" y="988876"/>
              <a:ext cx="280800" cy="2818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360000" y="2033477"/>
            <a:ext cx="4870154" cy="2734230"/>
          </a:xfrm>
          <a:prstGeom prst="roundRect">
            <a:avLst>
              <a:gd name="adj" fmla="val 11042"/>
            </a:avLst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>
              <a:lnSpc>
                <a:spcPct val="110000"/>
              </a:lnSpc>
            </a:pPr>
            <a:r>
              <a:rPr lang="fr-FR" sz="1400" b="1" dirty="0" smtClean="0">
                <a:solidFill>
                  <a:schemeClr val="bg1"/>
                </a:solidFill>
              </a:rPr>
              <a:t>1</a:t>
            </a:r>
            <a:r>
              <a:rPr lang="fr-FR" sz="1400" b="1" dirty="0">
                <a:solidFill>
                  <a:schemeClr val="bg1"/>
                </a:solidFill>
              </a:rPr>
              <a:t>. </a:t>
            </a:r>
            <a:r>
              <a:rPr lang="fr-FR" sz="1400" dirty="0" smtClean="0">
                <a:solidFill>
                  <a:schemeClr val="bg1"/>
                </a:solidFill>
              </a:rPr>
              <a:t>Histogramme </a:t>
            </a:r>
            <a:r>
              <a:rPr lang="fr-FR" sz="1400" dirty="0">
                <a:solidFill>
                  <a:schemeClr val="bg1"/>
                </a:solidFill>
              </a:rPr>
              <a:t>des </a:t>
            </a:r>
            <a:r>
              <a:rPr lang="fr-FR" sz="1400" b="1" dirty="0">
                <a:solidFill>
                  <a:schemeClr val="bg1"/>
                </a:solidFill>
              </a:rPr>
              <a:t>résultats disciplinaires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>
                <a:solidFill>
                  <a:schemeClr val="bg1"/>
                </a:solidFill>
              </a:rPr>
              <a:t>2.	</a:t>
            </a:r>
            <a:r>
              <a:rPr lang="fr-FR" sz="1400" dirty="0">
                <a:solidFill>
                  <a:schemeClr val="bg1"/>
                </a:solidFill>
              </a:rPr>
              <a:t>En plaçant la souris sur l'histogramme, </a:t>
            </a:r>
            <a:r>
              <a:rPr lang="fr-FR" sz="1400" b="1" dirty="0">
                <a:solidFill>
                  <a:schemeClr val="bg1"/>
                </a:solidFill>
              </a:rPr>
              <a:t>une fenêtre affiche les moyennes et les appréciations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>
                <a:solidFill>
                  <a:schemeClr val="bg1"/>
                </a:solidFill>
              </a:rPr>
              <a:t>3.	</a:t>
            </a:r>
            <a:r>
              <a:rPr lang="fr-FR" sz="1400" dirty="0" smtClean="0">
                <a:solidFill>
                  <a:schemeClr val="bg1"/>
                </a:solidFill>
              </a:rPr>
              <a:t>Paramétrage de </a:t>
            </a:r>
            <a:r>
              <a:rPr lang="fr-FR" sz="1400" b="1" dirty="0">
                <a:solidFill>
                  <a:schemeClr val="bg1"/>
                </a:solidFill>
              </a:rPr>
              <a:t>l'affichage graphique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>
                <a:solidFill>
                  <a:schemeClr val="bg1"/>
                </a:solidFill>
              </a:rPr>
              <a:t>4.	</a:t>
            </a:r>
            <a:r>
              <a:rPr lang="fr-FR" sz="1400" dirty="0">
                <a:solidFill>
                  <a:schemeClr val="bg1"/>
                </a:solidFill>
              </a:rPr>
              <a:t>Affichage détaillé des </a:t>
            </a:r>
            <a:r>
              <a:rPr lang="fr-FR" sz="1400" b="1" dirty="0">
                <a:solidFill>
                  <a:schemeClr val="bg1"/>
                </a:solidFill>
              </a:rPr>
              <a:t>résultats et des appréciations disciplinaires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>
                <a:solidFill>
                  <a:schemeClr val="bg1"/>
                </a:solidFill>
              </a:rPr>
              <a:t>5.	Informations de vie scolaire :</a:t>
            </a:r>
          </a:p>
          <a:p>
            <a:pPr marL="361950" lvl="0" indent="-180975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</a:rPr>
              <a:t>•	Retards et Absences</a:t>
            </a:r>
          </a:p>
          <a:p>
            <a:pPr marL="361950" lvl="0" indent="-180975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</a:rPr>
              <a:t>•	Appréciation de vie scolaire</a:t>
            </a: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>
                <a:solidFill>
                  <a:schemeClr val="bg1"/>
                </a:solidFill>
              </a:rPr>
              <a:t>6.	</a:t>
            </a:r>
            <a:r>
              <a:rPr lang="fr-FR" sz="1400" b="1" dirty="0" smtClean="0">
                <a:solidFill>
                  <a:schemeClr val="bg1"/>
                </a:solidFill>
              </a:rPr>
              <a:t>Synthèse générale</a:t>
            </a:r>
            <a:endParaRPr lang="fr-FR" sz="1400" b="1" dirty="0">
              <a:solidFill>
                <a:schemeClr val="bg1"/>
              </a:solidFill>
            </a:endParaRPr>
          </a:p>
          <a:p>
            <a:pPr marL="180975" lvl="0" indent="-180975">
              <a:lnSpc>
                <a:spcPct val="110000"/>
              </a:lnSpc>
            </a:pPr>
            <a:r>
              <a:rPr lang="fr-FR" sz="1400" b="1" dirty="0">
                <a:solidFill>
                  <a:schemeClr val="bg1"/>
                </a:solidFill>
              </a:rPr>
              <a:t>7.	</a:t>
            </a:r>
            <a:r>
              <a:rPr lang="fr-FR" sz="1400" b="1" dirty="0" smtClean="0">
                <a:solidFill>
                  <a:schemeClr val="bg1"/>
                </a:solidFill>
              </a:rPr>
              <a:t>Validez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69" name="Connecteur droit avec flèche 68"/>
          <p:cNvCxnSpPr>
            <a:stCxn id="5" idx="3"/>
            <a:endCxn id="70" idx="1"/>
          </p:cNvCxnSpPr>
          <p:nvPr/>
        </p:nvCxnSpPr>
        <p:spPr>
          <a:xfrm flipV="1">
            <a:off x="5230154" y="2456612"/>
            <a:ext cx="323275" cy="943980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5553429" y="540000"/>
            <a:ext cx="3224096" cy="4342354"/>
            <a:chOff x="0" y="0"/>
            <a:chExt cx="3964193" cy="5338673"/>
          </a:xfrm>
        </p:grpSpPr>
        <p:pic>
          <p:nvPicPr>
            <p:cNvPr id="39" name="Image 38" descr="C:\Users\ASCHWA~1\AppData\Local\Temp\SNAGHTML133270a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5"/>
            <a:stretch/>
          </p:blipFill>
          <p:spPr bwMode="auto">
            <a:xfrm>
              <a:off x="4333" y="0"/>
              <a:ext cx="3959860" cy="5314315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0" name="Ellipse 39"/>
            <p:cNvSpPr/>
            <p:nvPr/>
          </p:nvSpPr>
          <p:spPr>
            <a:xfrm>
              <a:off x="489702" y="914400"/>
              <a:ext cx="280790" cy="28177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2270832" y="1066077"/>
              <a:ext cx="280790" cy="28177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769202" y="481035"/>
              <a:ext cx="1014730" cy="1321806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3406248" y="823393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Connecteur droit 58"/>
            <p:cNvCxnSpPr/>
            <p:nvPr/>
          </p:nvCxnSpPr>
          <p:spPr>
            <a:xfrm flipH="1" flipV="1">
              <a:off x="1971810" y="1122415"/>
              <a:ext cx="356717" cy="6029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3310908" y="2197160"/>
              <a:ext cx="189475" cy="150725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3102893" y="2257831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Connecteur droit 67"/>
            <p:cNvCxnSpPr/>
            <p:nvPr/>
          </p:nvCxnSpPr>
          <p:spPr>
            <a:xfrm flipH="1" flipV="1">
              <a:off x="2305501" y="2227495"/>
              <a:ext cx="869183" cy="190918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à coins arrondis 69"/>
            <p:cNvSpPr/>
            <p:nvPr/>
          </p:nvSpPr>
          <p:spPr>
            <a:xfrm>
              <a:off x="0" y="1867803"/>
              <a:ext cx="3943350" cy="977120"/>
            </a:xfrm>
            <a:prstGeom prst="roundRect">
              <a:avLst>
                <a:gd name="adj" fmla="val 13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862396" y="4611003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17334" y="3141895"/>
              <a:ext cx="3914775" cy="1188432"/>
            </a:xfrm>
            <a:prstGeom prst="roundRect">
              <a:avLst>
                <a:gd name="adj" fmla="val 13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21016" y="3328242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>
              <a:off x="3306574" y="5057368"/>
              <a:ext cx="280670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>
            <a:xfrm>
              <a:off x="3672206" y="5112903"/>
              <a:ext cx="235472" cy="123055"/>
            </a:xfrm>
            <a:prstGeom prst="roundRect">
              <a:avLst>
                <a:gd name="adj" fmla="val 13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463700" y="3536258"/>
              <a:ext cx="1614805" cy="561975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498369" y="3475586"/>
              <a:ext cx="591185" cy="1397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à coins arrondis 77"/>
            <p:cNvSpPr/>
            <p:nvPr/>
          </p:nvSpPr>
          <p:spPr>
            <a:xfrm>
              <a:off x="17334" y="4385653"/>
              <a:ext cx="3914775" cy="607695"/>
            </a:xfrm>
            <a:prstGeom prst="roundRect">
              <a:avLst>
                <a:gd name="adj" fmla="val 13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3074" name="Image 1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 10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 10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 10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age 11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/>
              <a:t>2. PENDANT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B. LA SAISIE DES APPRECIATIONS GENERALES</a:t>
            </a:r>
            <a:endParaRPr lang="fr-FR" sz="2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80975" y="693430"/>
            <a:ext cx="2459101" cy="3363319"/>
          </a:xfrm>
          <a:prstGeom prst="roundRect">
            <a:avLst>
              <a:gd name="adj" fmla="val 11042"/>
            </a:avLst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10000"/>
              </a:lnSpc>
            </a:pPr>
            <a:r>
              <a:rPr lang="fr-FR" sz="1400" dirty="0"/>
              <a:t>Au troisième </a:t>
            </a:r>
            <a:r>
              <a:rPr lang="fr-FR" sz="1400" dirty="0" smtClean="0"/>
              <a:t>trimestre de 6° et 3°, </a:t>
            </a:r>
            <a:r>
              <a:rPr lang="fr-FR" sz="1400" dirty="0"/>
              <a:t>l’onglet </a:t>
            </a:r>
            <a:r>
              <a:rPr lang="fr-FR" sz="1400" b="1" dirty="0" smtClean="0"/>
              <a:t>"Compétences" </a:t>
            </a:r>
            <a:r>
              <a:rPr lang="fr-FR" sz="1400" dirty="0"/>
              <a:t>se transforme en onglet </a:t>
            </a:r>
            <a:r>
              <a:rPr lang="fr-FR" sz="1400" b="1" dirty="0" smtClean="0"/>
              <a:t>"Bilan </a:t>
            </a:r>
            <a:r>
              <a:rPr lang="fr-FR" sz="1400" b="1" dirty="0"/>
              <a:t>de fin de </a:t>
            </a:r>
            <a:r>
              <a:rPr lang="fr-FR" sz="1400" b="1" dirty="0" smtClean="0"/>
              <a:t>cycle" </a:t>
            </a:r>
            <a:r>
              <a:rPr lang="fr-FR" sz="1400" dirty="0"/>
              <a:t>qui permet d’indiquer un positionnement pour chaque compétence évaluée, d’afficher les évaluations sur la période ou l’année entière. </a:t>
            </a:r>
            <a:endParaRPr lang="fr-FR" sz="1400" dirty="0" smtClean="0"/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fr-FR" sz="1400" dirty="0" smtClean="0"/>
              <a:t>Cette </a:t>
            </a:r>
            <a:r>
              <a:rPr lang="fr-FR" sz="1400" dirty="0"/>
              <a:t>saisie est </a:t>
            </a:r>
            <a:r>
              <a:rPr lang="fr-FR" sz="1400" dirty="0" smtClean="0"/>
              <a:t>alors obligatoire.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69" name="Connecteur droit avec flèche 68"/>
          <p:cNvCxnSpPr>
            <a:stCxn id="5" idx="3"/>
            <a:endCxn id="70" idx="1"/>
          </p:cNvCxnSpPr>
          <p:nvPr/>
        </p:nvCxnSpPr>
        <p:spPr>
          <a:xfrm flipV="1">
            <a:off x="5230154" y="2373575"/>
            <a:ext cx="323275" cy="1027017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2752413" y="1047059"/>
            <a:ext cx="6137264" cy="2790113"/>
            <a:chOff x="0" y="0"/>
            <a:chExt cx="3959860" cy="1800225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59860" cy="180022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Rectangle à coins arrondis 45"/>
            <p:cNvSpPr/>
            <p:nvPr/>
          </p:nvSpPr>
          <p:spPr>
            <a:xfrm>
              <a:off x="311498" y="271305"/>
              <a:ext cx="445109" cy="124706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326004" y="462224"/>
              <a:ext cx="420370" cy="1261068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3079819" y="301450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718457" y="85411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Image 1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 10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 1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Image 10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Image 1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08517" y="3828985"/>
            <a:ext cx="49485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Pendant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37671" y="1342532"/>
            <a:ext cx="3526817" cy="801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Verrouillage des conseils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Edition des bulletins</a:t>
            </a:r>
            <a:endParaRPr lang="fr-FR" altLang="fr-FR" sz="1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Visualisation dans l'ENT</a:t>
            </a:r>
            <a:endParaRPr lang="fr-FR" altLang="fr-FR" sz="140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6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7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99" y="520309"/>
            <a:ext cx="38191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Avant</a:t>
            </a:r>
            <a:r>
              <a:rPr lang="fr-FR" sz="6000" dirty="0">
                <a:ln w="0"/>
                <a:solidFill>
                  <a:srgbClr val="0091A6"/>
                </a:solidFill>
              </a:rPr>
              <a:t>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73810" y="2144387"/>
            <a:ext cx="8762686" cy="1102602"/>
          </a:xfrm>
          <a:prstGeom prst="rightArrow">
            <a:avLst>
              <a:gd name="adj1" fmla="val 50000"/>
              <a:gd name="adj2" fmla="val 36806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b="1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543810" y="1620920"/>
            <a:ext cx="0" cy="1007521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73810" y="13964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1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8028384" y="1784322"/>
            <a:ext cx="0" cy="648072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7776416" y="13964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78914" y="520309"/>
            <a:ext cx="38015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Après</a:t>
            </a:r>
            <a:r>
              <a:rPr lang="fr-FR" sz="6000" dirty="0" smtClean="0">
                <a:ln w="0"/>
                <a:solidFill>
                  <a:srgbClr val="0091A6"/>
                </a:solidFill>
              </a:rPr>
              <a:t>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-805726" y="1227656"/>
            <a:ext cx="1821344" cy="7812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-750556" y="1133591"/>
            <a:ext cx="1910190" cy="6094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-851230" y="1125797"/>
            <a:ext cx="2010863" cy="617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cxnSp>
        <p:nvCxnSpPr>
          <p:cNvPr id="32" name="Connecteur droit 31"/>
          <p:cNvCxnSpPr>
            <a:stCxn id="33" idx="0"/>
          </p:cNvCxnSpPr>
          <p:nvPr/>
        </p:nvCxnSpPr>
        <p:spPr>
          <a:xfrm flipV="1">
            <a:off x="2720156" y="2864344"/>
            <a:ext cx="0" cy="510752"/>
          </a:xfrm>
          <a:prstGeom prst="line">
            <a:avLst/>
          </a:prstGeom>
          <a:ln w="57150">
            <a:solidFill>
              <a:srgbClr val="0091A6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450156" y="33750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987824" y="3296490"/>
            <a:ext cx="2538026" cy="6476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Animation du conseil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avec notes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sans notes</a:t>
            </a:r>
            <a:endParaRPr lang="fr-FR" alt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55576" y="1342532"/>
            <a:ext cx="3248448" cy="7917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Paramétrage du service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Paramétrage des bulletins </a:t>
            </a:r>
            <a:endParaRPr lang="fr-FR" altLang="fr-FR" sz="1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Planification </a:t>
            </a:r>
            <a:r>
              <a:rPr lang="fr-FR" altLang="fr-FR" sz="1400" dirty="0"/>
              <a:t>des conseils de classe 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5298818" y="723482"/>
            <a:ext cx="3665670" cy="1384876"/>
          </a:xfrm>
          <a:prstGeom prst="roundRect">
            <a:avLst>
              <a:gd name="adj" fmla="val 527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38" name="Espace réservé du numéro de diapositive 10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</p:spPr>
        <p:txBody>
          <a:bodyPr anchor="ctr"/>
          <a:lstStyle/>
          <a:p>
            <a:pPr algn="r"/>
            <a:fld id="{733122C9-A0B9-462F-8757-0847AD287B63}" type="slidenum">
              <a:rPr lang="fr-FR" sz="750" smtClean="0"/>
              <a:pPr algn="r"/>
              <a:t>18</a:t>
            </a:fld>
            <a:endParaRPr lang="fr-FR" sz="750" dirty="0"/>
          </a:p>
        </p:txBody>
      </p:sp>
      <p:sp>
        <p:nvSpPr>
          <p:cNvPr id="22" name="Rectangle 21"/>
          <p:cNvSpPr/>
          <p:nvPr/>
        </p:nvSpPr>
        <p:spPr>
          <a:xfrm>
            <a:off x="154201" y="810274"/>
            <a:ext cx="3920230" cy="13047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956770" y="3238041"/>
            <a:ext cx="4415230" cy="13047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1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2000" y="738000"/>
            <a:ext cx="8621999" cy="40464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Après les conseils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04248" y="529258"/>
            <a:ext cx="2100064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Vidéo 3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74" y="1105742"/>
            <a:ext cx="3798227" cy="22195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2" name="Groupe 1"/>
          <p:cNvGrpSpPr/>
          <p:nvPr/>
        </p:nvGrpSpPr>
        <p:grpSpPr>
          <a:xfrm>
            <a:off x="4722864" y="601875"/>
            <a:ext cx="4313632" cy="3634875"/>
            <a:chOff x="4722864" y="601875"/>
            <a:chExt cx="4313632" cy="3634875"/>
          </a:xfrm>
        </p:grpSpPr>
        <p:grpSp>
          <p:nvGrpSpPr>
            <p:cNvPr id="8" name="Groupe 7"/>
            <p:cNvGrpSpPr/>
            <p:nvPr/>
          </p:nvGrpSpPr>
          <p:grpSpPr>
            <a:xfrm>
              <a:off x="4722864" y="601875"/>
              <a:ext cx="4313632" cy="3634875"/>
              <a:chOff x="3905909" y="591679"/>
              <a:chExt cx="4911637" cy="4987825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72"/>
              <a:stretch/>
            </p:blipFill>
            <p:spPr>
              <a:xfrm>
                <a:off x="3905909" y="591679"/>
                <a:ext cx="4911637" cy="498782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614"/>
              <a:stretch/>
            </p:blipFill>
            <p:spPr>
              <a:xfrm>
                <a:off x="4212440" y="1268760"/>
                <a:ext cx="4320000" cy="3060000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2074" y="1095297"/>
              <a:ext cx="3816101" cy="2229973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033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630"/>
            <a:ext cx="8424000" cy="720000"/>
          </a:xfrm>
        </p:spPr>
        <p:txBody>
          <a:bodyPr/>
          <a:lstStyle/>
          <a:p>
            <a:r>
              <a:rPr lang="fr-FR" dirty="0" smtClean="0"/>
              <a:t>Objectifs de la classe virtuelle</a:t>
            </a:r>
            <a:endParaRPr lang="fr-FR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6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7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8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2CF4BC-A407-42A1-9651-2E1525700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3973">
            <a:off x="456570" y="1597870"/>
            <a:ext cx="2558124" cy="2603641"/>
          </a:xfrm>
          <a:prstGeom prst="rect">
            <a:avLst/>
          </a:prstGeom>
        </p:spPr>
      </p:pic>
      <p:sp>
        <p:nvSpPr>
          <p:cNvPr id="13" name="Chevron 12"/>
          <p:cNvSpPr/>
          <p:nvPr/>
        </p:nvSpPr>
        <p:spPr>
          <a:xfrm>
            <a:off x="3044694" y="2788208"/>
            <a:ext cx="5460775" cy="488966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Permettre la saisie des appréciations</a:t>
            </a:r>
            <a:endParaRPr lang="fr-FR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289153" y="3428952"/>
            <a:ext cx="5460774" cy="503188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Animer les conseils</a:t>
            </a:r>
            <a:endParaRPr lang="fr-FR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555776" y="1506720"/>
            <a:ext cx="5460775" cy="488966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Préparer les modèles de bulletins</a:t>
            </a:r>
            <a:endParaRPr lang="fr-FR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533612" y="4083918"/>
            <a:ext cx="5460775" cy="488966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Editer et diffuser les bulletins</a:t>
            </a:r>
            <a:endParaRPr lang="fr-FR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800235" y="2147464"/>
            <a:ext cx="5460775" cy="488966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Planifier les conseils</a:t>
            </a:r>
            <a:endParaRPr lang="fr-FR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/>
              <a:t>3. APRES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A. VERROUILLAGE DES BULLETINS</a:t>
            </a:r>
            <a:endParaRPr lang="fr-FR" sz="22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659620" y="669806"/>
            <a:ext cx="2298444" cy="2846944"/>
          </a:xfrm>
          <a:prstGeom prst="roundRect">
            <a:avLst>
              <a:gd name="adj" fmla="val 6604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Recherchez </a:t>
            </a:r>
            <a:r>
              <a:rPr lang="fr-FR" altLang="fr-FR" sz="1600" dirty="0"/>
              <a:t>le conseil de classe à traiter et cliquez sur l'icône 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altLang="fr-FR" sz="1600" dirty="0" smtClean="0"/>
              <a:t>De </a:t>
            </a:r>
            <a:r>
              <a:rPr lang="fr-FR" altLang="fr-FR" sz="1600" dirty="0"/>
              <a:t>nouvelles icônes apparaissent 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79602"/>
              </p:ext>
            </p:extLst>
          </p:nvPr>
        </p:nvGraphicFramePr>
        <p:xfrm>
          <a:off x="284738" y="2857894"/>
          <a:ext cx="6094932" cy="180750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3015">
                  <a:extLst>
                    <a:ext uri="{9D8B030D-6E8A-4147-A177-3AD203B41FA5}">
                      <a16:colId xmlns:a16="http://schemas.microsoft.com/office/drawing/2014/main" val="1909957158"/>
                    </a:ext>
                  </a:extLst>
                </a:gridCol>
                <a:gridCol w="5781917">
                  <a:extLst>
                    <a:ext uri="{9D8B030D-6E8A-4147-A177-3AD203B41FA5}">
                      <a16:colId xmlns:a16="http://schemas.microsoft.com/office/drawing/2014/main" val="3457917823"/>
                    </a:ext>
                  </a:extLst>
                </a:gridCol>
              </a:tblGrid>
              <a:tr h="310797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</a:rPr>
                        <a:t>Télécharger le bilan de compétences. 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48917"/>
                  </a:ext>
                </a:extLst>
              </a:tr>
              <a:tr h="337719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</a:rPr>
                        <a:t>Diffuser les bulletins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338543"/>
                  </a:ext>
                </a:extLst>
              </a:tr>
              <a:tr h="431726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Diffuser les bilans de fin de cycle (Seulement en fin d'année pour les classes de  6ème et 3ème)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96996"/>
                  </a:ext>
                </a:extLst>
              </a:tr>
              <a:tr h="367263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</a:rPr>
                        <a:t>Déverrouiller le conseil 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4063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4265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Mettre en ligne le conseil : Les bulletins seront alors consultables en ligne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57360"/>
                  </a:ext>
                </a:extLst>
              </a:tr>
            </a:tbl>
          </a:graphicData>
        </a:graphic>
      </p:graphicFrame>
      <p:cxnSp>
        <p:nvCxnSpPr>
          <p:cNvPr id="60" name="Connecteur droit avec flèche 59"/>
          <p:cNvCxnSpPr>
            <a:stCxn id="25" idx="1"/>
            <a:endCxn id="52" idx="0"/>
          </p:cNvCxnSpPr>
          <p:nvPr/>
        </p:nvCxnSpPr>
        <p:spPr>
          <a:xfrm flipH="1">
            <a:off x="4968118" y="1460966"/>
            <a:ext cx="1691502" cy="943697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209550" y="751800"/>
            <a:ext cx="5324621" cy="1652863"/>
            <a:chOff x="0" y="0"/>
            <a:chExt cx="4138295" cy="1284605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2"/>
            <a:stretch/>
          </p:blipFill>
          <p:spPr bwMode="auto">
            <a:xfrm>
              <a:off x="0" y="0"/>
              <a:ext cx="4138295" cy="1284605"/>
            </a:xfrm>
            <a:prstGeom prst="rect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Ellipse 28"/>
            <p:cNvSpPr/>
            <p:nvPr/>
          </p:nvSpPr>
          <p:spPr>
            <a:xfrm>
              <a:off x="3565366" y="953402"/>
              <a:ext cx="307771" cy="3077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2353172" y="199348"/>
              <a:ext cx="515704" cy="202342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119155" y="8667"/>
              <a:ext cx="307771" cy="3077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3878616" y="1174419"/>
              <a:ext cx="103918" cy="98504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13001" y="745388"/>
              <a:ext cx="723720" cy="10922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10" y="537372"/>
              <a:ext cx="307771" cy="3077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Imag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8" y="2938098"/>
            <a:ext cx="190500" cy="190500"/>
          </a:xfrm>
          <a:prstGeom prst="rect">
            <a:avLst/>
          </a:prstGeom>
        </p:spPr>
      </p:pic>
      <p:pic>
        <p:nvPicPr>
          <p:cNvPr id="43" name="Imag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8" y="3302045"/>
            <a:ext cx="134620" cy="1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632995"/>
            <a:ext cx="198755" cy="198755"/>
          </a:xfrm>
          <a:prstGeom prst="rect">
            <a:avLst/>
          </a:prstGeom>
        </p:spPr>
      </p:pic>
      <p:pic>
        <p:nvPicPr>
          <p:cNvPr id="45" name="Image 4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3" y="4040501"/>
            <a:ext cx="118110" cy="143510"/>
          </a:xfrm>
          <a:prstGeom prst="rect">
            <a:avLst/>
          </a:prstGeom>
        </p:spPr>
      </p:pic>
      <p:pic>
        <p:nvPicPr>
          <p:cNvPr id="46" name="Image 4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8" y="4392762"/>
            <a:ext cx="190500" cy="190500"/>
          </a:xfrm>
          <a:prstGeom prst="rect">
            <a:avLst/>
          </a:prstGeom>
        </p:spPr>
      </p:pic>
      <p:pic>
        <p:nvPicPr>
          <p:cNvPr id="47" name="Image 4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3" r="1691"/>
          <a:stretch/>
        </p:blipFill>
        <p:spPr>
          <a:xfrm>
            <a:off x="7244270" y="2176514"/>
            <a:ext cx="826902" cy="11289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Image 4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15" y="1268642"/>
            <a:ext cx="152400" cy="190500"/>
          </a:xfrm>
          <a:prstGeom prst="rect">
            <a:avLst/>
          </a:prstGeom>
        </p:spPr>
      </p:pic>
      <p:pic>
        <p:nvPicPr>
          <p:cNvPr id="6146" name="Image 109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e 109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Image 109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Image 109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Image 11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 smtClean="0"/>
              <a:t>3. APRES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B. DIFFUSION DES BULLETINS</a:t>
            </a:r>
            <a:endParaRPr lang="fr-FR" sz="22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938299" y="587165"/>
            <a:ext cx="3080065" cy="2247407"/>
          </a:xfrm>
          <a:prstGeom prst="roundRect">
            <a:avLst>
              <a:gd name="adj" fmla="val 3741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smtClean="0"/>
              <a:t>Cliquez </a:t>
            </a:r>
            <a:r>
              <a:rPr lang="fr-FR" altLang="fr-FR" sz="1400" dirty="0"/>
              <a:t>sur l'icône          dans le tableau de bord des </a:t>
            </a:r>
            <a:r>
              <a:rPr lang="fr-FR" altLang="fr-FR" sz="1400" dirty="0" smtClean="0"/>
              <a:t>conseils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/>
              <a:t>2 </a:t>
            </a:r>
            <a:r>
              <a:rPr lang="fr-FR" altLang="fr-FR" sz="1200" dirty="0"/>
              <a:t>modes de diffusion sont possibles :</a:t>
            </a:r>
          </a:p>
          <a:p>
            <a:pPr marL="182563" lvl="0" indent="-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•	Diffusion papier</a:t>
            </a:r>
          </a:p>
          <a:p>
            <a:pPr marL="182563" lvl="0" indent="-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•	Messagerie interne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fr-FR" altLang="fr-FR" sz="1600" dirty="0"/>
          </a:p>
        </p:txBody>
      </p:sp>
      <p:pic>
        <p:nvPicPr>
          <p:cNvPr id="43" name="Image 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85" y="62580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2566817"/>
            <a:ext cx="5740596" cy="21352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09550" y="751800"/>
            <a:ext cx="5324621" cy="1652863"/>
            <a:chOff x="209550" y="751800"/>
            <a:chExt cx="5324621" cy="1652863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2"/>
            <a:stretch/>
          </p:blipFill>
          <p:spPr bwMode="auto">
            <a:xfrm>
              <a:off x="209550" y="751800"/>
              <a:ext cx="5324621" cy="1652863"/>
            </a:xfrm>
            <a:prstGeom prst="rect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Rectangle à coins arrondis 29"/>
            <p:cNvSpPr/>
            <p:nvPr/>
          </p:nvSpPr>
          <p:spPr>
            <a:xfrm>
              <a:off x="3237306" y="1008295"/>
              <a:ext cx="663541" cy="260347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936204" y="762952"/>
              <a:ext cx="396000" cy="3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226278" y="1710869"/>
              <a:ext cx="931189" cy="14053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973459" y="1443221"/>
              <a:ext cx="396000" cy="3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602" y="1977809"/>
              <a:ext cx="4158000" cy="30516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9" name="Ellipse 28"/>
            <p:cNvSpPr/>
            <p:nvPr/>
          </p:nvSpPr>
          <p:spPr>
            <a:xfrm>
              <a:off x="5020583" y="1588904"/>
              <a:ext cx="396000" cy="3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5280856" y="2130392"/>
              <a:ext cx="133708" cy="126742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60" name="Connecteur droit avec flèche 59"/>
          <p:cNvCxnSpPr>
            <a:stCxn id="25" idx="1"/>
            <a:endCxn id="32" idx="3"/>
          </p:cNvCxnSpPr>
          <p:nvPr/>
        </p:nvCxnSpPr>
        <p:spPr>
          <a:xfrm flipH="1">
            <a:off x="5414564" y="1710869"/>
            <a:ext cx="523735" cy="482894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0" y="1675603"/>
            <a:ext cx="2654300" cy="103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Flèche droite 53"/>
          <p:cNvSpPr/>
          <p:nvPr/>
        </p:nvSpPr>
        <p:spPr>
          <a:xfrm rot="5400000">
            <a:off x="2796311" y="2345849"/>
            <a:ext cx="230139" cy="2797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droite 54"/>
          <p:cNvSpPr/>
          <p:nvPr/>
        </p:nvSpPr>
        <p:spPr>
          <a:xfrm rot="5400000">
            <a:off x="2796311" y="2727987"/>
            <a:ext cx="230139" cy="2797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5938299" y="2901057"/>
            <a:ext cx="3095199" cy="2145694"/>
          </a:xfrm>
          <a:prstGeom prst="roundRect">
            <a:avLst>
              <a:gd name="adj" fmla="val 3741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fr-FR" altLang="fr-FR" sz="1400" dirty="0" smtClean="0"/>
              <a:t>Sélectionnez </a:t>
            </a:r>
            <a:r>
              <a:rPr lang="fr-FR" altLang="fr-FR" sz="1400" dirty="0"/>
              <a:t>les publipostages à imprimer </a:t>
            </a:r>
            <a:endParaRPr lang="fr-FR" altLang="fr-FR" sz="1400" dirty="0" smtClean="0"/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fr-FR" altLang="fr-FR" sz="1400" dirty="0" smtClean="0"/>
              <a:t>Cliquez </a:t>
            </a:r>
            <a:r>
              <a:rPr lang="fr-FR" altLang="fr-FR" sz="1400" dirty="0"/>
              <a:t>sur le bouton "Imprimer" </a:t>
            </a:r>
            <a:endParaRPr lang="fr-FR" altLang="fr-FR" sz="1400" dirty="0" smtClean="0"/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fr-FR" altLang="fr-FR" sz="1400" dirty="0" smtClean="0"/>
              <a:t>Sélectionnez </a:t>
            </a:r>
            <a:r>
              <a:rPr lang="fr-FR" altLang="fr-FR" sz="1400" dirty="0"/>
              <a:t>le mode d'impression </a:t>
            </a:r>
            <a:r>
              <a:rPr lang="fr-FR" altLang="fr-FR" sz="1200" dirty="0"/>
              <a:t>(Recto ou Recto/Verso)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fr-FR" altLang="fr-FR" sz="1600" dirty="0"/>
          </a:p>
        </p:txBody>
      </p:sp>
      <p:grpSp>
        <p:nvGrpSpPr>
          <p:cNvPr id="58" name="Groupe 57"/>
          <p:cNvGrpSpPr/>
          <p:nvPr/>
        </p:nvGrpSpPr>
        <p:grpSpPr>
          <a:xfrm>
            <a:off x="6738299" y="4106636"/>
            <a:ext cx="1421048" cy="871475"/>
            <a:chOff x="0" y="0"/>
            <a:chExt cx="1911350" cy="1172159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8"/>
            <a:stretch/>
          </p:blipFill>
          <p:spPr>
            <a:xfrm>
              <a:off x="0" y="0"/>
              <a:ext cx="1911350" cy="1172159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" name="Rectangle à coins arrondis 60"/>
            <p:cNvSpPr/>
            <p:nvPr/>
          </p:nvSpPr>
          <p:spPr>
            <a:xfrm>
              <a:off x="811987" y="219456"/>
              <a:ext cx="549958" cy="263347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265530" y="80467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09550" y="3021750"/>
            <a:ext cx="5324400" cy="1657854"/>
            <a:chOff x="209550" y="3021750"/>
            <a:chExt cx="5324400" cy="1657854"/>
          </a:xfrm>
        </p:grpSpPr>
        <p:grpSp>
          <p:nvGrpSpPr>
            <p:cNvPr id="40" name="Groupe 39"/>
            <p:cNvGrpSpPr>
              <a:grpSpLocks noChangeAspect="1"/>
            </p:cNvGrpSpPr>
            <p:nvPr/>
          </p:nvGrpSpPr>
          <p:grpSpPr>
            <a:xfrm>
              <a:off x="209550" y="3021750"/>
              <a:ext cx="5324400" cy="1657854"/>
              <a:chOff x="0" y="151247"/>
              <a:chExt cx="4139565" cy="1288933"/>
            </a:xfrm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02"/>
              <a:stretch/>
            </p:blipFill>
            <p:spPr>
              <a:xfrm>
                <a:off x="0" y="151247"/>
                <a:ext cx="4139565" cy="1288933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Ellipse 48"/>
              <p:cNvSpPr/>
              <p:nvPr/>
            </p:nvSpPr>
            <p:spPr>
              <a:xfrm>
                <a:off x="672998" y="731519"/>
                <a:ext cx="305586" cy="305586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fr-FR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à coins arrondis 49"/>
              <p:cNvSpPr/>
              <p:nvPr/>
            </p:nvSpPr>
            <p:spPr>
              <a:xfrm>
                <a:off x="936346" y="907085"/>
                <a:ext cx="131445" cy="175260"/>
              </a:xfrm>
              <a:prstGeom prst="roundRect">
                <a:avLst>
                  <a:gd name="adj" fmla="val 3068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108960" y="716889"/>
                <a:ext cx="305586" cy="305586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fr-FR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Connecteur droit 51"/>
              <p:cNvCxnSpPr/>
              <p:nvPr/>
            </p:nvCxnSpPr>
            <p:spPr>
              <a:xfrm>
                <a:off x="3313786" y="958292"/>
                <a:ext cx="138430" cy="211455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3372307" y="841248"/>
                <a:ext cx="361950" cy="381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à coins arrondis 64"/>
            <p:cNvSpPr/>
            <p:nvPr/>
          </p:nvSpPr>
          <p:spPr>
            <a:xfrm>
              <a:off x="226278" y="3749291"/>
              <a:ext cx="565722" cy="159953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66" name="Connecteur droit avec flèche 65"/>
          <p:cNvCxnSpPr>
            <a:stCxn id="57" idx="1"/>
            <a:endCxn id="41" idx="3"/>
          </p:cNvCxnSpPr>
          <p:nvPr/>
        </p:nvCxnSpPr>
        <p:spPr>
          <a:xfrm flipH="1" flipV="1">
            <a:off x="5533950" y="3850677"/>
            <a:ext cx="404349" cy="123227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Image 10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Image 109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Image 109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Image 109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Image 11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53046" y="183345"/>
            <a:ext cx="4958954" cy="466690"/>
          </a:xfrm>
        </p:spPr>
        <p:txBody>
          <a:bodyPr/>
          <a:lstStyle/>
          <a:p>
            <a:r>
              <a:rPr lang="fr-FR" dirty="0" smtClean="0"/>
              <a:t>POUR VOUS ACCOMPAGNER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5393284" y="543265"/>
            <a:ext cx="3655487" cy="1452894"/>
          </a:xfrm>
        </p:spPr>
        <p:txBody>
          <a:bodyPr anchor="t"/>
          <a:lstStyle/>
          <a:p>
            <a:pPr marL="0" lvl="2" algn="r">
              <a:buClr>
                <a:srgbClr val="0091A6"/>
              </a:buClr>
            </a:pPr>
            <a:r>
              <a:rPr lang="fr-FR" sz="1600" dirty="0" smtClean="0"/>
              <a:t>Chaque utilisateur a accès à la </a:t>
            </a:r>
            <a:r>
              <a:rPr lang="fr-FR" sz="1600" b="1" dirty="0" smtClean="0"/>
              <a:t>SKOLENGO ACADEMY</a:t>
            </a:r>
          </a:p>
          <a:p>
            <a:pPr marL="0" lvl="2" algn="r">
              <a:buClr>
                <a:srgbClr val="0091A6"/>
              </a:buClr>
            </a:pPr>
            <a:r>
              <a:rPr lang="fr-FR" sz="1400" dirty="0" smtClean="0"/>
              <a:t>(documentation Kosmos)</a:t>
            </a:r>
            <a:endParaRPr lang="fr-FR" sz="1400" dirty="0"/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2249666" y="3892465"/>
            <a:ext cx="3338957" cy="878019"/>
          </a:xfrm>
        </p:spPr>
        <p:txBody>
          <a:bodyPr anchor="t"/>
          <a:lstStyle/>
          <a:p>
            <a:pPr marL="0" lvl="2">
              <a:buClr>
                <a:srgbClr val="0091A6"/>
              </a:buClr>
            </a:pPr>
            <a:r>
              <a:rPr lang="fr-FR" sz="1600" dirty="0" smtClean="0"/>
              <a:t>Chaque utilisateur a un lien vers des </a:t>
            </a:r>
            <a:r>
              <a:rPr lang="fr-FR" sz="1600" b="1" dirty="0" smtClean="0"/>
              <a:t>fiches réflexes </a:t>
            </a:r>
            <a:r>
              <a:rPr lang="fr-FR" sz="1600" dirty="0" smtClean="0"/>
              <a:t>produites par la DANE dans le menu "E-SERVICES"</a:t>
            </a:r>
            <a:endParaRPr lang="fr-FR" sz="16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66" y="717535"/>
            <a:ext cx="2285724" cy="30242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e 39"/>
          <p:cNvGrpSpPr/>
          <p:nvPr/>
        </p:nvGrpSpPr>
        <p:grpSpPr>
          <a:xfrm>
            <a:off x="518912" y="717535"/>
            <a:ext cx="1651135" cy="3980265"/>
            <a:chOff x="518912" y="717535"/>
            <a:chExt cx="1651135" cy="39802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913" y="717535"/>
              <a:ext cx="1206283" cy="39802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567000" y="4326750"/>
              <a:ext cx="1125000" cy="135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5" name="Connecteur droit avec flèche 24"/>
            <p:cNvCxnSpPr>
              <a:stCxn id="24" idx="3"/>
            </p:cNvCxnSpPr>
            <p:nvPr/>
          </p:nvCxnSpPr>
          <p:spPr>
            <a:xfrm flipV="1">
              <a:off x="1692000" y="4349270"/>
              <a:ext cx="478047" cy="4498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170047" y="3892465"/>
              <a:ext cx="0" cy="8053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18912" y="3696749"/>
              <a:ext cx="1206283" cy="19571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512774" y="1283862"/>
            <a:ext cx="3542709" cy="2367888"/>
            <a:chOff x="5512774" y="1345262"/>
            <a:chExt cx="3542709" cy="2367888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6727" y="1565439"/>
              <a:ext cx="1743075" cy="3524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8" name="Connecteur droit avec flèche 17"/>
            <p:cNvCxnSpPr>
              <a:stCxn id="20" idx="1"/>
            </p:cNvCxnSpPr>
            <p:nvPr/>
          </p:nvCxnSpPr>
          <p:spPr>
            <a:xfrm flipH="1" flipV="1">
              <a:off x="7542001" y="1386124"/>
              <a:ext cx="1124991" cy="2179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012000" y="1345262"/>
              <a:ext cx="2968804" cy="2487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8622000" y="1556240"/>
              <a:ext cx="307225" cy="3266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774" y="2021792"/>
              <a:ext cx="3542709" cy="16913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dirty="0" smtClean="0"/>
              <a:t>A venir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72000" y="1260000"/>
            <a:ext cx="488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Mercredi 9 </a:t>
            </a:r>
            <a:r>
              <a:rPr lang="fr-FR" sz="2800" dirty="0" smtClean="0"/>
              <a:t>décembre 2020 </a:t>
            </a:r>
            <a:r>
              <a:rPr lang="fr-FR" sz="2800" dirty="0"/>
              <a:t>de 11h à </a:t>
            </a:r>
            <a:r>
              <a:rPr lang="fr-FR" sz="2800" dirty="0" smtClean="0"/>
              <a:t>12h</a:t>
            </a:r>
          </a:p>
          <a:p>
            <a:pPr algn="ctr"/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/>
              <a:t>Les </a:t>
            </a:r>
            <a:r>
              <a:rPr lang="fr-FR" sz="2800" b="1" dirty="0" smtClean="0"/>
              <a:t>exports </a:t>
            </a:r>
            <a:r>
              <a:rPr lang="fr-FR" sz="2800" b="1" dirty="0"/>
              <a:t>"</a:t>
            </a:r>
            <a:r>
              <a:rPr lang="fr-FR" sz="2800" b="1" dirty="0" smtClean="0"/>
              <a:t>MEN" </a:t>
            </a:r>
            <a:r>
              <a:rPr lang="fr-FR" sz="2800" b="1" dirty="0"/>
              <a:t>(LSU…)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62" y="2796750"/>
            <a:ext cx="2678139" cy="198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08517" y="3828985"/>
            <a:ext cx="49485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Pendant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37671" y="1342532"/>
            <a:ext cx="3526817" cy="801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Verrouillage des conseils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Edition des bulletins</a:t>
            </a:r>
            <a:endParaRPr lang="fr-FR" altLang="fr-FR" sz="1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Visualisation dans l'ENT</a:t>
            </a:r>
            <a:endParaRPr lang="fr-FR" altLang="fr-FR" sz="140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6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7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99" y="520309"/>
            <a:ext cx="38191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Avant</a:t>
            </a:r>
            <a:r>
              <a:rPr lang="fr-FR" sz="6000" dirty="0">
                <a:ln w="0"/>
                <a:solidFill>
                  <a:srgbClr val="0091A6"/>
                </a:solidFill>
              </a:rPr>
              <a:t>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73810" y="2144387"/>
            <a:ext cx="8762686" cy="1102602"/>
          </a:xfrm>
          <a:prstGeom prst="rightArrow">
            <a:avLst>
              <a:gd name="adj1" fmla="val 50000"/>
              <a:gd name="adj2" fmla="val 36806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b="1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543810" y="1620920"/>
            <a:ext cx="0" cy="1007521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73810" y="13964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1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8028384" y="1784322"/>
            <a:ext cx="0" cy="648072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7776416" y="13964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78914" y="520309"/>
            <a:ext cx="38015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800" dirty="0" smtClean="0">
                <a:ln w="0"/>
                <a:solidFill>
                  <a:srgbClr val="0091A6"/>
                </a:solidFill>
              </a:rPr>
              <a:t>Après</a:t>
            </a:r>
            <a:r>
              <a:rPr lang="fr-FR" sz="6000" dirty="0" smtClean="0">
                <a:ln w="0"/>
                <a:solidFill>
                  <a:srgbClr val="0091A6"/>
                </a:solidFill>
              </a:rPr>
              <a:t> </a:t>
            </a:r>
            <a:r>
              <a:rPr lang="fr-FR" sz="2400" dirty="0" smtClean="0">
                <a:ln w="0"/>
                <a:solidFill>
                  <a:srgbClr val="0091A6"/>
                </a:solidFill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-805726" y="1227656"/>
            <a:ext cx="1821344" cy="7812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-750556" y="1133591"/>
            <a:ext cx="1910190" cy="6094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-851230" y="1125797"/>
            <a:ext cx="2010863" cy="617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cxnSp>
        <p:nvCxnSpPr>
          <p:cNvPr id="32" name="Connecteur droit 31"/>
          <p:cNvCxnSpPr>
            <a:stCxn id="33" idx="0"/>
          </p:cNvCxnSpPr>
          <p:nvPr/>
        </p:nvCxnSpPr>
        <p:spPr>
          <a:xfrm flipV="1">
            <a:off x="2720156" y="2864344"/>
            <a:ext cx="0" cy="510752"/>
          </a:xfrm>
          <a:prstGeom prst="line">
            <a:avLst/>
          </a:prstGeom>
          <a:ln w="57150">
            <a:solidFill>
              <a:srgbClr val="0091A6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450156" y="3375096"/>
            <a:ext cx="540000" cy="540000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987824" y="3296490"/>
            <a:ext cx="2538026" cy="6476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Animation du conseil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avec notes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sans notes</a:t>
            </a:r>
            <a:endParaRPr lang="fr-FR" alt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55576" y="1342532"/>
            <a:ext cx="3248448" cy="7917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Paramétrage du service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Paramétrage des bulletins </a:t>
            </a:r>
            <a:endParaRPr lang="fr-FR" altLang="fr-FR" sz="1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Planification </a:t>
            </a:r>
            <a:r>
              <a:rPr lang="fr-FR" altLang="fr-FR" sz="1400" dirty="0"/>
              <a:t>des conseils de classe 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47345" y="772755"/>
            <a:ext cx="3868329" cy="1384876"/>
          </a:xfrm>
          <a:prstGeom prst="roundRect">
            <a:avLst>
              <a:gd name="adj" fmla="val 527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38" name="Espace réservé du numéro de diapositive 10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</p:spPr>
        <p:txBody>
          <a:bodyPr anchor="ctr"/>
          <a:lstStyle/>
          <a:p>
            <a:pPr algn="r"/>
            <a:fld id="{733122C9-A0B9-462F-8757-0847AD287B63}" type="slidenum">
              <a:rPr lang="fr-FR" sz="750" smtClean="0"/>
              <a:pPr algn="r"/>
              <a:t>3</a:t>
            </a:fld>
            <a:endParaRPr lang="fr-FR" sz="750" dirty="0"/>
          </a:p>
        </p:txBody>
      </p:sp>
      <p:sp>
        <p:nvSpPr>
          <p:cNvPr id="2" name="Rectangle 1"/>
          <p:cNvSpPr/>
          <p:nvPr/>
        </p:nvSpPr>
        <p:spPr>
          <a:xfrm>
            <a:off x="2008517" y="3246989"/>
            <a:ext cx="4255483" cy="13047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287168" y="817365"/>
            <a:ext cx="3623468" cy="13047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7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les conseils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4572000" y="601875"/>
            <a:ext cx="4464496" cy="3762000"/>
            <a:chOff x="4572000" y="601875"/>
            <a:chExt cx="4464496" cy="3762000"/>
          </a:xfrm>
        </p:grpSpPr>
        <p:grpSp>
          <p:nvGrpSpPr>
            <p:cNvPr id="8" name="Groupe 7"/>
            <p:cNvGrpSpPr/>
            <p:nvPr/>
          </p:nvGrpSpPr>
          <p:grpSpPr>
            <a:xfrm>
              <a:off x="4572000" y="601875"/>
              <a:ext cx="4464496" cy="3762000"/>
              <a:chOff x="3905909" y="591679"/>
              <a:chExt cx="4911637" cy="4987825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72"/>
              <a:stretch/>
            </p:blipFill>
            <p:spPr>
              <a:xfrm>
                <a:off x="3905909" y="591679"/>
                <a:ext cx="4911637" cy="498782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614"/>
              <a:stretch/>
            </p:blipFill>
            <p:spPr>
              <a:xfrm>
                <a:off x="4212440" y="1268760"/>
                <a:ext cx="4320000" cy="3060000"/>
              </a:xfrm>
              <a:prstGeom prst="rect">
                <a:avLst/>
              </a:prstGeom>
            </p:spPr>
          </p:pic>
        </p:grp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4000" y="1116000"/>
              <a:ext cx="3961179" cy="230451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6804248" y="529258"/>
            <a:ext cx="2100064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Vidéo 1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 smtClean="0"/>
              <a:t>A. Paramétrage </a:t>
            </a:r>
            <a:r>
              <a:rPr lang="fr-FR" sz="2200" dirty="0"/>
              <a:t>du service Conseil de classe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72" y="979308"/>
            <a:ext cx="218223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Menu </a:t>
            </a:r>
            <a:r>
              <a:rPr lang="fr-FR" altLang="fr-FR" sz="1200" b="1" dirty="0" smtClean="0"/>
              <a:t>Administration</a:t>
            </a:r>
            <a:r>
              <a:rPr lang="fr-FR" altLang="fr-FR" sz="1200" dirty="0" smtClean="0"/>
              <a:t> </a:t>
            </a:r>
          </a:p>
          <a:p>
            <a:pPr marL="176213" lvl="0" indent="-1762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ym typeface="Wingdings" panose="05000000000000000000" pitchFamily="2" charset="2"/>
              </a:rPr>
              <a:t></a:t>
            </a:r>
            <a:r>
              <a:rPr lang="fr-FR" altLang="fr-FR" sz="1200" b="1" dirty="0" smtClean="0">
                <a:sym typeface="Wingdings" panose="05000000000000000000" pitchFamily="2" charset="2"/>
              </a:rPr>
              <a:t> Evaluations</a:t>
            </a:r>
            <a:endParaRPr lang="fr-FR" altLang="fr-FR" sz="1200" dirty="0" smtClean="0">
              <a:sym typeface="Wingdings" panose="05000000000000000000" pitchFamily="2" charset="2"/>
            </a:endParaRPr>
          </a:p>
          <a:p>
            <a:pPr marL="177800" lvl="0" indent="-177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200" b="1" dirty="0" smtClean="0">
                <a:sym typeface="Wingdings" panose="05000000000000000000" pitchFamily="2" charset="2"/>
              </a:rPr>
              <a:t>Paramétrage</a:t>
            </a:r>
          </a:p>
          <a:p>
            <a:pPr marL="176213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 smtClean="0">
                <a:sym typeface="Wingdings" panose="05000000000000000000" pitchFamily="2" charset="2"/>
              </a:rPr>
              <a:t>service</a:t>
            </a:r>
            <a:endParaRPr lang="fr-FR" altLang="fr-FR" sz="1200" b="1" dirty="0">
              <a:sym typeface="Wingdings" panose="05000000000000000000" pitchFamily="2" charset="2"/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1819354" y="521581"/>
            <a:ext cx="6785094" cy="4201028"/>
            <a:chOff x="1819354" y="521581"/>
            <a:chExt cx="6785094" cy="420102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6859004" y="1594028"/>
              <a:ext cx="1745444" cy="648000"/>
            </a:xfrm>
            <a:prstGeom prst="roundRect">
              <a:avLst/>
            </a:prstGeom>
            <a:solidFill>
              <a:srgbClr val="0091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 smtClean="0"/>
                <a:t>2. Logo </a:t>
              </a:r>
              <a:r>
                <a:rPr lang="fr-FR" altLang="fr-FR" sz="1600" dirty="0"/>
                <a:t>établissement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600" b="1" dirty="0" smtClean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6859004" y="2954919"/>
              <a:ext cx="1745444" cy="648000"/>
            </a:xfrm>
            <a:prstGeom prst="roundRect">
              <a:avLst/>
            </a:prstGeom>
            <a:solidFill>
              <a:srgbClr val="0091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 smtClean="0"/>
                <a:t>3. Présidents des Conseils</a:t>
              </a:r>
              <a:endParaRPr lang="fr-FR" sz="1600" b="1" dirty="0" smtClean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859004" y="3898356"/>
              <a:ext cx="1745444" cy="648000"/>
            </a:xfrm>
            <a:prstGeom prst="roundRect">
              <a:avLst/>
            </a:prstGeom>
            <a:solidFill>
              <a:srgbClr val="0091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 smtClean="0"/>
                <a:t>4. Arrondis </a:t>
              </a:r>
              <a:r>
                <a:rPr lang="fr-FR" altLang="fr-FR" sz="1600" dirty="0"/>
                <a:t>des notes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600" b="1" dirty="0" smtClean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6859004" y="873948"/>
              <a:ext cx="1745444" cy="648000"/>
            </a:xfrm>
            <a:prstGeom prst="roundRect">
              <a:avLst/>
            </a:prstGeom>
            <a:solidFill>
              <a:srgbClr val="0091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/>
                <a:t>1</a:t>
              </a:r>
              <a:r>
                <a:rPr lang="fr-FR" altLang="fr-FR" sz="1600" dirty="0" smtClean="0"/>
                <a:t>. Gestion des sous-matières</a:t>
              </a:r>
              <a:endParaRPr lang="fr-FR" altLang="fr-FR" sz="16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600" b="1" dirty="0" smtClean="0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4079365" y="991990"/>
              <a:ext cx="1731645" cy="159691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836395" y="907479"/>
              <a:ext cx="251316" cy="251307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4089930" y="1372293"/>
              <a:ext cx="2530088" cy="563748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836395" y="1504342"/>
              <a:ext cx="250806" cy="25080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3836395" y="2371289"/>
              <a:ext cx="250806" cy="25080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4079365" y="4092510"/>
              <a:ext cx="2170826" cy="274531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836395" y="4113638"/>
              <a:ext cx="250806" cy="25080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6408717" y="4508741"/>
              <a:ext cx="274531" cy="137265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6165746" y="4430553"/>
              <a:ext cx="250806" cy="25080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4097841" y="2224532"/>
              <a:ext cx="2530088" cy="157702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354" y="521581"/>
              <a:ext cx="4960003" cy="420102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Rectangle 47"/>
            <p:cNvSpPr/>
            <p:nvPr/>
          </p:nvSpPr>
          <p:spPr>
            <a:xfrm flipV="1">
              <a:off x="2931676" y="2126346"/>
              <a:ext cx="638208" cy="981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2858767" y="1465452"/>
              <a:ext cx="638208" cy="981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851131" y="2167497"/>
              <a:ext cx="919982" cy="1332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2516080" y="1516912"/>
              <a:ext cx="326357" cy="645041"/>
            </a:xfrm>
            <a:custGeom>
              <a:avLst/>
              <a:gdLst>
                <a:gd name="connsiteX0" fmla="*/ 28646 w 326357"/>
                <a:gd name="connsiteY0" fmla="*/ 645041 h 645041"/>
                <a:gd name="connsiteX1" fmla="*/ 28646 w 326357"/>
                <a:gd name="connsiteY1" fmla="*/ 120502 h 645041"/>
                <a:gd name="connsiteX2" fmla="*/ 326357 w 326357"/>
                <a:gd name="connsiteY2" fmla="*/ 0 h 64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357" h="645041">
                  <a:moveTo>
                    <a:pt x="28646" y="645041"/>
                  </a:moveTo>
                  <a:cubicBezTo>
                    <a:pt x="3837" y="436525"/>
                    <a:pt x="-20972" y="228009"/>
                    <a:pt x="28646" y="120502"/>
                  </a:cubicBezTo>
                  <a:cubicBezTo>
                    <a:pt x="78264" y="12995"/>
                    <a:pt x="202310" y="6497"/>
                    <a:pt x="326357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3296093" y="1573619"/>
              <a:ext cx="151485" cy="524539"/>
            </a:xfrm>
            <a:custGeom>
              <a:avLst/>
              <a:gdLst>
                <a:gd name="connsiteX0" fmla="*/ 0 w 151485"/>
                <a:gd name="connsiteY0" fmla="*/ 0 h 524539"/>
                <a:gd name="connsiteX1" fmla="*/ 141767 w 151485"/>
                <a:gd name="connsiteY1" fmla="*/ 304800 h 524539"/>
                <a:gd name="connsiteX2" fmla="*/ 127591 w 151485"/>
                <a:gd name="connsiteY2" fmla="*/ 524539 h 5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5" h="524539">
                  <a:moveTo>
                    <a:pt x="0" y="0"/>
                  </a:moveTo>
                  <a:cubicBezTo>
                    <a:pt x="60251" y="108688"/>
                    <a:pt x="120502" y="217377"/>
                    <a:pt x="141767" y="304800"/>
                  </a:cubicBezTo>
                  <a:cubicBezTo>
                    <a:pt x="163032" y="392223"/>
                    <a:pt x="145311" y="458381"/>
                    <a:pt x="127591" y="52453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5" name="Connecteur droit avec flèche 54"/>
            <p:cNvCxnSpPr>
              <a:stCxn id="19" idx="1"/>
            </p:cNvCxnSpPr>
            <p:nvPr/>
          </p:nvCxnSpPr>
          <p:spPr>
            <a:xfrm flipH="1" flipV="1">
              <a:off x="6012160" y="1102472"/>
              <a:ext cx="846844" cy="95476"/>
            </a:xfrm>
            <a:prstGeom prst="straightConnector1">
              <a:avLst/>
            </a:prstGeom>
            <a:ln w="19050">
              <a:solidFill>
                <a:srgbClr val="0091A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stCxn id="16" idx="1"/>
            </p:cNvCxnSpPr>
            <p:nvPr/>
          </p:nvCxnSpPr>
          <p:spPr>
            <a:xfrm flipH="1" flipV="1">
              <a:off x="5937423" y="1627445"/>
              <a:ext cx="921581" cy="290583"/>
            </a:xfrm>
            <a:prstGeom prst="straightConnector1">
              <a:avLst/>
            </a:prstGeom>
            <a:ln w="19050">
              <a:solidFill>
                <a:srgbClr val="0091A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>
              <a:stCxn id="17" idx="1"/>
            </p:cNvCxnSpPr>
            <p:nvPr/>
          </p:nvCxnSpPr>
          <p:spPr>
            <a:xfrm flipH="1" flipV="1">
              <a:off x="5940152" y="2992363"/>
              <a:ext cx="918852" cy="286556"/>
            </a:xfrm>
            <a:prstGeom prst="straightConnector1">
              <a:avLst/>
            </a:prstGeom>
            <a:ln w="19050">
              <a:solidFill>
                <a:srgbClr val="0091A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012160" y="1001347"/>
              <a:ext cx="0" cy="202251"/>
            </a:xfrm>
            <a:prstGeom prst="line">
              <a:avLst/>
            </a:prstGeom>
            <a:ln w="28575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5940152" y="1372293"/>
              <a:ext cx="0" cy="511878"/>
            </a:xfrm>
            <a:prstGeom prst="line">
              <a:avLst/>
            </a:prstGeom>
            <a:ln w="28575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5937423" y="2192585"/>
              <a:ext cx="0" cy="1531293"/>
            </a:xfrm>
            <a:prstGeom prst="line">
              <a:avLst/>
            </a:prstGeom>
            <a:ln w="28575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>
              <a:stCxn id="18" idx="1"/>
            </p:cNvCxnSpPr>
            <p:nvPr/>
          </p:nvCxnSpPr>
          <p:spPr>
            <a:xfrm flipH="1">
              <a:off x="6380281" y="4222356"/>
              <a:ext cx="478723" cy="51956"/>
            </a:xfrm>
            <a:prstGeom prst="straightConnector1">
              <a:avLst/>
            </a:prstGeom>
            <a:ln w="19050">
              <a:solidFill>
                <a:srgbClr val="0091A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6380281" y="4173187"/>
              <a:ext cx="0" cy="335554"/>
            </a:xfrm>
            <a:prstGeom prst="line">
              <a:avLst/>
            </a:prstGeom>
            <a:ln w="28575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/>
              <a:t>B. Paramétrage des modèles de bulletins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859004" y="1936581"/>
            <a:ext cx="2105484" cy="841954"/>
          </a:xfrm>
          <a:prstGeom prst="roundRect">
            <a:avLst>
              <a:gd name="adj" fmla="val 10774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2. Modification des paramètres </a:t>
            </a:r>
            <a:r>
              <a:rPr lang="fr-FR" altLang="fr-FR" sz="1200" dirty="0"/>
              <a:t>(affichage des moyennes</a:t>
            </a:r>
            <a:r>
              <a:rPr lang="fr-FR" altLang="fr-FR" sz="1200" dirty="0" smtClean="0"/>
              <a:t>…)</a:t>
            </a:r>
            <a:endParaRPr lang="fr-FR" sz="1600" b="1" dirty="0" smtClean="0"/>
          </a:p>
        </p:txBody>
      </p:sp>
      <p:sp>
        <p:nvSpPr>
          <p:cNvPr id="17" name="Rectangle à coins arrondis 16"/>
          <p:cNvSpPr/>
          <p:nvPr/>
        </p:nvSpPr>
        <p:spPr>
          <a:xfrm>
            <a:off x="6859004" y="2999214"/>
            <a:ext cx="2105484" cy="648000"/>
          </a:xfrm>
          <a:prstGeom prst="roundRect">
            <a:avLst>
              <a:gd name="adj" fmla="val 12291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3. Gestion des pôles disciplinaires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59004" y="3867894"/>
            <a:ext cx="2105484" cy="648000"/>
          </a:xfrm>
          <a:prstGeom prst="roundRect">
            <a:avLst>
              <a:gd name="adj" fmla="val 10104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4. Ordre d'affichage des </a:t>
            </a:r>
            <a:r>
              <a:rPr lang="fr-FR" altLang="fr-FR" sz="1600" dirty="0" smtClean="0"/>
              <a:t>matières</a:t>
            </a:r>
            <a:endParaRPr lang="fr-FR" altLang="fr-F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b="1" dirty="0" smtClean="0"/>
          </a:p>
        </p:txBody>
      </p:sp>
      <p:sp>
        <p:nvSpPr>
          <p:cNvPr id="19" name="Rectangle à coins arrondis 18"/>
          <p:cNvSpPr/>
          <p:nvPr/>
        </p:nvSpPr>
        <p:spPr>
          <a:xfrm>
            <a:off x="6859004" y="873948"/>
            <a:ext cx="2105484" cy="841954"/>
          </a:xfrm>
          <a:prstGeom prst="roundRect">
            <a:avLst>
              <a:gd name="adj" fmla="val 11615"/>
            </a:avLst>
          </a:prstGeom>
          <a:solidFill>
            <a:srgbClr val="0091A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1</a:t>
            </a:r>
            <a:r>
              <a:rPr lang="fr-FR" altLang="fr-FR" sz="1600" dirty="0"/>
              <a:t>. Choix du modèle (</a:t>
            </a:r>
            <a:r>
              <a:rPr lang="fr-FR" altLang="fr-FR" sz="1200" dirty="0"/>
              <a:t>modèle officiel ou personnalisé</a:t>
            </a:r>
            <a:r>
              <a:rPr lang="fr-FR" altLang="fr-FR" sz="1200" dirty="0" smtClean="0"/>
              <a:t>)</a:t>
            </a:r>
            <a:endParaRPr lang="fr-FR" sz="1600" b="1" dirty="0" smtClean="0"/>
          </a:p>
        </p:txBody>
      </p:sp>
      <p:sp>
        <p:nvSpPr>
          <p:cNvPr id="6" name="Flèche droite 5"/>
          <p:cNvSpPr/>
          <p:nvPr/>
        </p:nvSpPr>
        <p:spPr>
          <a:xfrm rot="5400000">
            <a:off x="7792118" y="1681622"/>
            <a:ext cx="230139" cy="2797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5400000">
            <a:off x="7793896" y="2753712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5400000">
            <a:off x="7792118" y="3620536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1372" y="979308"/>
            <a:ext cx="218223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Menu </a:t>
            </a:r>
            <a:r>
              <a:rPr lang="fr-FR" altLang="fr-FR" sz="1200" b="1" dirty="0" smtClean="0"/>
              <a:t>Administration</a:t>
            </a:r>
            <a:r>
              <a:rPr lang="fr-FR" altLang="fr-FR" sz="1200" dirty="0" smtClean="0"/>
              <a:t> </a:t>
            </a:r>
          </a:p>
          <a:p>
            <a:pPr marL="176213" lvl="0" indent="-1762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ym typeface="Wingdings" panose="05000000000000000000" pitchFamily="2" charset="2"/>
              </a:rPr>
              <a:t></a:t>
            </a:r>
            <a:r>
              <a:rPr lang="fr-FR" altLang="fr-FR" sz="1200" b="1" dirty="0" smtClean="0">
                <a:sym typeface="Wingdings" panose="05000000000000000000" pitchFamily="2" charset="2"/>
              </a:rPr>
              <a:t> Evaluations</a:t>
            </a:r>
            <a:endParaRPr lang="fr-FR" altLang="fr-FR" sz="1200" dirty="0" smtClean="0">
              <a:sym typeface="Wingdings" panose="05000000000000000000" pitchFamily="2" charset="2"/>
            </a:endParaRPr>
          </a:p>
          <a:p>
            <a:pPr marL="177800" lvl="0" indent="-177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200" b="1" dirty="0" smtClean="0">
                <a:sym typeface="Wingdings" panose="05000000000000000000" pitchFamily="2" charset="2"/>
              </a:rPr>
              <a:t>Modèles de bulletin</a:t>
            </a:r>
            <a:endParaRPr lang="fr-FR" altLang="fr-FR" sz="1200" b="1" dirty="0">
              <a:sym typeface="Wingdings" panose="05000000000000000000" pitchFamily="2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08" y="873948"/>
            <a:ext cx="4918618" cy="23555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Connecteur droit avec flèche 57"/>
          <p:cNvCxnSpPr>
            <a:stCxn id="19" idx="1"/>
          </p:cNvCxnSpPr>
          <p:nvPr/>
        </p:nvCxnSpPr>
        <p:spPr>
          <a:xfrm flipH="1">
            <a:off x="5148658" y="1294925"/>
            <a:ext cx="1710346" cy="501483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148658" y="1699505"/>
            <a:ext cx="0" cy="202251"/>
          </a:xfrm>
          <a:prstGeom prst="line">
            <a:avLst/>
          </a:prstGeom>
          <a:ln w="28575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flipV="1">
            <a:off x="2925680" y="2401556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61" name="Rectangle 60"/>
          <p:cNvSpPr/>
          <p:nvPr/>
        </p:nvSpPr>
        <p:spPr>
          <a:xfrm flipV="1">
            <a:off x="2852771" y="1808451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62" name="Rectangle 61"/>
          <p:cNvSpPr/>
          <p:nvPr/>
        </p:nvSpPr>
        <p:spPr>
          <a:xfrm flipV="1">
            <a:off x="1845135" y="2510496"/>
            <a:ext cx="919982" cy="133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63" name="Forme libre 62"/>
          <p:cNvSpPr/>
          <p:nvPr/>
        </p:nvSpPr>
        <p:spPr>
          <a:xfrm>
            <a:off x="2510084" y="1859911"/>
            <a:ext cx="326357" cy="645041"/>
          </a:xfrm>
          <a:custGeom>
            <a:avLst/>
            <a:gdLst>
              <a:gd name="connsiteX0" fmla="*/ 28646 w 326357"/>
              <a:gd name="connsiteY0" fmla="*/ 645041 h 645041"/>
              <a:gd name="connsiteX1" fmla="*/ 28646 w 326357"/>
              <a:gd name="connsiteY1" fmla="*/ 120502 h 645041"/>
              <a:gd name="connsiteX2" fmla="*/ 326357 w 326357"/>
              <a:gd name="connsiteY2" fmla="*/ 0 h 6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57" h="645041">
                <a:moveTo>
                  <a:pt x="28646" y="645041"/>
                </a:moveTo>
                <a:cubicBezTo>
                  <a:pt x="3837" y="436525"/>
                  <a:pt x="-20972" y="228009"/>
                  <a:pt x="28646" y="120502"/>
                </a:cubicBezTo>
                <a:cubicBezTo>
                  <a:pt x="78264" y="12995"/>
                  <a:pt x="202310" y="6497"/>
                  <a:pt x="326357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3290097" y="1916619"/>
            <a:ext cx="151485" cy="484938"/>
          </a:xfrm>
          <a:custGeom>
            <a:avLst/>
            <a:gdLst>
              <a:gd name="connsiteX0" fmla="*/ 0 w 151485"/>
              <a:gd name="connsiteY0" fmla="*/ 0 h 524539"/>
              <a:gd name="connsiteX1" fmla="*/ 141767 w 151485"/>
              <a:gd name="connsiteY1" fmla="*/ 304800 h 524539"/>
              <a:gd name="connsiteX2" fmla="*/ 127591 w 151485"/>
              <a:gd name="connsiteY2" fmla="*/ 524539 h 5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85" h="524539">
                <a:moveTo>
                  <a:pt x="0" y="0"/>
                </a:moveTo>
                <a:cubicBezTo>
                  <a:pt x="60251" y="108688"/>
                  <a:pt x="120502" y="217377"/>
                  <a:pt x="141767" y="304800"/>
                </a:cubicBezTo>
                <a:cubicBezTo>
                  <a:pt x="163032" y="392223"/>
                  <a:pt x="145311" y="458381"/>
                  <a:pt x="127591" y="52453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/>
              <a:t>B. Paramétrage des modèles de bulletins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7196" y="703367"/>
            <a:ext cx="4692836" cy="55197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/>
              <a:t>Présentation des principaux modèles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/>
              <a:t>de bulletins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ym typeface="Wingdings" panose="05000000000000000000" pitchFamily="2" charset="2"/>
              </a:rPr>
              <a:t></a:t>
            </a:r>
            <a:r>
              <a:rPr lang="fr-FR" altLang="fr-FR" b="1" dirty="0" smtClean="0">
                <a:sym typeface="Wingdings" panose="05000000000000000000" pitchFamily="2" charset="2"/>
              </a:rPr>
              <a:t> </a:t>
            </a:r>
            <a:r>
              <a:rPr lang="fr-FR" altLang="fr-FR" sz="1600" b="1" dirty="0" smtClean="0"/>
              <a:t>EVALUATIONS AVEC NOTES :</a:t>
            </a:r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1" dirty="0"/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/>
              <a:t>Bulletin personnalisé</a:t>
            </a:r>
            <a:r>
              <a:rPr lang="fr-FR" altLang="fr-FR" sz="1400" dirty="0" smtClean="0"/>
              <a:t>, avec affichage des moyennes de classe</a:t>
            </a:r>
          </a:p>
          <a:p>
            <a:pPr marL="542925" lvl="0"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fr-FR" altLang="fr-FR" sz="1400" b="1" dirty="0" smtClean="0"/>
              <a:t>Bulletin officiel collège</a:t>
            </a:r>
            <a:r>
              <a:rPr lang="fr-FR" altLang="fr-FR" sz="1400" dirty="0" smtClean="0"/>
              <a:t>,  avec des matières organisées par pôles</a:t>
            </a:r>
            <a:endParaRPr lang="fr-FR" altLang="fr-FR" sz="14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ym typeface="Wingdings" panose="05000000000000000000" pitchFamily="2" charset="2"/>
              </a:rPr>
              <a:t> </a:t>
            </a:r>
            <a:r>
              <a:rPr lang="fr-FR" altLang="fr-FR" dirty="0" smtClean="0">
                <a:sym typeface="Wingdings" panose="05000000000000000000" pitchFamily="2" charset="2"/>
              </a:rPr>
              <a:t> </a:t>
            </a:r>
            <a:r>
              <a:rPr lang="fr-FR" altLang="fr-FR" sz="1600" b="1" dirty="0" smtClean="0"/>
              <a:t>EVALUATIONS PAR COMPÉTENCES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1" dirty="0"/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/>
              <a:t>Bulletin sans notes simplifié</a:t>
            </a:r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 dirty="0"/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/>
              <a:t>Bulletin sans notes détaillé</a:t>
            </a:r>
          </a:p>
        </p:txBody>
      </p:sp>
      <p:pic>
        <p:nvPicPr>
          <p:cNvPr id="21" name="Image 2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7790"/>
            <a:ext cx="324000" cy="324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563232"/>
            <a:ext cx="3252192" cy="45252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3" name="Image 22">
            <a:hlinkClick r:id="rId5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03734"/>
            <a:ext cx="324000" cy="324000"/>
          </a:xfrm>
          <a:prstGeom prst="rect">
            <a:avLst/>
          </a:prstGeom>
        </p:spPr>
      </p:pic>
      <p:pic>
        <p:nvPicPr>
          <p:cNvPr id="24" name="Image 23">
            <a:hlinkClick r:id="rId6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95886"/>
            <a:ext cx="324000" cy="324000"/>
          </a:xfrm>
          <a:prstGeom prst="rect">
            <a:avLst/>
          </a:prstGeom>
        </p:spPr>
      </p:pic>
      <p:pic>
        <p:nvPicPr>
          <p:cNvPr id="25" name="Image 24">
            <a:hlinkClick r:id="rId7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5" y="4191966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/>
              <a:t>B. Paramétrage des modèles de bulletins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859004" y="1936581"/>
            <a:ext cx="2105484" cy="841954"/>
          </a:xfrm>
          <a:prstGeom prst="roundRect">
            <a:avLst>
              <a:gd name="adj" fmla="val 10774"/>
            </a:avLst>
          </a:prstGeom>
          <a:solidFill>
            <a:srgbClr val="0091A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2. Modification des paramètres </a:t>
            </a:r>
            <a:r>
              <a:rPr lang="fr-FR" altLang="fr-FR" sz="1200" dirty="0"/>
              <a:t>(affichage des moyennes</a:t>
            </a:r>
            <a:r>
              <a:rPr lang="fr-FR" altLang="fr-FR" sz="1200" dirty="0" smtClean="0"/>
              <a:t>…)</a:t>
            </a:r>
            <a:endParaRPr lang="fr-FR" sz="1600" b="1" dirty="0" smtClean="0"/>
          </a:p>
        </p:txBody>
      </p:sp>
      <p:sp>
        <p:nvSpPr>
          <p:cNvPr id="17" name="Rectangle à coins arrondis 16"/>
          <p:cNvSpPr/>
          <p:nvPr/>
        </p:nvSpPr>
        <p:spPr>
          <a:xfrm>
            <a:off x="6859004" y="2999214"/>
            <a:ext cx="2105484" cy="648000"/>
          </a:xfrm>
          <a:prstGeom prst="roundRect">
            <a:avLst>
              <a:gd name="adj" fmla="val 12291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3. Gestion des pôles disciplinaires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59004" y="3867894"/>
            <a:ext cx="2105484" cy="648000"/>
          </a:xfrm>
          <a:prstGeom prst="roundRect">
            <a:avLst>
              <a:gd name="adj" fmla="val 10104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4. Ordre d'affichage des </a:t>
            </a:r>
            <a:r>
              <a:rPr lang="fr-FR" altLang="fr-FR" sz="1600" dirty="0" smtClean="0"/>
              <a:t>matières</a:t>
            </a:r>
            <a:endParaRPr lang="fr-FR" altLang="fr-F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b="1" dirty="0" smtClean="0"/>
          </a:p>
        </p:txBody>
      </p:sp>
      <p:sp>
        <p:nvSpPr>
          <p:cNvPr id="19" name="Rectangle à coins arrondis 18"/>
          <p:cNvSpPr/>
          <p:nvPr/>
        </p:nvSpPr>
        <p:spPr>
          <a:xfrm>
            <a:off x="6859004" y="873948"/>
            <a:ext cx="2105484" cy="841954"/>
          </a:xfrm>
          <a:prstGeom prst="roundRect">
            <a:avLst>
              <a:gd name="adj" fmla="val 11615"/>
            </a:avLst>
          </a:prstGeom>
          <a:solidFill>
            <a:srgbClr val="0091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1</a:t>
            </a:r>
            <a:r>
              <a:rPr lang="fr-FR" altLang="fr-FR" sz="1600" dirty="0"/>
              <a:t>. Choix du modèle (</a:t>
            </a:r>
            <a:r>
              <a:rPr lang="fr-FR" altLang="fr-FR" sz="1200" dirty="0"/>
              <a:t>modèle officiel ou personnalisé</a:t>
            </a:r>
            <a:r>
              <a:rPr lang="fr-FR" altLang="fr-FR" sz="1200" dirty="0" smtClean="0"/>
              <a:t>)</a:t>
            </a:r>
            <a:endParaRPr lang="fr-FR" sz="1600" b="1" dirty="0" smtClean="0"/>
          </a:p>
        </p:txBody>
      </p:sp>
      <p:sp>
        <p:nvSpPr>
          <p:cNvPr id="6" name="Flèche droite 5"/>
          <p:cNvSpPr/>
          <p:nvPr/>
        </p:nvSpPr>
        <p:spPr>
          <a:xfrm rot="5400000">
            <a:off x="7792118" y="1681622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5400000">
            <a:off x="7793896" y="2753712"/>
            <a:ext cx="230139" cy="2797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5400000">
            <a:off x="7792118" y="3620536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17" y="873948"/>
            <a:ext cx="4977284" cy="32194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 flipV="1">
            <a:off x="2915816" y="2401556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4" name="Rectangle 23"/>
          <p:cNvSpPr/>
          <p:nvPr/>
        </p:nvSpPr>
        <p:spPr>
          <a:xfrm flipV="1">
            <a:off x="2852771" y="1808451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5" name="Rectangle 24"/>
          <p:cNvSpPr/>
          <p:nvPr/>
        </p:nvSpPr>
        <p:spPr>
          <a:xfrm flipV="1">
            <a:off x="1845135" y="2510496"/>
            <a:ext cx="919982" cy="133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6" name="Forme libre 25"/>
          <p:cNvSpPr/>
          <p:nvPr/>
        </p:nvSpPr>
        <p:spPr>
          <a:xfrm>
            <a:off x="2510084" y="1859911"/>
            <a:ext cx="326357" cy="645041"/>
          </a:xfrm>
          <a:custGeom>
            <a:avLst/>
            <a:gdLst>
              <a:gd name="connsiteX0" fmla="*/ 28646 w 326357"/>
              <a:gd name="connsiteY0" fmla="*/ 645041 h 645041"/>
              <a:gd name="connsiteX1" fmla="*/ 28646 w 326357"/>
              <a:gd name="connsiteY1" fmla="*/ 120502 h 645041"/>
              <a:gd name="connsiteX2" fmla="*/ 326357 w 326357"/>
              <a:gd name="connsiteY2" fmla="*/ 0 h 6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57" h="645041">
                <a:moveTo>
                  <a:pt x="28646" y="645041"/>
                </a:moveTo>
                <a:cubicBezTo>
                  <a:pt x="3837" y="436525"/>
                  <a:pt x="-20972" y="228009"/>
                  <a:pt x="28646" y="120502"/>
                </a:cubicBezTo>
                <a:cubicBezTo>
                  <a:pt x="78264" y="12995"/>
                  <a:pt x="202310" y="6497"/>
                  <a:pt x="326357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3290097" y="1916619"/>
            <a:ext cx="151485" cy="484938"/>
          </a:xfrm>
          <a:custGeom>
            <a:avLst/>
            <a:gdLst>
              <a:gd name="connsiteX0" fmla="*/ 0 w 151485"/>
              <a:gd name="connsiteY0" fmla="*/ 0 h 524539"/>
              <a:gd name="connsiteX1" fmla="*/ 141767 w 151485"/>
              <a:gd name="connsiteY1" fmla="*/ 304800 h 524539"/>
              <a:gd name="connsiteX2" fmla="*/ 127591 w 151485"/>
              <a:gd name="connsiteY2" fmla="*/ 524539 h 5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85" h="524539">
                <a:moveTo>
                  <a:pt x="0" y="0"/>
                </a:moveTo>
                <a:cubicBezTo>
                  <a:pt x="60251" y="108688"/>
                  <a:pt x="120502" y="217377"/>
                  <a:pt x="141767" y="304800"/>
                </a:cubicBezTo>
                <a:cubicBezTo>
                  <a:pt x="163032" y="392223"/>
                  <a:pt x="145311" y="458381"/>
                  <a:pt x="127591" y="52453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1372" y="979308"/>
            <a:ext cx="218223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Menu </a:t>
            </a:r>
            <a:r>
              <a:rPr lang="fr-FR" altLang="fr-FR" sz="1200" b="1" dirty="0" smtClean="0"/>
              <a:t>Administration</a:t>
            </a:r>
            <a:r>
              <a:rPr lang="fr-FR" altLang="fr-FR" sz="1200" dirty="0" smtClean="0"/>
              <a:t> </a:t>
            </a:r>
          </a:p>
          <a:p>
            <a:pPr marL="176213" lvl="0" indent="-1762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ym typeface="Wingdings" panose="05000000000000000000" pitchFamily="2" charset="2"/>
              </a:rPr>
              <a:t></a:t>
            </a:r>
            <a:r>
              <a:rPr lang="fr-FR" altLang="fr-FR" sz="1200" b="1" dirty="0" smtClean="0">
                <a:sym typeface="Wingdings" panose="05000000000000000000" pitchFamily="2" charset="2"/>
              </a:rPr>
              <a:t> Evaluations</a:t>
            </a:r>
            <a:endParaRPr lang="fr-FR" altLang="fr-FR" sz="1200" dirty="0" smtClean="0">
              <a:sym typeface="Wingdings" panose="05000000000000000000" pitchFamily="2" charset="2"/>
            </a:endParaRPr>
          </a:p>
          <a:p>
            <a:pPr marL="177800" lvl="0" indent="-177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200" b="1" dirty="0" smtClean="0">
                <a:sym typeface="Wingdings" panose="05000000000000000000" pitchFamily="2" charset="2"/>
              </a:rPr>
              <a:t>Modèles de bulletin</a:t>
            </a:r>
            <a:endParaRPr lang="fr-FR" altLang="fr-FR" sz="1200" b="1" dirty="0">
              <a:sym typeface="Wingdings" panose="05000000000000000000" pitchFamily="2" charset="2"/>
            </a:endParaRPr>
          </a:p>
        </p:txBody>
      </p:sp>
      <p:cxnSp>
        <p:nvCxnSpPr>
          <p:cNvPr id="29" name="Connecteur droit avec flèche 28"/>
          <p:cNvCxnSpPr>
            <a:stCxn id="16" idx="1"/>
          </p:cNvCxnSpPr>
          <p:nvPr/>
        </p:nvCxnSpPr>
        <p:spPr>
          <a:xfrm flipH="1" flipV="1">
            <a:off x="4644008" y="1419622"/>
            <a:ext cx="2214996" cy="937936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644008" y="1347614"/>
            <a:ext cx="0" cy="202251"/>
          </a:xfrm>
          <a:prstGeom prst="line">
            <a:avLst/>
          </a:prstGeom>
          <a:ln w="28575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04/11/2020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DANE - rectorat </a:t>
            </a:r>
            <a:r>
              <a:rPr lang="fr-FR" dirty="0"/>
              <a:t>de l’académie de Reims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614000" y="180000"/>
            <a:ext cx="1350488" cy="360000"/>
          </a:xfrm>
        </p:spPr>
        <p:txBody>
          <a:bodyPr/>
          <a:lstStyle/>
          <a:p>
            <a:r>
              <a:rPr lang="fr-FR" sz="1000" dirty="0" smtClean="0"/>
              <a:t>AVANT</a:t>
            </a:r>
          </a:p>
          <a:p>
            <a:pPr marL="0" indent="0">
              <a:buNone/>
            </a:pPr>
            <a:r>
              <a:rPr lang="fr-FR" sz="1000" dirty="0" smtClean="0"/>
              <a:t>LES CONSEILS</a:t>
            </a:r>
            <a:endParaRPr lang="fr-FR" sz="10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899592" y="156768"/>
            <a:ext cx="6857393" cy="383232"/>
          </a:xfrm>
        </p:spPr>
        <p:txBody>
          <a:bodyPr/>
          <a:lstStyle/>
          <a:p>
            <a:r>
              <a:rPr lang="fr-FR" sz="2200" dirty="0"/>
              <a:t>B. Paramétrage des modèles de bulletins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859004" y="1936581"/>
            <a:ext cx="2105484" cy="841954"/>
          </a:xfrm>
          <a:prstGeom prst="roundRect">
            <a:avLst>
              <a:gd name="adj" fmla="val 10774"/>
            </a:avLst>
          </a:prstGeom>
          <a:solidFill>
            <a:srgbClr val="0091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2. Modification des paramètres </a:t>
            </a:r>
            <a:r>
              <a:rPr lang="fr-FR" altLang="fr-FR" sz="1200" dirty="0"/>
              <a:t>(affichage des moyennes</a:t>
            </a:r>
            <a:r>
              <a:rPr lang="fr-FR" altLang="fr-FR" sz="1200" dirty="0" smtClean="0"/>
              <a:t>…)</a:t>
            </a:r>
            <a:endParaRPr lang="fr-FR" sz="1600" b="1" dirty="0" smtClean="0"/>
          </a:p>
        </p:txBody>
      </p:sp>
      <p:sp>
        <p:nvSpPr>
          <p:cNvPr id="17" name="Rectangle à coins arrondis 16"/>
          <p:cNvSpPr/>
          <p:nvPr/>
        </p:nvSpPr>
        <p:spPr>
          <a:xfrm>
            <a:off x="6859004" y="2999214"/>
            <a:ext cx="2105484" cy="648000"/>
          </a:xfrm>
          <a:prstGeom prst="roundRect">
            <a:avLst>
              <a:gd name="adj" fmla="val 12291"/>
            </a:avLst>
          </a:prstGeom>
          <a:solidFill>
            <a:srgbClr val="0091A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3. Gestion des pôles disciplinaires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59004" y="3867894"/>
            <a:ext cx="2105484" cy="648000"/>
          </a:xfrm>
          <a:prstGeom prst="roundRect">
            <a:avLst>
              <a:gd name="adj" fmla="val 10104"/>
            </a:avLst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4. Ordre d'affichage des </a:t>
            </a:r>
            <a:r>
              <a:rPr lang="fr-FR" altLang="fr-FR" sz="1600" dirty="0" smtClean="0"/>
              <a:t>matières</a:t>
            </a:r>
            <a:endParaRPr lang="fr-FR" altLang="fr-F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600" b="1" dirty="0" smtClean="0"/>
          </a:p>
        </p:txBody>
      </p:sp>
      <p:sp>
        <p:nvSpPr>
          <p:cNvPr id="19" name="Rectangle à coins arrondis 18"/>
          <p:cNvSpPr/>
          <p:nvPr/>
        </p:nvSpPr>
        <p:spPr>
          <a:xfrm>
            <a:off x="6859004" y="873948"/>
            <a:ext cx="2105484" cy="841954"/>
          </a:xfrm>
          <a:prstGeom prst="roundRect">
            <a:avLst>
              <a:gd name="adj" fmla="val 11615"/>
            </a:avLst>
          </a:prstGeom>
          <a:solidFill>
            <a:srgbClr val="0091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1</a:t>
            </a:r>
            <a:r>
              <a:rPr lang="fr-FR" altLang="fr-FR" sz="1600" dirty="0"/>
              <a:t>. Choix du modèle (</a:t>
            </a:r>
            <a:r>
              <a:rPr lang="fr-FR" altLang="fr-FR" sz="1200" dirty="0"/>
              <a:t>modèle officiel ou personnalisé</a:t>
            </a:r>
            <a:r>
              <a:rPr lang="fr-FR" altLang="fr-FR" sz="1200" dirty="0" smtClean="0"/>
              <a:t>)</a:t>
            </a:r>
            <a:endParaRPr lang="fr-FR" sz="1600" b="1" dirty="0" smtClean="0"/>
          </a:p>
        </p:txBody>
      </p:sp>
      <p:sp>
        <p:nvSpPr>
          <p:cNvPr id="6" name="Flèche droite 5"/>
          <p:cNvSpPr/>
          <p:nvPr/>
        </p:nvSpPr>
        <p:spPr>
          <a:xfrm rot="5400000">
            <a:off x="7792118" y="1681622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5400000">
            <a:off x="7793896" y="2753712"/>
            <a:ext cx="230139" cy="279784"/>
          </a:xfrm>
          <a:prstGeom prst="rightArrow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5400000">
            <a:off x="7792118" y="3620536"/>
            <a:ext cx="230139" cy="2797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27" y="816750"/>
            <a:ext cx="4998373" cy="32104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1372" y="979308"/>
            <a:ext cx="218223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Menu </a:t>
            </a:r>
            <a:r>
              <a:rPr lang="fr-FR" altLang="fr-FR" sz="1200" b="1" dirty="0" smtClean="0"/>
              <a:t>Administration</a:t>
            </a:r>
            <a:r>
              <a:rPr lang="fr-FR" altLang="fr-FR" sz="1200" dirty="0" smtClean="0"/>
              <a:t> </a:t>
            </a:r>
          </a:p>
          <a:p>
            <a:pPr marL="176213" lvl="0" indent="-1762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ym typeface="Wingdings" panose="05000000000000000000" pitchFamily="2" charset="2"/>
              </a:rPr>
              <a:t></a:t>
            </a:r>
            <a:r>
              <a:rPr lang="fr-FR" altLang="fr-FR" sz="1200" b="1" dirty="0" smtClean="0">
                <a:sym typeface="Wingdings" panose="05000000000000000000" pitchFamily="2" charset="2"/>
              </a:rPr>
              <a:t> Evaluations</a:t>
            </a:r>
            <a:endParaRPr lang="fr-FR" altLang="fr-FR" sz="1200" dirty="0" smtClean="0">
              <a:sym typeface="Wingdings" panose="05000000000000000000" pitchFamily="2" charset="2"/>
            </a:endParaRPr>
          </a:p>
          <a:p>
            <a:pPr marL="177800" lvl="0" indent="-177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200" b="1" dirty="0" smtClean="0">
                <a:sym typeface="Wingdings" panose="05000000000000000000" pitchFamily="2" charset="2"/>
              </a:rPr>
              <a:t>Modèles de bulletin</a:t>
            </a:r>
            <a:endParaRPr lang="fr-FR" altLang="fr-FR" sz="1200" b="1" dirty="0"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2915816" y="2401556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5" name="Rectangle 24"/>
          <p:cNvSpPr/>
          <p:nvPr/>
        </p:nvSpPr>
        <p:spPr>
          <a:xfrm flipV="1">
            <a:off x="2852771" y="1798564"/>
            <a:ext cx="638208" cy="98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6" name="Rectangle 25"/>
          <p:cNvSpPr/>
          <p:nvPr/>
        </p:nvSpPr>
        <p:spPr>
          <a:xfrm flipV="1">
            <a:off x="1845135" y="2510496"/>
            <a:ext cx="919982" cy="133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7" name="Forme libre 26"/>
          <p:cNvSpPr/>
          <p:nvPr/>
        </p:nvSpPr>
        <p:spPr>
          <a:xfrm>
            <a:off x="2510084" y="1859911"/>
            <a:ext cx="326357" cy="645041"/>
          </a:xfrm>
          <a:custGeom>
            <a:avLst/>
            <a:gdLst>
              <a:gd name="connsiteX0" fmla="*/ 28646 w 326357"/>
              <a:gd name="connsiteY0" fmla="*/ 645041 h 645041"/>
              <a:gd name="connsiteX1" fmla="*/ 28646 w 326357"/>
              <a:gd name="connsiteY1" fmla="*/ 120502 h 645041"/>
              <a:gd name="connsiteX2" fmla="*/ 326357 w 326357"/>
              <a:gd name="connsiteY2" fmla="*/ 0 h 6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57" h="645041">
                <a:moveTo>
                  <a:pt x="28646" y="645041"/>
                </a:moveTo>
                <a:cubicBezTo>
                  <a:pt x="3837" y="436525"/>
                  <a:pt x="-20972" y="228009"/>
                  <a:pt x="28646" y="120502"/>
                </a:cubicBezTo>
                <a:cubicBezTo>
                  <a:pt x="78264" y="12995"/>
                  <a:pt x="202310" y="6497"/>
                  <a:pt x="326357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3290097" y="1916619"/>
            <a:ext cx="151485" cy="484938"/>
          </a:xfrm>
          <a:custGeom>
            <a:avLst/>
            <a:gdLst>
              <a:gd name="connsiteX0" fmla="*/ 0 w 151485"/>
              <a:gd name="connsiteY0" fmla="*/ 0 h 524539"/>
              <a:gd name="connsiteX1" fmla="*/ 141767 w 151485"/>
              <a:gd name="connsiteY1" fmla="*/ 304800 h 524539"/>
              <a:gd name="connsiteX2" fmla="*/ 127591 w 151485"/>
              <a:gd name="connsiteY2" fmla="*/ 524539 h 5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85" h="524539">
                <a:moveTo>
                  <a:pt x="0" y="0"/>
                </a:moveTo>
                <a:cubicBezTo>
                  <a:pt x="60251" y="108688"/>
                  <a:pt x="120502" y="217377"/>
                  <a:pt x="141767" y="304800"/>
                </a:cubicBezTo>
                <a:cubicBezTo>
                  <a:pt x="163032" y="392223"/>
                  <a:pt x="145311" y="458381"/>
                  <a:pt x="127591" y="52453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4431877" y="1581750"/>
            <a:ext cx="2647006" cy="1933907"/>
          </a:xfrm>
          <a:prstGeom prst="straightConnector1">
            <a:avLst/>
          </a:prstGeom>
          <a:ln w="19050">
            <a:solidFill>
              <a:srgbClr val="0091A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431877" y="1504193"/>
            <a:ext cx="0" cy="202251"/>
          </a:xfrm>
          <a:prstGeom prst="line">
            <a:avLst/>
          </a:prstGeom>
          <a:ln w="28575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B7A52897A554FB83A757B2076BD58" ma:contentTypeVersion="13" ma:contentTypeDescription="Crée un document." ma:contentTypeScope="" ma:versionID="0a7e6eaf10addb2d174057b6477472a3">
  <xsd:schema xmlns:xsd="http://www.w3.org/2001/XMLSchema" xmlns:xs="http://www.w3.org/2001/XMLSchema" xmlns:p="http://schemas.microsoft.com/office/2006/metadata/properties" xmlns:ns3="89df7aff-6660-4300-ac4f-00fdea2b8847" xmlns:ns4="cc0197c7-5433-4a3e-bc10-90ce18985517" targetNamespace="http://schemas.microsoft.com/office/2006/metadata/properties" ma:root="true" ma:fieldsID="c1bebc79dd0dca83943296a8d296ba3d" ns3:_="" ns4:_="">
    <xsd:import namespace="89df7aff-6660-4300-ac4f-00fdea2b8847"/>
    <xsd:import namespace="cc0197c7-5433-4a3e-bc10-90ce189855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7aff-6660-4300-ac4f-00fdea2b88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197c7-5433-4a3e-bc10-90ce18985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60D7C-8D84-43C8-8FE4-219570610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f7aff-6660-4300-ac4f-00fdea2b8847"/>
    <ds:schemaRef ds:uri="cc0197c7-5433-4a3e-bc10-90ce18985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0F7A5-CCE4-473E-B5E5-6F67D366CE7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c0197c7-5433-4a3e-bc10-90ce18985517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89df7aff-6660-4300-ac4f-00fdea2b8847"/>
  </ds:schemaRefs>
</ds:datastoreItem>
</file>

<file path=customXml/itemProps3.xml><?xml version="1.0" encoding="utf-8"?>
<ds:datastoreItem xmlns:ds="http://schemas.openxmlformats.org/officeDocument/2006/customXml" ds:itemID="{D9EB1297-7AD4-4FBB-8055-8C4B53840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526</TotalTime>
  <Words>1294</Words>
  <Application>Microsoft Office PowerPoint</Application>
  <PresentationFormat>Affichage à l'écran (16:9)</PresentationFormat>
  <Paragraphs>326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Marianne</vt:lpstr>
      <vt:lpstr>Segoe UI</vt:lpstr>
      <vt:lpstr>Times New Roman</vt:lpstr>
      <vt:lpstr>Wingdings</vt:lpstr>
      <vt:lpstr>MINISTÈRIEL</vt:lpstr>
      <vt:lpstr>Présentation PowerPoint</vt:lpstr>
      <vt:lpstr>Objectifs de la classe virtuelle</vt:lpstr>
      <vt:lpstr>Présentation PowerPoint</vt:lpstr>
      <vt:lpstr>Avant les conseils</vt:lpstr>
      <vt:lpstr>A. Paramétrage du service Conseil de classe</vt:lpstr>
      <vt:lpstr>B. Paramétrage des modèles de bulletins</vt:lpstr>
      <vt:lpstr>B. Paramétrage des modèles de bulletins</vt:lpstr>
      <vt:lpstr>B. Paramétrage des modèles de bulletins</vt:lpstr>
      <vt:lpstr>B. Paramétrage des modèles de bulletins</vt:lpstr>
      <vt:lpstr>B. Paramétrage des modèles de bulletins</vt:lpstr>
      <vt:lpstr>C. Planification des conseils de classe</vt:lpstr>
      <vt:lpstr>Présentation PowerPoint</vt:lpstr>
      <vt:lpstr>2. Pendant les conseils</vt:lpstr>
      <vt:lpstr>A. LE SUIVI DES CONSEILS</vt:lpstr>
      <vt:lpstr>B. LA SAISIE DES APPRECIATIONS - ENSEIGNANTS</vt:lpstr>
      <vt:lpstr>B. LA SAISIE DES APPRECIATIONS GENERALES</vt:lpstr>
      <vt:lpstr>B. LA SAISIE DES APPRECIATIONS GENERALES</vt:lpstr>
      <vt:lpstr>Présentation PowerPoint</vt:lpstr>
      <vt:lpstr>3. Après les conseils</vt:lpstr>
      <vt:lpstr>A. VERROUILLAGE DES BULLETINS</vt:lpstr>
      <vt:lpstr>B. DIFFUSION DES BULLETINS</vt:lpstr>
      <vt:lpstr>POUR VOUS ACCOMPAGNER</vt:lpstr>
      <vt:lpstr>A venir :  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16/9</dc:title>
  <dc:subject>Client</dc:subject>
  <dc:creator>Microsoft Office User</dc:creator>
  <cp:lastModifiedBy>Stephane KLEIN</cp:lastModifiedBy>
  <cp:revision>35</cp:revision>
  <dcterms:created xsi:type="dcterms:W3CDTF">2020-07-03T12:51:20Z</dcterms:created>
  <dcterms:modified xsi:type="dcterms:W3CDTF">2020-11-04T08:32:15Z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0x010100E19B7A52897A554FB83A757B2076BD58</vt:lpwstr>
  </property>
</Properties>
</file>