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72" r:id="rId3"/>
    <p:sldId id="277" r:id="rId4"/>
    <p:sldId id="271" r:id="rId5"/>
    <p:sldId id="273" r:id="rId6"/>
    <p:sldId id="274" r:id="rId7"/>
    <p:sldId id="275" r:id="rId8"/>
    <p:sldId id="276" r:id="rId9"/>
    <p:sldId id="278" r:id="rId10"/>
    <p:sldId id="279" r:id="rId11"/>
    <p:sldId id="280" r:id="rId12"/>
    <p:sldId id="281" r:id="rId13"/>
    <p:sldId id="283" r:id="rId14"/>
    <p:sldId id="282" r:id="rId15"/>
    <p:sldId id="284" r:id="rId16"/>
    <p:sldId id="285" r:id="rId17"/>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7F9"/>
    <a:srgbClr val="0091A6"/>
    <a:srgbClr val="000000"/>
    <a:srgbClr val="E39C1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7DF18680-E054-41AD-8BC1-D1AEF772440D}">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Style moyen 2 - Accentuation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027" autoAdjust="0"/>
    <p:restoredTop sz="96517" autoAdjust="0"/>
  </p:normalViewPr>
  <p:slideViewPr>
    <p:cSldViewPr>
      <p:cViewPr varScale="1">
        <p:scale>
          <a:sx n="111" d="100"/>
          <a:sy n="111" d="100"/>
        </p:scale>
        <p:origin x="1338" y="114"/>
      </p:cViewPr>
      <p:guideLst>
        <p:guide orient="horz" pos="2160"/>
        <p:guide pos="2880"/>
      </p:guideLst>
    </p:cSldViewPr>
  </p:slideViewPr>
  <p:notesTextViewPr>
    <p:cViewPr>
      <p:scale>
        <a:sx n="1" d="1"/>
        <a:sy n="1" d="1"/>
      </p:scale>
      <p:origin x="0" y="0"/>
    </p:cViewPr>
  </p:notesTextViewPr>
  <p:sorterViewPr>
    <p:cViewPr>
      <p:scale>
        <a:sx n="100" d="100"/>
        <a:sy n="100" d="100"/>
      </p:scale>
      <p:origin x="0" y="1032"/>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B6E696-A695-4DA9-93AF-0E0B640323D1}" type="datetimeFigureOut">
              <a:rPr lang="fr-FR" smtClean="0"/>
              <a:t>11/02/2019</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D493917-D24A-4B95-8072-EC56B6F1A8F7}" type="slidenum">
              <a:rPr lang="fr-FR" smtClean="0"/>
              <a:t>‹N°›</a:t>
            </a:fld>
            <a:endParaRPr lang="fr-FR" dirty="0"/>
          </a:p>
        </p:txBody>
      </p:sp>
    </p:spTree>
    <p:extLst>
      <p:ext uri="{BB962C8B-B14F-4D97-AF65-F5344CB8AC3E}">
        <p14:creationId xmlns:p14="http://schemas.microsoft.com/office/powerpoint/2010/main" val="3103559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1">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276872"/>
            <a:ext cx="7772400" cy="864096"/>
          </a:xfrm>
        </p:spPr>
        <p:txBody>
          <a:bodyPr>
            <a:normAutofit/>
          </a:bodyPr>
          <a:lstStyle>
            <a:lvl1pPr>
              <a:defRPr sz="2800" b="1"/>
            </a:lvl1pPr>
          </a:lstStyle>
          <a:p>
            <a:endParaRPr lang="fr-FR" dirty="0"/>
          </a:p>
        </p:txBody>
      </p:sp>
      <p:sp>
        <p:nvSpPr>
          <p:cNvPr id="3" name="Sous-titre 2"/>
          <p:cNvSpPr>
            <a:spLocks noGrp="1"/>
          </p:cNvSpPr>
          <p:nvPr>
            <p:ph type="subTitle" idx="1"/>
          </p:nvPr>
        </p:nvSpPr>
        <p:spPr>
          <a:xfrm>
            <a:off x="1371600" y="3886200"/>
            <a:ext cx="6400800" cy="17526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smtClean="0"/>
              <a:t>Modifiez le style des sous-titres du masque</a:t>
            </a:r>
            <a:endParaRPr lang="fr-FR" dirty="0"/>
          </a:p>
        </p:txBody>
      </p:sp>
      <p:sp>
        <p:nvSpPr>
          <p:cNvPr id="11" name="Rectangle 10"/>
          <p:cNvSpPr/>
          <p:nvPr userDrawn="1"/>
        </p:nvSpPr>
        <p:spPr>
          <a:xfrm flipV="1">
            <a:off x="1835150" y="3987064"/>
            <a:ext cx="5473700" cy="18000"/>
          </a:xfrm>
          <a:prstGeom prst="rect">
            <a:avLst/>
          </a:prstGeom>
          <a:solidFill>
            <a:srgbClr val="0091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15" name="Espace réservé du texte 14"/>
          <p:cNvSpPr>
            <a:spLocks noGrp="1"/>
          </p:cNvSpPr>
          <p:nvPr>
            <p:ph type="body" sz="quarter" idx="10" hasCustomPrompt="1"/>
          </p:nvPr>
        </p:nvSpPr>
        <p:spPr>
          <a:xfrm>
            <a:off x="3059832" y="3429000"/>
            <a:ext cx="3024336" cy="288924"/>
          </a:xfrm>
        </p:spPr>
        <p:txBody>
          <a:bodyPr>
            <a:noAutofit/>
          </a:bodyPr>
          <a:lstStyle>
            <a:lvl1pPr marL="0" marR="0" indent="0" algn="ctr" defTabSz="914400" rtl="0" eaLnBrk="1" fontAlgn="auto" latinLnBrk="0" hangingPunct="1">
              <a:lnSpc>
                <a:spcPct val="100000"/>
              </a:lnSpc>
              <a:spcBef>
                <a:spcPct val="20000"/>
              </a:spcBef>
              <a:spcAft>
                <a:spcPts val="0"/>
              </a:spcAft>
              <a:buClrTx/>
              <a:buSzTx/>
              <a:buFont typeface="Arial" pitchFamily="34" charset="0"/>
              <a:buNone/>
              <a:tabLst/>
              <a:defRPr lang="fr-FR" sz="1600" smtClean="0">
                <a:solidFill>
                  <a:srgbClr val="0091A5"/>
                </a:solidFill>
              </a:defRPr>
            </a:lvl1pPr>
          </a:lstStyle>
          <a:p>
            <a:pPr marL="0" marR="0" lvl="0" indent="0" algn="l" defTabSz="914400" rtl="0" eaLnBrk="1" fontAlgn="auto" latinLnBrk="0" hangingPunct="1">
              <a:lnSpc>
                <a:spcPct val="100000"/>
              </a:lnSpc>
              <a:spcBef>
                <a:spcPct val="20000"/>
              </a:spcBef>
              <a:spcAft>
                <a:spcPts val="0"/>
              </a:spcAft>
              <a:buClrTx/>
              <a:buSzTx/>
              <a:buFont typeface="Arial" pitchFamily="34" charset="0"/>
              <a:buNone/>
              <a:tabLst/>
              <a:defRPr/>
            </a:pPr>
            <a:r>
              <a:rPr lang="fr-FR" sz="1600" b="1" kern="1200" dirty="0" smtClean="0">
                <a:solidFill>
                  <a:srgbClr val="0091A5"/>
                </a:solidFill>
                <a:latin typeface="+mn-lt"/>
                <a:ea typeface="+mn-ea"/>
                <a:cs typeface="+mn-cs"/>
              </a:rPr>
              <a:t>Rectorat de l’académie de Reims</a:t>
            </a:r>
            <a:endParaRPr lang="fr-FR" dirty="0"/>
          </a:p>
        </p:txBody>
      </p:sp>
      <p:pic>
        <p:nvPicPr>
          <p:cNvPr id="7" name="Picture 3" descr="C:\Users\fdirriere\Desktop\Travail\chartes, logos, courriers, modèles\logos\ACADEMIE\2017_logo_academie_Reims-ppt.pn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703621" y="548680"/>
            <a:ext cx="1220307" cy="1454339"/>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698268" y="512346"/>
            <a:ext cx="2771800" cy="1476494"/>
          </a:xfrm>
          <a:prstGeom prst="rect">
            <a:avLst/>
          </a:prstGeom>
        </p:spPr>
      </p:pic>
    </p:spTree>
    <p:extLst>
      <p:ext uri="{BB962C8B-B14F-4D97-AF65-F5344CB8AC3E}">
        <p14:creationId xmlns:p14="http://schemas.microsoft.com/office/powerpoint/2010/main" val="159649512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dirty="0"/>
          </a:p>
        </p:txBody>
      </p:sp>
    </p:spTree>
    <p:extLst>
      <p:ext uri="{BB962C8B-B14F-4D97-AF65-F5344CB8AC3E}">
        <p14:creationId xmlns:p14="http://schemas.microsoft.com/office/powerpoint/2010/main" val="211466836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8" name="Espace réservé du pied de page 7"/>
          <p:cNvSpPr>
            <a:spLocks noGrp="1"/>
          </p:cNvSpPr>
          <p:nvPr>
            <p:ph type="ftr" sz="quarter" idx="11"/>
          </p:nvPr>
        </p:nvSpPr>
        <p:spPr/>
        <p:txBody>
          <a:bodyPr/>
          <a:lstStyle/>
          <a:p>
            <a:endParaRPr lang="fr-FR" dirty="0"/>
          </a:p>
        </p:txBody>
      </p:sp>
      <p:sp>
        <p:nvSpPr>
          <p:cNvPr id="9" name="Espace réservé du numéro de diapositive 8"/>
          <p:cNvSpPr>
            <a:spLocks noGrp="1"/>
          </p:cNvSpPr>
          <p:nvPr>
            <p:ph type="sldNum" sz="quarter" idx="12"/>
          </p:nvPr>
        </p:nvSpPr>
        <p:spPr/>
        <p:txBody>
          <a:bodyPr/>
          <a:lstStyle/>
          <a:p>
            <a:fld id="{8FAB63E4-957D-4404-AFF4-AF05B27D73CA}" type="slidenum">
              <a:rPr lang="fr-FR" smtClean="0"/>
              <a:t>‹N°›</a:t>
            </a:fld>
            <a:endParaRPr lang="fr-FR" dirty="0"/>
          </a:p>
        </p:txBody>
      </p:sp>
    </p:spTree>
    <p:extLst>
      <p:ext uri="{BB962C8B-B14F-4D97-AF65-F5344CB8AC3E}">
        <p14:creationId xmlns:p14="http://schemas.microsoft.com/office/powerpoint/2010/main" val="3794512984"/>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8FAB63E4-957D-4404-AFF4-AF05B27D73CA}" type="slidenum">
              <a:rPr lang="fr-FR" smtClean="0"/>
              <a:t>‹N°›</a:t>
            </a:fld>
            <a:endParaRPr lang="fr-FR" dirty="0"/>
          </a:p>
        </p:txBody>
      </p:sp>
    </p:spTree>
    <p:extLst>
      <p:ext uri="{BB962C8B-B14F-4D97-AF65-F5344CB8AC3E}">
        <p14:creationId xmlns:p14="http://schemas.microsoft.com/office/powerpoint/2010/main" val="233264077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3" name="Espace réservé du pied de page 2"/>
          <p:cNvSpPr>
            <a:spLocks noGrp="1"/>
          </p:cNvSpPr>
          <p:nvPr>
            <p:ph type="ftr" sz="quarter" idx="11"/>
          </p:nvPr>
        </p:nvSpPr>
        <p:spPr/>
        <p:txBody>
          <a:bodyPr/>
          <a:lstStyle/>
          <a:p>
            <a:endParaRPr lang="fr-FR" dirty="0"/>
          </a:p>
        </p:txBody>
      </p:sp>
      <p:sp>
        <p:nvSpPr>
          <p:cNvPr id="4" name="Espace réservé du numéro de diapositive 3"/>
          <p:cNvSpPr>
            <a:spLocks noGrp="1"/>
          </p:cNvSpPr>
          <p:nvPr>
            <p:ph type="sldNum" sz="quarter" idx="12"/>
          </p:nvPr>
        </p:nvSpPr>
        <p:spPr/>
        <p:txBody>
          <a:bodyPr/>
          <a:lstStyle/>
          <a:p>
            <a:fld id="{8FAB63E4-957D-4404-AFF4-AF05B27D73CA}" type="slidenum">
              <a:rPr lang="fr-FR" smtClean="0"/>
              <a:t>‹N°›</a:t>
            </a:fld>
            <a:endParaRPr lang="fr-FR" dirty="0"/>
          </a:p>
        </p:txBody>
      </p:sp>
    </p:spTree>
    <p:extLst>
      <p:ext uri="{BB962C8B-B14F-4D97-AF65-F5344CB8AC3E}">
        <p14:creationId xmlns:p14="http://schemas.microsoft.com/office/powerpoint/2010/main" val="3953939933"/>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dirty="0"/>
          </a:p>
        </p:txBody>
      </p:sp>
    </p:spTree>
    <p:extLst>
      <p:ext uri="{BB962C8B-B14F-4D97-AF65-F5344CB8AC3E}">
        <p14:creationId xmlns:p14="http://schemas.microsoft.com/office/powerpoint/2010/main" val="3515475862"/>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6" name="Espace réservé du pied de page 5"/>
          <p:cNvSpPr>
            <a:spLocks noGrp="1"/>
          </p:cNvSpPr>
          <p:nvPr>
            <p:ph type="ftr" sz="quarter" idx="11"/>
          </p:nvPr>
        </p:nvSpPr>
        <p:spPr/>
        <p:txBody>
          <a:bodyPr/>
          <a:lstStyle/>
          <a:p>
            <a:endParaRPr lang="fr-FR" dirty="0"/>
          </a:p>
        </p:txBody>
      </p:sp>
      <p:sp>
        <p:nvSpPr>
          <p:cNvPr id="7" name="Espace réservé du numéro de diapositive 6"/>
          <p:cNvSpPr>
            <a:spLocks noGrp="1"/>
          </p:cNvSpPr>
          <p:nvPr>
            <p:ph type="sldNum" sz="quarter" idx="12"/>
          </p:nvPr>
        </p:nvSpPr>
        <p:spPr/>
        <p:txBody>
          <a:bodyPr/>
          <a:lstStyle/>
          <a:p>
            <a:fld id="{8FAB63E4-957D-4404-AFF4-AF05B27D73CA}" type="slidenum">
              <a:rPr lang="fr-FR" smtClean="0"/>
              <a:t>‹N°›</a:t>
            </a:fld>
            <a:endParaRPr lang="fr-FR" dirty="0"/>
          </a:p>
        </p:txBody>
      </p:sp>
    </p:spTree>
    <p:extLst>
      <p:ext uri="{BB962C8B-B14F-4D97-AF65-F5344CB8AC3E}">
        <p14:creationId xmlns:p14="http://schemas.microsoft.com/office/powerpoint/2010/main" val="18589807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8FAB63E4-957D-4404-AFF4-AF05B27D73CA}" type="slidenum">
              <a:rPr lang="fr-FR" smtClean="0"/>
              <a:t>‹N°›</a:t>
            </a:fld>
            <a:endParaRPr lang="fr-FR" dirty="0"/>
          </a:p>
        </p:txBody>
      </p:sp>
    </p:spTree>
    <p:extLst>
      <p:ext uri="{BB962C8B-B14F-4D97-AF65-F5344CB8AC3E}">
        <p14:creationId xmlns:p14="http://schemas.microsoft.com/office/powerpoint/2010/main" val="13707791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8" name="Flowchart: Off-page Connector 48"/>
          <p:cNvSpPr/>
          <p:nvPr userDrawn="1"/>
        </p:nvSpPr>
        <p:spPr>
          <a:xfrm>
            <a:off x="8604321" y="116632"/>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25" name="Espace réservé du pied de page 24"/>
          <p:cNvSpPr>
            <a:spLocks noGrp="1"/>
          </p:cNvSpPr>
          <p:nvPr>
            <p:ph type="ftr" sz="quarter" idx="11"/>
          </p:nvPr>
        </p:nvSpPr>
        <p:spPr/>
        <p:txBody>
          <a:bodyPr/>
          <a:lstStyle/>
          <a:p>
            <a:endParaRPr lang="fr-FR" dirty="0"/>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6" name="Espace réservé du contenu 35"/>
          <p:cNvSpPr>
            <a:spLocks noGrp="1"/>
          </p:cNvSpPr>
          <p:nvPr>
            <p:ph sz="quarter" idx="14"/>
          </p:nvPr>
        </p:nvSpPr>
        <p:spPr>
          <a:xfrm>
            <a:off x="539750" y="1700213"/>
            <a:ext cx="7993063" cy="3960812"/>
          </a:xfrm>
        </p:spPr>
        <p:txBody>
          <a:bodyPr/>
          <a:lstStyle>
            <a:lvl1pPr marL="342900" indent="-342900">
              <a:buClr>
                <a:srgbClr val="0091A6"/>
              </a:buClr>
              <a:buFont typeface="Calibri" panose="020F0502020204030204" pitchFamily="34" charset="0"/>
              <a:buChar char="•"/>
              <a:defRPr/>
            </a:lvl1pPr>
            <a:lvl2pPr marL="742950" indent="-285750">
              <a:buClr>
                <a:srgbClr val="0091A6"/>
              </a:buClr>
              <a:buFont typeface="Arial" panose="020B0604020202020204" pitchFamily="34" charset="0"/>
              <a:buChar char="•"/>
              <a:defRPr/>
            </a:lvl2pPr>
            <a:lvl3pPr>
              <a:buClr>
                <a:srgbClr val="0091A6"/>
              </a:buClr>
              <a:defRPr/>
            </a:lvl3pPr>
            <a:lvl4pPr>
              <a:buClr>
                <a:srgbClr val="0091A6"/>
              </a:buClr>
              <a:defRPr/>
            </a:lvl4pPr>
            <a:lvl5pPr>
              <a:buClr>
                <a:srgbClr val="0091A6"/>
              </a:buCl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4" name="Image 1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13858176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érotation">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25" name="Espace réservé du pied de page 24"/>
          <p:cNvSpPr>
            <a:spLocks noGrp="1"/>
          </p:cNvSpPr>
          <p:nvPr>
            <p:ph type="ftr" sz="quarter" idx="11"/>
          </p:nvPr>
        </p:nvSpPr>
        <p:spPr/>
        <p:txBody>
          <a:bodyPr/>
          <a:lstStyle/>
          <a:p>
            <a:endParaRPr lang="fr-FR" dirty="0"/>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Espace réservé du texte 5"/>
          <p:cNvSpPr>
            <a:spLocks noGrp="1"/>
          </p:cNvSpPr>
          <p:nvPr>
            <p:ph type="body" sz="quarter" idx="14"/>
          </p:nvPr>
        </p:nvSpPr>
        <p:spPr>
          <a:xfrm>
            <a:off x="539750" y="1628775"/>
            <a:ext cx="7993063" cy="4032250"/>
          </a:xfrm>
        </p:spPr>
        <p:txBody>
          <a:bodyPr/>
          <a:lstStyle>
            <a:lvl1pPr marL="514350" indent="-514350">
              <a:buClr>
                <a:srgbClr val="0091A6"/>
              </a:buClr>
              <a:buFont typeface="+mj-lt"/>
              <a:buAutoNum type="arabicPeriod"/>
              <a:defRPr/>
            </a:lvl1pPr>
            <a:lvl2pPr marL="971550" indent="-514350">
              <a:buClr>
                <a:srgbClr val="0091A6"/>
              </a:buClr>
              <a:buFont typeface="+mj-lt"/>
              <a:buAutoNum type="arabicPeriod"/>
              <a:defRPr/>
            </a:lvl2pPr>
            <a:lvl3pPr marL="1371600" indent="-457200">
              <a:buClr>
                <a:srgbClr val="0091A6"/>
              </a:buClr>
              <a:buFont typeface="+mj-lt"/>
              <a:buAutoNum type="arabicPeriod"/>
              <a:defRPr/>
            </a:lvl3pPr>
            <a:lvl4pPr marL="1828800" indent="-457200">
              <a:buClr>
                <a:srgbClr val="0091A6"/>
              </a:buClr>
              <a:buFont typeface="+mj-lt"/>
              <a:buAutoNum type="arabicPeriod"/>
              <a:defRPr/>
            </a:lvl4pPr>
            <a:lvl5pPr marL="2286000" indent="-457200">
              <a:buClr>
                <a:srgbClr val="0091A6"/>
              </a:buClr>
              <a:buFont typeface="+mj-lt"/>
              <a:buAutoNum type="arabicPeriod"/>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2" name="Image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2320366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uce">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25" name="Espace réservé du pied de page 24"/>
          <p:cNvSpPr>
            <a:spLocks noGrp="1"/>
          </p:cNvSpPr>
          <p:nvPr>
            <p:ph type="ftr" sz="quarter" idx="11"/>
          </p:nvPr>
        </p:nvSpPr>
        <p:spPr/>
        <p:txBody>
          <a:bodyPr/>
          <a:lstStyle/>
          <a:p>
            <a:endParaRPr lang="fr-FR" dirty="0"/>
          </a:p>
        </p:txBody>
      </p:sp>
      <p:sp>
        <p:nvSpPr>
          <p:cNvPr id="28" name="Titre 27"/>
          <p:cNvSpPr>
            <a:spLocks noGrp="1"/>
          </p:cNvSpPr>
          <p:nvPr>
            <p:ph type="title"/>
          </p:nvPr>
        </p:nvSpPr>
        <p:spPr>
          <a:xfrm>
            <a:off x="395536" y="274638"/>
            <a:ext cx="7986942" cy="634082"/>
          </a:xfrm>
        </p:spPr>
        <p:txBody>
          <a:bodyPr>
            <a:normAutofit/>
          </a:bodyPr>
          <a:lstStyle>
            <a:lvl1pPr algn="l">
              <a:defRPr sz="4000"/>
            </a:lvl1pPr>
          </a:lstStyle>
          <a:p>
            <a:r>
              <a:rPr lang="fr-FR" dirty="0" smtClean="0"/>
              <a:t>Modifiez le style du titre</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32" name="Rectangle 31"/>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Espace réservé du texte 5"/>
          <p:cNvSpPr>
            <a:spLocks noGrp="1"/>
          </p:cNvSpPr>
          <p:nvPr>
            <p:ph type="body" sz="quarter" idx="14"/>
          </p:nvPr>
        </p:nvSpPr>
        <p:spPr>
          <a:xfrm>
            <a:off x="539750" y="1628775"/>
            <a:ext cx="7993063" cy="4032250"/>
          </a:xfrm>
        </p:spPr>
        <p:txBody>
          <a:bodyPr/>
          <a:lstStyle>
            <a:lvl1pPr marL="514350" indent="-514350">
              <a:buClr>
                <a:srgbClr val="0091A6"/>
              </a:buClr>
              <a:buFont typeface="Wingdings" panose="05000000000000000000" pitchFamily="2" charset="2"/>
              <a:buChar char="§"/>
              <a:defRPr/>
            </a:lvl1pPr>
            <a:lvl2pPr marL="971550" indent="-514350">
              <a:buClr>
                <a:srgbClr val="0091A6"/>
              </a:buClr>
              <a:buFont typeface="Wingdings" panose="05000000000000000000" pitchFamily="2" charset="2"/>
              <a:buChar char="§"/>
              <a:defRPr/>
            </a:lvl2pPr>
            <a:lvl3pPr marL="1371600" indent="-457200">
              <a:buClr>
                <a:srgbClr val="0091A6"/>
              </a:buClr>
              <a:buFont typeface="Wingdings" panose="05000000000000000000" pitchFamily="2" charset="2"/>
              <a:buChar char="§"/>
              <a:defRPr/>
            </a:lvl3pPr>
            <a:lvl4pPr marL="1828800" indent="-457200">
              <a:buClr>
                <a:srgbClr val="0091A6"/>
              </a:buClr>
              <a:buFont typeface="Wingdings" panose="05000000000000000000" pitchFamily="2" charset="2"/>
              <a:buChar char="§"/>
              <a:defRPr/>
            </a:lvl4pPr>
            <a:lvl5pPr marL="2286000" indent="-457200">
              <a:buClr>
                <a:srgbClr val="0091A6"/>
              </a:buClr>
              <a:buFont typeface="Wingdings" panose="05000000000000000000" pitchFamily="2" charset="2"/>
              <a:buChar char="§"/>
              <a:defRPr/>
            </a:lvl5p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pic>
        <p:nvPicPr>
          <p:cNvPr id="11" name="Imag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3" name="Image 1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73636138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ntervenant">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Intervenant</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cxnSp>
        <p:nvCxnSpPr>
          <p:cNvPr id="10" name="Straight Arrow Connector 55"/>
          <p:cNvCxnSpPr/>
          <p:nvPr userDrawn="1"/>
        </p:nvCxnSpPr>
        <p:spPr>
          <a:xfrm flipV="1">
            <a:off x="989013" y="1916832"/>
            <a:ext cx="7038975" cy="0"/>
          </a:xfrm>
          <a:prstGeom prst="straightConnector1">
            <a:avLst/>
          </a:prstGeom>
          <a:ln>
            <a:solidFill>
              <a:schemeClr val="bg1">
                <a:lumMod val="8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cxnSp>
        <p:nvCxnSpPr>
          <p:cNvPr id="11" name="Straight Arrow Connector 73"/>
          <p:cNvCxnSpPr/>
          <p:nvPr userDrawn="1"/>
        </p:nvCxnSpPr>
        <p:spPr>
          <a:xfrm flipV="1">
            <a:off x="3131840" y="1916832"/>
            <a:ext cx="0" cy="2752725"/>
          </a:xfrm>
          <a:prstGeom prst="straightConnector1">
            <a:avLst/>
          </a:prstGeom>
          <a:ln>
            <a:solidFill>
              <a:schemeClr val="bg1">
                <a:lumMod val="85000"/>
              </a:schemeClr>
            </a:solidFill>
            <a:prstDash val="dash"/>
            <a:headEnd type="diamond" w="med" len="med"/>
            <a:tailEnd type="diamond" w="med" len="med"/>
          </a:ln>
        </p:spPr>
        <p:style>
          <a:lnRef idx="1">
            <a:schemeClr val="accent1"/>
          </a:lnRef>
          <a:fillRef idx="0">
            <a:schemeClr val="accent1"/>
          </a:fillRef>
          <a:effectRef idx="0">
            <a:schemeClr val="accent1"/>
          </a:effectRef>
          <a:fontRef idx="minor">
            <a:schemeClr val="tx1"/>
          </a:fontRef>
        </p:style>
      </p:cxnSp>
      <p:sp>
        <p:nvSpPr>
          <p:cNvPr id="13" name="Espace réservé du texte 29"/>
          <p:cNvSpPr>
            <a:spLocks noGrp="1"/>
          </p:cNvSpPr>
          <p:nvPr>
            <p:ph type="body" sz="quarter" idx="14" hasCustomPrompt="1"/>
          </p:nvPr>
        </p:nvSpPr>
        <p:spPr>
          <a:xfrm>
            <a:off x="3275856" y="2060848"/>
            <a:ext cx="4752132" cy="360040"/>
          </a:xfrm>
        </p:spPr>
        <p:txBody>
          <a:bodyPr>
            <a:normAutofit/>
          </a:bodyPr>
          <a:lstStyle>
            <a:lvl1pPr marL="0" indent="0">
              <a:buNone/>
              <a:defRPr sz="1800" b="1">
                <a:solidFill>
                  <a:schemeClr val="bg1">
                    <a:lumMod val="50000"/>
                  </a:schemeClr>
                </a:solidFill>
              </a:defRPr>
            </a:lvl1pPr>
          </a:lstStyle>
          <a:p>
            <a:pPr lvl="0"/>
            <a:r>
              <a:rPr lang="fr-FR" dirty="0" smtClean="0"/>
              <a:t>Modifiez le style du sous-titre</a:t>
            </a:r>
            <a:endParaRPr lang="fr-FR" dirty="0"/>
          </a:p>
        </p:txBody>
      </p:sp>
      <p:sp>
        <p:nvSpPr>
          <p:cNvPr id="14" name="Espace réservé du texte 29"/>
          <p:cNvSpPr>
            <a:spLocks noGrp="1"/>
          </p:cNvSpPr>
          <p:nvPr>
            <p:ph type="body" sz="quarter" idx="15" hasCustomPrompt="1"/>
          </p:nvPr>
        </p:nvSpPr>
        <p:spPr>
          <a:xfrm>
            <a:off x="3275856" y="2420888"/>
            <a:ext cx="4752132" cy="288032"/>
          </a:xfrm>
        </p:spPr>
        <p:txBody>
          <a:bodyPr>
            <a:noAutofit/>
          </a:bodyPr>
          <a:lstStyle>
            <a:lvl1pPr marL="0" indent="0">
              <a:buNone/>
              <a:defRPr sz="1600">
                <a:solidFill>
                  <a:schemeClr val="bg1">
                    <a:lumMod val="65000"/>
                  </a:schemeClr>
                </a:solidFill>
              </a:defRPr>
            </a:lvl1pPr>
          </a:lstStyle>
          <a:p>
            <a:pPr lvl="0"/>
            <a:r>
              <a:rPr lang="fr-FR" dirty="0" smtClean="0"/>
              <a:t>Modifiez le style du sous-titre</a:t>
            </a:r>
            <a:endParaRPr lang="fr-FR" dirty="0"/>
          </a:p>
        </p:txBody>
      </p:sp>
      <p:sp>
        <p:nvSpPr>
          <p:cNvPr id="15" name="Espace réservé du texte 29"/>
          <p:cNvSpPr>
            <a:spLocks noGrp="1"/>
          </p:cNvSpPr>
          <p:nvPr>
            <p:ph type="body" sz="quarter" idx="16" hasCustomPrompt="1"/>
          </p:nvPr>
        </p:nvSpPr>
        <p:spPr>
          <a:xfrm>
            <a:off x="3275856" y="2780928"/>
            <a:ext cx="4752132" cy="2808312"/>
          </a:xfrm>
        </p:spPr>
        <p:txBody>
          <a:bodyPr>
            <a:normAutofit/>
          </a:bodyPr>
          <a:lstStyle>
            <a:lvl1pPr marL="0" indent="0">
              <a:buNone/>
              <a:defRPr sz="1400">
                <a:solidFill>
                  <a:schemeClr val="bg1">
                    <a:lumMod val="65000"/>
                  </a:schemeClr>
                </a:solidFill>
              </a:defRPr>
            </a:lvl1pPr>
          </a:lstStyle>
          <a:p>
            <a:pPr lvl="0"/>
            <a:r>
              <a:rPr lang="fr-FR" dirty="0" smtClean="0"/>
              <a:t>Modifiez texte</a:t>
            </a:r>
            <a:endParaRPr lang="fr-FR" dirty="0"/>
          </a:p>
        </p:txBody>
      </p:sp>
      <p:sp>
        <p:nvSpPr>
          <p:cNvPr id="4" name="Espace réservé pour une image  3"/>
          <p:cNvSpPr>
            <a:spLocks noGrp="1"/>
          </p:cNvSpPr>
          <p:nvPr>
            <p:ph type="pic" sz="quarter" idx="17"/>
          </p:nvPr>
        </p:nvSpPr>
        <p:spPr>
          <a:xfrm>
            <a:off x="1115616" y="2356568"/>
            <a:ext cx="1727770" cy="2008535"/>
          </a:xfrm>
          <a:effectLst>
            <a:reflection blurRad="6350" stA="52000" endA="300" endPos="35000" dir="5400000" sy="-100000" algn="bl" rotWithShape="0"/>
            <a:softEdge rad="0"/>
          </a:effectLst>
        </p:spPr>
        <p:txBody>
          <a:bodyPr>
            <a:normAutofit/>
          </a:bodyPr>
          <a:lstStyle>
            <a:lvl1pPr>
              <a:defRPr sz="1600"/>
            </a:lvl1pPr>
          </a:lstStyle>
          <a:p>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pic>
        <p:nvPicPr>
          <p:cNvPr id="17" name="Image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9" name="Image 1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4705070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499"/>
                                          </p:stCondLst>
                                        </p:cTn>
                                        <p:tgtEl>
                                          <p:spTgt spid="10"/>
                                        </p:tgtEl>
                                        <p:attrNameLst>
                                          <p:attrName>style.visibility</p:attrName>
                                        </p:attrNameLst>
                                      </p:cBhvr>
                                      <p:to>
                                        <p:strVal val="visible"/>
                                      </p:to>
                                    </p:set>
                                  </p:childTnLst>
                                </p:cTn>
                              </p:par>
                            </p:childTnLst>
                          </p:cTn>
                        </p:par>
                        <p:par>
                          <p:cTn id="7" fill="hold">
                            <p:stCondLst>
                              <p:cond delay="500"/>
                            </p:stCondLst>
                            <p:childTnLst>
                              <p:par>
                                <p:cTn id="8" presetID="1" presetClass="entr" presetSubtype="0" fill="hold" nodeType="afterEffect">
                                  <p:stCondLst>
                                    <p:cond delay="0"/>
                                  </p:stCondLst>
                                  <p:childTnLst>
                                    <p:set>
                                      <p:cBhvr>
                                        <p:cTn id="9" dur="1" fill="hold">
                                          <p:stCondLst>
                                            <p:cond delay="499"/>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p:spTree>
      <p:nvGrpSpPr>
        <p:cNvPr id="1" name=""/>
        <p:cNvGrpSpPr/>
        <p:nvPr/>
      </p:nvGrpSpPr>
      <p:grpSpPr>
        <a:xfrm>
          <a:off x="0" y="0"/>
          <a:ext cx="0" cy="0"/>
          <a:chOff x="0" y="0"/>
          <a:chExt cx="0" cy="0"/>
        </a:xfrm>
      </p:grpSpPr>
      <p:sp>
        <p:nvSpPr>
          <p:cNvPr id="3" name="Espace réservé pour une image  2"/>
          <p:cNvSpPr>
            <a:spLocks noGrp="1"/>
          </p:cNvSpPr>
          <p:nvPr>
            <p:ph type="pic" sz="quarter" idx="17"/>
          </p:nvPr>
        </p:nvSpPr>
        <p:spPr>
          <a:xfrm>
            <a:off x="0" y="1"/>
            <a:ext cx="9144000" cy="3501008"/>
          </a:xfrm>
        </p:spPr>
        <p:txBody>
          <a:bodyPr>
            <a:normAutofit/>
          </a:bodyPr>
          <a:lstStyle>
            <a:lvl1pPr>
              <a:defRPr sz="2000"/>
            </a:lvl1pPr>
          </a:lstStyle>
          <a:p>
            <a:endParaRPr lang="fr-FR"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28" name="Titre 27"/>
          <p:cNvSpPr>
            <a:spLocks noGrp="1"/>
          </p:cNvSpPr>
          <p:nvPr>
            <p:ph type="title" hasCustomPrompt="1"/>
          </p:nvPr>
        </p:nvSpPr>
        <p:spPr>
          <a:xfrm>
            <a:off x="532280" y="3789040"/>
            <a:ext cx="7986942" cy="418058"/>
          </a:xfrm>
        </p:spPr>
        <p:txBody>
          <a:bodyPr>
            <a:normAutofit/>
          </a:bodyPr>
          <a:lstStyle>
            <a:lvl1pPr algn="l">
              <a:defRPr sz="2800"/>
            </a:lvl1pPr>
          </a:lstStyle>
          <a:p>
            <a:r>
              <a:rPr lang="fr-FR" dirty="0" smtClean="0"/>
              <a:t>Image</a:t>
            </a:r>
            <a:endParaRPr lang="fr-FR" dirty="0"/>
          </a:p>
        </p:txBody>
      </p:sp>
      <p:sp>
        <p:nvSpPr>
          <p:cNvPr id="30" name="Espace réservé du texte 29"/>
          <p:cNvSpPr>
            <a:spLocks noGrp="1"/>
          </p:cNvSpPr>
          <p:nvPr>
            <p:ph type="body" sz="quarter" idx="13" hasCustomPrompt="1"/>
          </p:nvPr>
        </p:nvSpPr>
        <p:spPr>
          <a:xfrm>
            <a:off x="532280" y="4207098"/>
            <a:ext cx="7976598" cy="302022"/>
          </a:xfrm>
        </p:spPr>
        <p:txBody>
          <a:bodyPr>
            <a:normAutofit/>
          </a:bodyPr>
          <a:lstStyle>
            <a:lvl1pPr marL="0" indent="0">
              <a:buNone/>
              <a:defRPr sz="1600">
                <a:solidFill>
                  <a:schemeClr val="bg1">
                    <a:lumMod val="65000"/>
                  </a:schemeClr>
                </a:solidFill>
              </a:defRPr>
            </a:lvl1pPr>
          </a:lstStyle>
          <a:p>
            <a:pPr lvl="0"/>
            <a:r>
              <a:rPr lang="fr-FR" dirty="0" smtClean="0"/>
              <a:t>Modifiez le style du sous-titre</a:t>
            </a:r>
            <a:endParaRPr lang="fr-FR" dirty="0"/>
          </a:p>
        </p:txBody>
      </p:sp>
      <p:sp>
        <p:nvSpPr>
          <p:cNvPr id="15" name="Espace réservé du texte 29"/>
          <p:cNvSpPr>
            <a:spLocks noGrp="1"/>
          </p:cNvSpPr>
          <p:nvPr>
            <p:ph type="body" sz="quarter" idx="16" hasCustomPrompt="1"/>
          </p:nvPr>
        </p:nvSpPr>
        <p:spPr>
          <a:xfrm>
            <a:off x="532280" y="4509120"/>
            <a:ext cx="8360200" cy="1603443"/>
          </a:xfrm>
        </p:spPr>
        <p:txBody>
          <a:bodyPr>
            <a:normAutofit/>
          </a:bodyPr>
          <a:lstStyle>
            <a:lvl1pPr marL="0" indent="0">
              <a:buNone/>
              <a:defRPr sz="1400">
                <a:solidFill>
                  <a:schemeClr val="bg1">
                    <a:lumMod val="65000"/>
                  </a:schemeClr>
                </a:solidFill>
              </a:defRPr>
            </a:lvl1pPr>
          </a:lstStyle>
          <a:p>
            <a:pPr lvl="0"/>
            <a:r>
              <a:rPr lang="fr-FR" dirty="0" smtClean="0"/>
              <a:t>Modifiez texte</a:t>
            </a:r>
            <a:endParaRPr lang="fr-FR" dirty="0"/>
          </a:p>
        </p:txBody>
      </p:sp>
      <p:sp>
        <p:nvSpPr>
          <p:cNvPr id="16" name="Rectangle 15"/>
          <p:cNvSpPr/>
          <p:nvPr userDrawn="1"/>
        </p:nvSpPr>
        <p:spPr bwMode="auto">
          <a:xfrm>
            <a:off x="395536" y="3789040"/>
            <a:ext cx="152400" cy="39211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pic>
        <p:nvPicPr>
          <p:cNvPr id="10" name="Image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12" name="Imag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9282914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Blocs</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
          <p:cNvGrpSpPr>
            <a:grpSpLocks/>
          </p:cNvGrpSpPr>
          <p:nvPr userDrawn="1"/>
        </p:nvGrpSpPr>
        <p:grpSpPr bwMode="auto">
          <a:xfrm>
            <a:off x="1187624" y="1844824"/>
            <a:ext cx="725488" cy="412750"/>
            <a:chOff x="3447299" y="2204865"/>
            <a:chExt cx="725496" cy="412373"/>
          </a:xfrm>
        </p:grpSpPr>
        <p:sp>
          <p:nvSpPr>
            <p:cNvPr id="17" name="Pentagon 21"/>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Pentagon 29"/>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01.</a:t>
              </a:r>
            </a:p>
          </p:txBody>
        </p:sp>
      </p:grpSp>
      <p:grpSp>
        <p:nvGrpSpPr>
          <p:cNvPr id="22" name="Group 47"/>
          <p:cNvGrpSpPr>
            <a:grpSpLocks/>
          </p:cNvGrpSpPr>
          <p:nvPr userDrawn="1"/>
        </p:nvGrpSpPr>
        <p:grpSpPr bwMode="auto">
          <a:xfrm>
            <a:off x="1187624" y="3795861"/>
            <a:ext cx="725488" cy="412750"/>
            <a:chOff x="3447299" y="2204865"/>
            <a:chExt cx="725496" cy="412373"/>
          </a:xfrm>
        </p:grpSpPr>
        <p:sp>
          <p:nvSpPr>
            <p:cNvPr id="23" name="Pentagon 4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 name="Pentagon 4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03.</a:t>
              </a:r>
            </a:p>
          </p:txBody>
        </p:sp>
      </p:grpSp>
      <p:grpSp>
        <p:nvGrpSpPr>
          <p:cNvPr id="29" name="Group 52"/>
          <p:cNvGrpSpPr>
            <a:grpSpLocks/>
          </p:cNvGrpSpPr>
          <p:nvPr userDrawn="1"/>
        </p:nvGrpSpPr>
        <p:grpSpPr bwMode="auto">
          <a:xfrm>
            <a:off x="4900787" y="1844824"/>
            <a:ext cx="725487" cy="412750"/>
            <a:chOff x="3447299" y="2204865"/>
            <a:chExt cx="725496" cy="412373"/>
          </a:xfrm>
        </p:grpSpPr>
        <p:sp>
          <p:nvSpPr>
            <p:cNvPr id="32" name="Pentagon 53"/>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3" name="Pentagon 54"/>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4"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02.</a:t>
              </a:r>
            </a:p>
          </p:txBody>
        </p:sp>
      </p:grpSp>
      <p:grpSp>
        <p:nvGrpSpPr>
          <p:cNvPr id="36" name="Group 57"/>
          <p:cNvGrpSpPr>
            <a:grpSpLocks/>
          </p:cNvGrpSpPr>
          <p:nvPr userDrawn="1"/>
        </p:nvGrpSpPr>
        <p:grpSpPr bwMode="auto">
          <a:xfrm>
            <a:off x="4900787" y="3795861"/>
            <a:ext cx="725487" cy="412750"/>
            <a:chOff x="3447299" y="2204865"/>
            <a:chExt cx="725496" cy="412373"/>
          </a:xfrm>
        </p:grpSpPr>
        <p:sp>
          <p:nvSpPr>
            <p:cNvPr id="37" name="Pentagon 5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Pentagon 5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9"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04.</a:t>
              </a:r>
            </a:p>
          </p:txBody>
        </p:sp>
      </p:grpSp>
      <p:sp>
        <p:nvSpPr>
          <p:cNvPr id="3" name="Espace réservé du contenu 2"/>
          <p:cNvSpPr>
            <a:spLocks noGrp="1"/>
          </p:cNvSpPr>
          <p:nvPr>
            <p:ph sz="quarter" idx="14" hasCustomPrompt="1"/>
          </p:nvPr>
        </p:nvSpPr>
        <p:spPr>
          <a:xfrm>
            <a:off x="1187624" y="2348706"/>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4" name="Espace réservé du contenu 2"/>
          <p:cNvSpPr>
            <a:spLocks noGrp="1"/>
          </p:cNvSpPr>
          <p:nvPr>
            <p:ph sz="quarter" idx="15" hasCustomPrompt="1"/>
          </p:nvPr>
        </p:nvSpPr>
        <p:spPr>
          <a:xfrm>
            <a:off x="4887064" y="2348706"/>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5" name="Espace réservé du contenu 2"/>
          <p:cNvSpPr>
            <a:spLocks noGrp="1"/>
          </p:cNvSpPr>
          <p:nvPr>
            <p:ph sz="quarter" idx="16" hasCustomPrompt="1"/>
          </p:nvPr>
        </p:nvSpPr>
        <p:spPr>
          <a:xfrm>
            <a:off x="1187624" y="4292922"/>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6" name="Espace réservé du contenu 2"/>
          <p:cNvSpPr>
            <a:spLocks noGrp="1"/>
          </p:cNvSpPr>
          <p:nvPr>
            <p:ph sz="quarter" idx="17" hasCustomPrompt="1"/>
          </p:nvPr>
        </p:nvSpPr>
        <p:spPr>
          <a:xfrm>
            <a:off x="4900787" y="4292922"/>
            <a:ext cx="3383657"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pic>
        <p:nvPicPr>
          <p:cNvPr id="35" name="Image 3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211937" y="5910271"/>
            <a:ext cx="1824559" cy="843858"/>
          </a:xfrm>
          <a:prstGeom prst="rect">
            <a:avLst/>
          </a:prstGeom>
        </p:spPr>
      </p:pic>
      <p:pic>
        <p:nvPicPr>
          <p:cNvPr id="40" name="Image 3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2127136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ocs + Images">
    <p:spTree>
      <p:nvGrpSpPr>
        <p:cNvPr id="1" name=""/>
        <p:cNvGrpSpPr/>
        <p:nvPr/>
      </p:nvGrpSpPr>
      <p:grpSpPr>
        <a:xfrm>
          <a:off x="0" y="0"/>
          <a:ext cx="0" cy="0"/>
          <a:chOff x="0" y="0"/>
          <a:chExt cx="0" cy="0"/>
        </a:xfrm>
      </p:grpSpPr>
      <p:sp>
        <p:nvSpPr>
          <p:cNvPr id="8" name="Flowchart: Off-page Connector 48"/>
          <p:cNvSpPr/>
          <p:nvPr userDrawn="1"/>
        </p:nvSpPr>
        <p:spPr>
          <a:xfrm>
            <a:off x="8532440" y="180976"/>
            <a:ext cx="432175" cy="367704"/>
          </a:xfrm>
          <a:prstGeom prst="flowChartOffpageConnector">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fld id="{0634E510-AA0C-4CD5-9E6C-96BFD31F3872}" type="slidenum">
              <a:rPr lang="es-HN" sz="1100" b="1" smtClean="0"/>
              <a:t>‹N°›</a:t>
            </a:fld>
            <a:endParaRPr lang="en-US" sz="1100" b="1" dirty="0"/>
          </a:p>
        </p:txBody>
      </p:sp>
      <p:sp>
        <p:nvSpPr>
          <p:cNvPr id="24" name="Espace réservé de la date 23"/>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28" name="Titre 27"/>
          <p:cNvSpPr>
            <a:spLocks noGrp="1"/>
          </p:cNvSpPr>
          <p:nvPr>
            <p:ph type="title" hasCustomPrompt="1"/>
          </p:nvPr>
        </p:nvSpPr>
        <p:spPr>
          <a:xfrm>
            <a:off x="395536" y="274638"/>
            <a:ext cx="7986942" cy="634082"/>
          </a:xfrm>
        </p:spPr>
        <p:txBody>
          <a:bodyPr>
            <a:normAutofit/>
          </a:bodyPr>
          <a:lstStyle>
            <a:lvl1pPr algn="l">
              <a:defRPr sz="4000"/>
            </a:lvl1pPr>
          </a:lstStyle>
          <a:p>
            <a:r>
              <a:rPr lang="fr-FR" dirty="0" smtClean="0"/>
              <a:t>Blocs + Images</a:t>
            </a:r>
            <a:endParaRPr lang="fr-FR" dirty="0"/>
          </a:p>
        </p:txBody>
      </p:sp>
      <p:sp>
        <p:nvSpPr>
          <p:cNvPr id="30" name="Espace réservé du texte 29"/>
          <p:cNvSpPr>
            <a:spLocks noGrp="1"/>
          </p:cNvSpPr>
          <p:nvPr>
            <p:ph type="body" sz="quarter" idx="13" hasCustomPrompt="1"/>
          </p:nvPr>
        </p:nvSpPr>
        <p:spPr>
          <a:xfrm>
            <a:off x="395536" y="908720"/>
            <a:ext cx="7976598" cy="444500"/>
          </a:xfrm>
        </p:spPr>
        <p:txBody>
          <a:bodyPr>
            <a:normAutofit/>
          </a:bodyPr>
          <a:lstStyle>
            <a:lvl1pPr marL="0" indent="0">
              <a:buNone/>
              <a:defRPr sz="1800">
                <a:solidFill>
                  <a:schemeClr val="bg1">
                    <a:lumMod val="65000"/>
                  </a:schemeClr>
                </a:solidFill>
              </a:defRPr>
            </a:lvl1pPr>
          </a:lstStyle>
          <a:p>
            <a:pPr lvl="0"/>
            <a:r>
              <a:rPr lang="fr-FR" dirty="0" smtClean="0"/>
              <a:t>Modifiez le style du sous-titre</a:t>
            </a:r>
            <a:endParaRPr lang="fr-FR" dirty="0"/>
          </a:p>
        </p:txBody>
      </p:sp>
      <p:sp>
        <p:nvSpPr>
          <p:cNvPr id="20" name="Rectangle 19"/>
          <p:cNvSpPr/>
          <p:nvPr userDrawn="1"/>
        </p:nvSpPr>
        <p:spPr bwMode="auto">
          <a:xfrm>
            <a:off x="179512" y="260648"/>
            <a:ext cx="216024" cy="648072"/>
          </a:xfrm>
          <a:prstGeom prst="rect">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
          <p:cNvGrpSpPr>
            <a:grpSpLocks/>
          </p:cNvGrpSpPr>
          <p:nvPr userDrawn="1"/>
        </p:nvGrpSpPr>
        <p:grpSpPr bwMode="auto">
          <a:xfrm>
            <a:off x="467544" y="1772816"/>
            <a:ext cx="725488" cy="412750"/>
            <a:chOff x="3447299" y="2204865"/>
            <a:chExt cx="725496" cy="412373"/>
          </a:xfrm>
        </p:grpSpPr>
        <p:sp>
          <p:nvSpPr>
            <p:cNvPr id="17" name="Pentagon 21"/>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8" name="Pentagon 29"/>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9"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01.</a:t>
              </a:r>
            </a:p>
          </p:txBody>
        </p:sp>
      </p:grpSp>
      <p:grpSp>
        <p:nvGrpSpPr>
          <p:cNvPr id="22" name="Group 47"/>
          <p:cNvGrpSpPr>
            <a:grpSpLocks/>
          </p:cNvGrpSpPr>
          <p:nvPr userDrawn="1"/>
        </p:nvGrpSpPr>
        <p:grpSpPr bwMode="auto">
          <a:xfrm>
            <a:off x="467544" y="3723853"/>
            <a:ext cx="725488" cy="412750"/>
            <a:chOff x="3447299" y="2204865"/>
            <a:chExt cx="725496" cy="412373"/>
          </a:xfrm>
        </p:grpSpPr>
        <p:sp>
          <p:nvSpPr>
            <p:cNvPr id="23" name="Pentagon 4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5" name="Pentagon 4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26" name="Subtitle 2"/>
            <p:cNvSpPr txBox="1">
              <a:spLocks/>
            </p:cNvSpPr>
            <p:nvPr/>
          </p:nvSpPr>
          <p:spPr>
            <a:xfrm>
              <a:off x="3480637"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03.</a:t>
              </a:r>
            </a:p>
          </p:txBody>
        </p:sp>
      </p:grpSp>
      <p:grpSp>
        <p:nvGrpSpPr>
          <p:cNvPr id="29" name="Group 52"/>
          <p:cNvGrpSpPr>
            <a:grpSpLocks/>
          </p:cNvGrpSpPr>
          <p:nvPr userDrawn="1"/>
        </p:nvGrpSpPr>
        <p:grpSpPr bwMode="auto">
          <a:xfrm>
            <a:off x="4755643" y="1772816"/>
            <a:ext cx="725487" cy="412750"/>
            <a:chOff x="3447299" y="2204865"/>
            <a:chExt cx="725496" cy="412373"/>
          </a:xfrm>
        </p:grpSpPr>
        <p:sp>
          <p:nvSpPr>
            <p:cNvPr id="32" name="Pentagon 53"/>
            <p:cNvSpPr/>
            <p:nvPr/>
          </p:nvSpPr>
          <p:spPr>
            <a:xfrm>
              <a:off x="3582238" y="2204865"/>
              <a:ext cx="590557" cy="388582"/>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3" name="Pentagon 54"/>
            <p:cNvSpPr/>
            <p:nvPr/>
          </p:nvSpPr>
          <p:spPr>
            <a:xfrm>
              <a:off x="3447299" y="2204865"/>
              <a:ext cx="566744" cy="388582"/>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4"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02.</a:t>
              </a:r>
            </a:p>
          </p:txBody>
        </p:sp>
      </p:grpSp>
      <p:grpSp>
        <p:nvGrpSpPr>
          <p:cNvPr id="36" name="Group 57"/>
          <p:cNvGrpSpPr>
            <a:grpSpLocks/>
          </p:cNvGrpSpPr>
          <p:nvPr userDrawn="1"/>
        </p:nvGrpSpPr>
        <p:grpSpPr bwMode="auto">
          <a:xfrm>
            <a:off x="4755643" y="3723853"/>
            <a:ext cx="725487" cy="412750"/>
            <a:chOff x="3447299" y="2204865"/>
            <a:chExt cx="725496" cy="412373"/>
          </a:xfrm>
        </p:grpSpPr>
        <p:sp>
          <p:nvSpPr>
            <p:cNvPr id="37" name="Pentagon 58"/>
            <p:cNvSpPr/>
            <p:nvPr/>
          </p:nvSpPr>
          <p:spPr>
            <a:xfrm>
              <a:off x="3582238" y="2204865"/>
              <a:ext cx="590557" cy="388583"/>
            </a:xfrm>
            <a:prstGeom prst="homePlate">
              <a:avLst>
                <a:gd name="adj" fmla="val 32814"/>
              </a:avLst>
            </a:prstGeom>
            <a:solidFill>
              <a:srgbClr val="0091A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8" name="Pentagon 59"/>
            <p:cNvSpPr/>
            <p:nvPr/>
          </p:nvSpPr>
          <p:spPr>
            <a:xfrm>
              <a:off x="3447299" y="2204865"/>
              <a:ext cx="566744" cy="388583"/>
            </a:xfrm>
            <a:prstGeom prst="homePlate">
              <a:avLst>
                <a:gd name="adj" fmla="val 25095"/>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39" name="Subtitle 2"/>
            <p:cNvSpPr txBox="1">
              <a:spLocks/>
            </p:cNvSpPr>
            <p:nvPr/>
          </p:nvSpPr>
          <p:spPr>
            <a:xfrm>
              <a:off x="3480636" y="2223898"/>
              <a:ext cx="517531" cy="39334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fontAlgn="auto">
                <a:spcAft>
                  <a:spcPts val="0"/>
                </a:spcAft>
                <a:buFont typeface="Arial" pitchFamily="34" charset="0"/>
                <a:buNone/>
                <a:defRPr/>
              </a:pPr>
              <a:r>
                <a:rPr lang="en-US" sz="1400" b="1" spc="-150" dirty="0" smtClean="0">
                  <a:solidFill>
                    <a:schemeClr val="bg1"/>
                  </a:solidFill>
                  <a:latin typeface="+mj-lt"/>
                  <a:ea typeface="Franchise" pitchFamily="49" charset="0"/>
                </a:rPr>
                <a:t>04.</a:t>
              </a:r>
            </a:p>
          </p:txBody>
        </p:sp>
      </p:grpSp>
      <p:sp>
        <p:nvSpPr>
          <p:cNvPr id="3" name="Espace réservé du contenu 2"/>
          <p:cNvSpPr>
            <a:spLocks noGrp="1"/>
          </p:cNvSpPr>
          <p:nvPr>
            <p:ph sz="quarter" idx="14" hasCustomPrompt="1"/>
          </p:nvPr>
        </p:nvSpPr>
        <p:spPr>
          <a:xfrm>
            <a:off x="487009" y="227669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5" name="Espace réservé du contenu 2"/>
          <p:cNvSpPr>
            <a:spLocks noGrp="1"/>
          </p:cNvSpPr>
          <p:nvPr>
            <p:ph sz="quarter" idx="16" hasCustomPrompt="1"/>
          </p:nvPr>
        </p:nvSpPr>
        <p:spPr>
          <a:xfrm>
            <a:off x="2359216" y="227687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35" name="Espace réservé du contenu 2"/>
          <p:cNvSpPr>
            <a:spLocks noGrp="1"/>
          </p:cNvSpPr>
          <p:nvPr>
            <p:ph sz="quarter" idx="17" hasCustomPrompt="1"/>
          </p:nvPr>
        </p:nvSpPr>
        <p:spPr>
          <a:xfrm>
            <a:off x="4773579" y="227669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0" name="Espace réservé du contenu 2"/>
          <p:cNvSpPr>
            <a:spLocks noGrp="1"/>
          </p:cNvSpPr>
          <p:nvPr>
            <p:ph sz="quarter" idx="18" hasCustomPrompt="1"/>
          </p:nvPr>
        </p:nvSpPr>
        <p:spPr>
          <a:xfrm>
            <a:off x="6645786" y="227687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1" name="Espace réservé du contenu 2"/>
          <p:cNvSpPr>
            <a:spLocks noGrp="1"/>
          </p:cNvSpPr>
          <p:nvPr>
            <p:ph sz="quarter" idx="19" hasCustomPrompt="1"/>
          </p:nvPr>
        </p:nvSpPr>
        <p:spPr>
          <a:xfrm>
            <a:off x="467544" y="422108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2" name="Espace réservé du contenu 2"/>
          <p:cNvSpPr>
            <a:spLocks noGrp="1"/>
          </p:cNvSpPr>
          <p:nvPr>
            <p:ph sz="quarter" idx="20" hasCustomPrompt="1"/>
          </p:nvPr>
        </p:nvSpPr>
        <p:spPr>
          <a:xfrm>
            <a:off x="2339751" y="422126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3" name="Espace réservé du contenu 2"/>
          <p:cNvSpPr>
            <a:spLocks noGrp="1"/>
          </p:cNvSpPr>
          <p:nvPr>
            <p:ph sz="quarter" idx="21" hasCustomPrompt="1"/>
          </p:nvPr>
        </p:nvSpPr>
        <p:spPr>
          <a:xfrm>
            <a:off x="4755643" y="4221088"/>
            <a:ext cx="172819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sp>
        <p:nvSpPr>
          <p:cNvPr id="47" name="Espace réservé du contenu 2"/>
          <p:cNvSpPr>
            <a:spLocks noGrp="1"/>
          </p:cNvSpPr>
          <p:nvPr>
            <p:ph sz="quarter" idx="22" hasCustomPrompt="1"/>
          </p:nvPr>
        </p:nvSpPr>
        <p:spPr>
          <a:xfrm>
            <a:off x="6627850" y="4221262"/>
            <a:ext cx="2029542" cy="1368152"/>
          </a:xfrm>
        </p:spPr>
        <p:txBody>
          <a:bodyPr>
            <a:noAutofit/>
          </a:bodyPr>
          <a:lstStyle>
            <a:lvl1pPr marL="0" indent="0">
              <a:buNone/>
              <a:defRPr sz="1400">
                <a:solidFill>
                  <a:schemeClr val="bg1">
                    <a:lumMod val="65000"/>
                  </a:schemeClr>
                </a:solidFill>
              </a:defRPr>
            </a:lvl1pPr>
            <a:lvl2pPr marL="457200" indent="0">
              <a:buNone/>
              <a:defRPr sz="1200">
                <a:solidFill>
                  <a:schemeClr val="bg1">
                    <a:lumMod val="50000"/>
                  </a:schemeClr>
                </a:solidFill>
              </a:defRPr>
            </a:lvl2pPr>
            <a:lvl3pPr>
              <a:defRPr sz="1100">
                <a:solidFill>
                  <a:schemeClr val="bg1">
                    <a:lumMod val="50000"/>
                  </a:schemeClr>
                </a:solidFill>
              </a:defRPr>
            </a:lvl3pPr>
            <a:lvl4pPr>
              <a:defRPr sz="1050">
                <a:solidFill>
                  <a:schemeClr val="bg1">
                    <a:lumMod val="50000"/>
                  </a:schemeClr>
                </a:solidFill>
              </a:defRPr>
            </a:lvl4pPr>
            <a:lvl5pPr>
              <a:defRPr sz="1050">
                <a:solidFill>
                  <a:schemeClr val="bg1">
                    <a:lumMod val="50000"/>
                  </a:schemeClr>
                </a:solidFill>
              </a:defRPr>
            </a:lvl5pPr>
          </a:lstStyle>
          <a:p>
            <a:pPr lvl="0"/>
            <a:r>
              <a:rPr lang="fr-FR" dirty="0" smtClean="0"/>
              <a:t>Texte</a:t>
            </a:r>
            <a:endParaRPr lang="fr-FR" dirty="0"/>
          </a:p>
        </p:txBody>
      </p:sp>
      <p:pic>
        <p:nvPicPr>
          <p:cNvPr id="46" name="Image 4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52662" y="6212374"/>
            <a:ext cx="1259632" cy="509101"/>
          </a:xfrm>
          <a:prstGeom prst="rect">
            <a:avLst/>
          </a:prstGeom>
        </p:spPr>
      </p:pic>
      <p:pic>
        <p:nvPicPr>
          <p:cNvPr id="44" name="Image 4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79512" y="5798836"/>
            <a:ext cx="1872208" cy="861911"/>
          </a:xfrm>
          <a:prstGeom prst="rect">
            <a:avLst/>
          </a:prstGeom>
        </p:spPr>
      </p:pic>
    </p:spTree>
    <p:extLst>
      <p:ext uri="{BB962C8B-B14F-4D97-AF65-F5344CB8AC3E}">
        <p14:creationId xmlns:p14="http://schemas.microsoft.com/office/powerpoint/2010/main" val="339619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barn(inVertical)">
                                      <p:cBhvr>
                                        <p:cTn id="11" dur="500"/>
                                        <p:tgtEl>
                                          <p:spTgt spid="29"/>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barn(inVertical)">
                                      <p:cBhvr>
                                        <p:cTn id="15" dur="500"/>
                                        <p:tgtEl>
                                          <p:spTgt spid="22"/>
                                        </p:tgtEl>
                                      </p:cBhvr>
                                    </p:animEffect>
                                  </p:childTnLst>
                                </p:cTn>
                              </p:par>
                            </p:childTnLst>
                          </p:cTn>
                        </p:par>
                        <p:par>
                          <p:cTn id="16" fill="hold">
                            <p:stCondLst>
                              <p:cond delay="1500"/>
                            </p:stCondLst>
                            <p:childTnLst>
                              <p:par>
                                <p:cTn id="17" presetID="16" presetClass="entr" presetSubtype="21" fill="hold" nodeType="after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barn(inVertical)">
                                      <p:cBhvr>
                                        <p:cTn id="19"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5D1BE6C7-1288-4A27-B963-471779E6E08E}" type="datetimeFigureOut">
              <a:rPr lang="fr-FR" smtClean="0"/>
              <a:t>11/02/2019</a:t>
            </a:fld>
            <a:endParaRPr lang="fr-FR" dirty="0"/>
          </a:p>
        </p:txBody>
      </p:sp>
      <p:sp>
        <p:nvSpPr>
          <p:cNvPr id="5" name="Espace réservé du pied de page 4"/>
          <p:cNvSpPr>
            <a:spLocks noGrp="1"/>
          </p:cNvSpPr>
          <p:nvPr>
            <p:ph type="ftr" sz="quarter" idx="11"/>
          </p:nvPr>
        </p:nvSpPr>
        <p:spPr/>
        <p:txBody>
          <a:bodyPr/>
          <a:lstStyle/>
          <a:p>
            <a:endParaRPr lang="fr-FR" dirty="0"/>
          </a:p>
        </p:txBody>
      </p:sp>
      <p:sp>
        <p:nvSpPr>
          <p:cNvPr id="6" name="Espace réservé du numéro de diapositive 5"/>
          <p:cNvSpPr>
            <a:spLocks noGrp="1"/>
          </p:cNvSpPr>
          <p:nvPr>
            <p:ph type="sldNum" sz="quarter" idx="12"/>
          </p:nvPr>
        </p:nvSpPr>
        <p:spPr/>
        <p:txBody>
          <a:bodyPr/>
          <a:lstStyle/>
          <a:p>
            <a:fld id="{8FAB63E4-957D-4404-AFF4-AF05B27D73CA}" type="slidenum">
              <a:rPr lang="fr-FR" smtClean="0"/>
              <a:t>‹N°›</a:t>
            </a:fld>
            <a:endParaRPr lang="fr-FR" dirty="0"/>
          </a:p>
        </p:txBody>
      </p:sp>
    </p:spTree>
    <p:extLst>
      <p:ext uri="{BB962C8B-B14F-4D97-AF65-F5344CB8AC3E}">
        <p14:creationId xmlns:p14="http://schemas.microsoft.com/office/powerpoint/2010/main" val="31199356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theme" Target="../theme/theme2.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1BE6C7-1288-4A27-B963-471779E6E08E}" type="datetimeFigureOut">
              <a:rPr lang="fr-FR" smtClean="0"/>
              <a:t>11/02/2019</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FAB63E4-957D-4404-AFF4-AF05B27D73CA}" type="slidenum">
              <a:rPr lang="fr-FR" smtClean="0"/>
              <a:t>‹N°›</a:t>
            </a:fld>
            <a:endParaRPr lang="fr-FR" dirty="0"/>
          </a:p>
        </p:txBody>
      </p:sp>
    </p:spTree>
    <p:extLst>
      <p:ext uri="{BB962C8B-B14F-4D97-AF65-F5344CB8AC3E}">
        <p14:creationId xmlns:p14="http://schemas.microsoft.com/office/powerpoint/2010/main" val="20375516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6" r:id="rId4"/>
    <p:sldLayoutId id="2147483661" r:id="rId5"/>
    <p:sldLayoutId id="2147483662" r:id="rId6"/>
    <p:sldLayoutId id="2147483663" r:id="rId7"/>
    <p:sldLayoutId id="2147483664" r:id="rId8"/>
    <p:sldLayoutId id="2147483651" r:id="rId9"/>
    <p:sldLayoutId id="2147483652" r:id="rId10"/>
    <p:sldLayoutId id="2147483653" r:id="rId11"/>
    <p:sldLayoutId id="2147483654" r:id="rId12"/>
    <p:sldLayoutId id="2147483655" r:id="rId13"/>
    <p:sldLayoutId id="2147483656" r:id="rId14"/>
    <p:sldLayoutId id="2147483657" r:id="rId15"/>
    <p:sldLayoutId id="2147483658" r:id="rId1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1" name="Subtitle 2"/>
          <p:cNvSpPr txBox="1">
            <a:spLocks/>
          </p:cNvSpPr>
          <p:nvPr userDrawn="1"/>
        </p:nvSpPr>
        <p:spPr>
          <a:xfrm>
            <a:off x="1403648" y="4725144"/>
            <a:ext cx="6343054" cy="849979"/>
          </a:xfrm>
          <a:prstGeom prst="rect">
            <a:avLst/>
          </a:prstGeom>
        </p:spPr>
        <p:txBody>
          <a:bodyPr rtlCol="0">
            <a:no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gn="ctr">
              <a:buFont typeface="Arial" panose="020B0604020202020204" pitchFamily="34" charset="0"/>
              <a:buNone/>
              <a:defRPr/>
            </a:pPr>
            <a:r>
              <a:rPr lang="fr-FR" sz="2800" b="1" dirty="0" smtClean="0">
                <a:solidFill>
                  <a:schemeClr val="tx1">
                    <a:lumMod val="65000"/>
                    <a:lumOff val="35000"/>
                  </a:schemeClr>
                </a:solidFill>
                <a:latin typeface="+mj-lt"/>
              </a:rPr>
              <a:t>Titre de votre présentation</a:t>
            </a:r>
            <a:r>
              <a:rPr lang="fr-FR" sz="2800" dirty="0" smtClean="0">
                <a:solidFill>
                  <a:schemeClr val="tx1">
                    <a:lumMod val="65000"/>
                    <a:lumOff val="35000"/>
                  </a:schemeClr>
                </a:solidFill>
                <a:latin typeface="+mj-lt"/>
              </a:rPr>
              <a:t/>
            </a:r>
            <a:br>
              <a:rPr lang="fr-FR" sz="2800" dirty="0" smtClean="0">
                <a:solidFill>
                  <a:schemeClr val="tx1">
                    <a:lumMod val="65000"/>
                    <a:lumOff val="35000"/>
                  </a:schemeClr>
                </a:solidFill>
                <a:latin typeface="+mj-lt"/>
              </a:rPr>
            </a:br>
            <a:r>
              <a:rPr lang="fr-FR" sz="1800" dirty="0" smtClean="0">
                <a:solidFill>
                  <a:schemeClr val="tx1">
                    <a:lumMod val="50000"/>
                    <a:lumOff val="50000"/>
                  </a:schemeClr>
                </a:solidFill>
                <a:latin typeface="+mj-lt"/>
              </a:rPr>
              <a:t>Sous-titre de votre présentation</a:t>
            </a:r>
            <a:endParaRPr lang="fr-FR" sz="1800" dirty="0">
              <a:solidFill>
                <a:srgbClr val="0091A5"/>
              </a:solidFill>
              <a:latin typeface="+mj-lt"/>
            </a:endParaRPr>
          </a:p>
        </p:txBody>
      </p:sp>
      <p:sp>
        <p:nvSpPr>
          <p:cNvPr id="13" name="Rectangle 12"/>
          <p:cNvSpPr/>
          <p:nvPr userDrawn="1"/>
        </p:nvSpPr>
        <p:spPr>
          <a:xfrm flipV="1">
            <a:off x="1835150" y="3717924"/>
            <a:ext cx="5473700" cy="11112"/>
          </a:xfrm>
          <a:prstGeom prst="rect">
            <a:avLst/>
          </a:prstGeom>
          <a:solidFill>
            <a:srgbClr val="0091A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dirty="0"/>
          </a:p>
        </p:txBody>
      </p:sp>
      <p:sp>
        <p:nvSpPr>
          <p:cNvPr id="14" name="Subtitle 2"/>
          <p:cNvSpPr txBox="1">
            <a:spLocks/>
          </p:cNvSpPr>
          <p:nvPr userDrawn="1"/>
        </p:nvSpPr>
        <p:spPr bwMode="auto">
          <a:xfrm>
            <a:off x="1838325" y="3429000"/>
            <a:ext cx="5473700" cy="288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0" indent="0" algn="ctr" rtl="0" eaLnBrk="0" fontAlgn="base" hangingPunct="0">
              <a:spcBef>
                <a:spcPct val="20000"/>
              </a:spcBef>
              <a:spcAft>
                <a:spcPct val="0"/>
              </a:spcAft>
              <a:buFont typeface="Arial" pitchFamily="34" charset="0"/>
              <a:buNone/>
              <a:defRPr sz="3200" kern="1200">
                <a:solidFill>
                  <a:schemeClr val="tx1">
                    <a:tint val="75000"/>
                  </a:schemeClr>
                </a:solidFill>
                <a:latin typeface="+mn-lt"/>
                <a:ea typeface="+mn-ea"/>
                <a:cs typeface="+mn-cs"/>
              </a:defRPr>
            </a:lvl1pPr>
            <a:lvl2pPr marL="457200" indent="0" algn="ctr" rtl="0" eaLnBrk="0" fontAlgn="base" hangingPunct="0">
              <a:spcBef>
                <a:spcPct val="20000"/>
              </a:spcBef>
              <a:spcAft>
                <a:spcPct val="0"/>
              </a:spcAft>
              <a:buFont typeface="Arial" pitchFamily="34" charset="0"/>
              <a:buNone/>
              <a:defRPr sz="2800" kern="1200">
                <a:solidFill>
                  <a:schemeClr val="tx1">
                    <a:tint val="75000"/>
                  </a:schemeClr>
                </a:solidFill>
                <a:latin typeface="+mn-lt"/>
                <a:ea typeface="+mn-ea"/>
                <a:cs typeface="+mn-cs"/>
              </a:defRPr>
            </a:lvl2pPr>
            <a:lvl3pPr marL="914400" indent="0" algn="ctr" rtl="0" eaLnBrk="0" fontAlgn="base" hangingPunct="0">
              <a:spcBef>
                <a:spcPct val="20000"/>
              </a:spcBef>
              <a:spcAft>
                <a:spcPct val="0"/>
              </a:spcAft>
              <a:buFont typeface="Arial" pitchFamily="34" charset="0"/>
              <a:buNone/>
              <a:defRPr sz="2400" kern="1200">
                <a:solidFill>
                  <a:schemeClr val="tx1">
                    <a:tint val="75000"/>
                  </a:schemeClr>
                </a:solidFill>
                <a:latin typeface="+mn-lt"/>
                <a:ea typeface="+mn-ea"/>
                <a:cs typeface="+mn-cs"/>
              </a:defRPr>
            </a:lvl3pPr>
            <a:lvl4pPr marL="13716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4pPr>
            <a:lvl5pPr marL="1828800" indent="0" algn="ctr" rtl="0" eaLnBrk="0" fontAlgn="base" hangingPunct="0">
              <a:spcBef>
                <a:spcPct val="20000"/>
              </a:spcBef>
              <a:spcAft>
                <a:spcPct val="0"/>
              </a:spcAft>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eaLnBrk="1" fontAlgn="auto" hangingPunct="1">
              <a:spcAft>
                <a:spcPts val="0"/>
              </a:spcAft>
              <a:defRPr/>
            </a:pPr>
            <a:r>
              <a:rPr lang="fr-FR" sz="1600" b="1" dirty="0" smtClean="0">
                <a:solidFill>
                  <a:srgbClr val="0091A5"/>
                </a:solidFill>
                <a:latin typeface="+mj-lt"/>
              </a:rPr>
              <a:t>Rectorat de l’académie de Reims le 24/03/16</a:t>
            </a:r>
            <a:endParaRPr lang="fr-FR" sz="1600" dirty="0">
              <a:solidFill>
                <a:srgbClr val="0091A5"/>
              </a:solidFill>
              <a:latin typeface="+mj-lt"/>
            </a:endParaRPr>
          </a:p>
        </p:txBody>
      </p:sp>
      <p:pic>
        <p:nvPicPr>
          <p:cNvPr id="6" name="Picture 3" descr="C:\Users\fdirriere\Desktop\Travail\chartes, logos, courriers, modèles\logos\ACADEMIE\2017_logo_academie_Reims-ppt.pn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2703621" y="548680"/>
            <a:ext cx="1220307" cy="1454339"/>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 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4698268" y="512346"/>
            <a:ext cx="2771800" cy="1476494"/>
          </a:xfrm>
          <a:prstGeom prst="rect">
            <a:avLst/>
          </a:prstGeom>
        </p:spPr>
      </p:pic>
    </p:spTree>
    <p:extLst>
      <p:ext uri="{BB962C8B-B14F-4D97-AF65-F5344CB8AC3E}">
        <p14:creationId xmlns:p14="http://schemas.microsoft.com/office/powerpoint/2010/main" val="4119441632"/>
      </p:ext>
    </p:extLst>
  </p:cSld>
  <p:clrMap bg1="lt1" tx1="dk1" bg2="lt2" tx2="dk2" accent1="accent1" accent2="accent2" accent3="accent3" accent4="accent4" accent5="accent5" accent6="accent6" hlink="hlink" folHlink="folHlin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up)">
                                      <p:cBhvr>
                                        <p:cTn id="1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hyperlink" Target="https://pedagogie.ac-reims.fr/index.php/svt-cycle4/enseigner-svt-cycle4/item/4565-des-mesures-a-la-prevision-meteo-comprendre-le-principe-de-la-prevision-meteorologique"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s://www.ac-paris.fr/portail/jcms/p2_1549178/transformation-chimique-classification-periodique-atomes-et-molecules" TargetMode="External"/><Relationship Id="rId3" Type="http://schemas.openxmlformats.org/officeDocument/2006/relationships/hyperlink" Target="http://www.pedagogie.ac-aix-marseille.fr/jcms/c_10563320/fr/film-1-tactileo-brne-situation-pratique-d-apprentissage-en-technologie" TargetMode="External"/><Relationship Id="rId7" Type="http://schemas.openxmlformats.org/officeDocument/2006/relationships/hyperlink" Target="https://www.ac-paris.fr/portail/jcms/p2_1549123/des-signaux-pour-observer-et-communiquer" TargetMode="External"/><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hyperlink" Target="http://svt.ac-creteil.fr/?Quelques-idees-de-sequences-avec-Tactileo-et-la-BRNE-pour-le-cycle-4-en-SVT" TargetMode="External"/><Relationship Id="rId5" Type="http://schemas.openxmlformats.org/officeDocument/2006/relationships/hyperlink" Target="https://sway.office.com/EHXUHT3fe2dcnFv0?ref=Link" TargetMode="External"/><Relationship Id="rId4" Type="http://schemas.openxmlformats.org/officeDocument/2006/relationships/hyperlink" Target="https://www4.ac-nancy-metz.fr/dane/wp/mbot-et-elements/"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s://edu.tactileo.fr/logon" TargetMode="External"/><Relationship Id="rId1" Type="http://schemas.openxmlformats.org/officeDocument/2006/relationships/slideLayout" Target="../slideLayouts/slideLayout3.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image" Target="../media/image7.png"/><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844824"/>
            <a:ext cx="7772400" cy="864096"/>
          </a:xfrm>
        </p:spPr>
        <p:txBody>
          <a:bodyPr/>
          <a:lstStyle/>
          <a:p>
            <a:r>
              <a:rPr lang="fr-FR" dirty="0" smtClean="0"/>
              <a:t>Maskott Sciences cycle 4</a:t>
            </a:r>
            <a:endParaRPr lang="fr-FR" dirty="0"/>
          </a:p>
        </p:txBody>
      </p:sp>
      <p:sp>
        <p:nvSpPr>
          <p:cNvPr id="3" name="Sous-titre 2"/>
          <p:cNvSpPr>
            <a:spLocks noGrp="1"/>
          </p:cNvSpPr>
          <p:nvPr>
            <p:ph type="subTitle" idx="1"/>
          </p:nvPr>
        </p:nvSpPr>
        <p:spPr>
          <a:xfrm>
            <a:off x="1371600" y="4005064"/>
            <a:ext cx="6400800" cy="1752600"/>
          </a:xfrm>
        </p:spPr>
        <p:txBody>
          <a:bodyPr/>
          <a:lstStyle/>
          <a:p>
            <a:r>
              <a:rPr lang="fr-FR" dirty="0"/>
              <a:t>Banque de ressources numériques éducatives pour la </a:t>
            </a:r>
            <a:r>
              <a:rPr lang="fr-FR" dirty="0" smtClean="0"/>
              <a:t>Physique-Chimie</a:t>
            </a:r>
            <a:r>
              <a:rPr lang="fr-FR" dirty="0"/>
              <a:t>, les Sciences de la </a:t>
            </a:r>
            <a:r>
              <a:rPr lang="fr-FR" dirty="0" smtClean="0"/>
              <a:t>Vie </a:t>
            </a:r>
            <a:r>
              <a:rPr lang="fr-FR" dirty="0"/>
              <a:t>et de la Terre et la Technologie (cycle 4).</a:t>
            </a:r>
          </a:p>
        </p:txBody>
      </p:sp>
      <p:sp>
        <p:nvSpPr>
          <p:cNvPr id="4" name="Espace réservé du texte 3"/>
          <p:cNvSpPr>
            <a:spLocks noGrp="1"/>
          </p:cNvSpPr>
          <p:nvPr>
            <p:ph type="body" sz="quarter" idx="10"/>
          </p:nvPr>
        </p:nvSpPr>
        <p:spPr/>
        <p:txBody>
          <a:bodyPr/>
          <a:lstStyle/>
          <a:p>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23928" y="2475963"/>
            <a:ext cx="1056433" cy="887133"/>
          </a:xfrm>
          <a:prstGeom prst="rect">
            <a:avLst/>
          </a:prstGeom>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1521" y="3926506"/>
            <a:ext cx="1224136" cy="1072069"/>
          </a:xfrm>
          <a:prstGeom prst="rect">
            <a:avLst/>
          </a:prstGeom>
        </p:spPr>
      </p:pic>
    </p:spTree>
    <p:extLst>
      <p:ext uri="{BB962C8B-B14F-4D97-AF65-F5344CB8AC3E}">
        <p14:creationId xmlns:p14="http://schemas.microsoft.com/office/powerpoint/2010/main" val="14974685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LE MODULE CÔTÉ ÉLÈVE</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sp>
        <p:nvSpPr>
          <p:cNvPr id="28" name="Espace réservé du contenu 3"/>
          <p:cNvSpPr>
            <a:spLocks noGrp="1"/>
          </p:cNvSpPr>
          <p:nvPr>
            <p:ph sz="quarter" idx="14"/>
          </p:nvPr>
        </p:nvSpPr>
        <p:spPr>
          <a:xfrm>
            <a:off x="539552" y="1412776"/>
            <a:ext cx="7993063" cy="3960812"/>
          </a:xfrm>
        </p:spPr>
        <p:txBody>
          <a:bodyPr>
            <a:normAutofit/>
          </a:bodyPr>
          <a:lstStyle/>
          <a:p>
            <a:r>
              <a:rPr lang="fr-FR" sz="2400" dirty="0" smtClean="0"/>
              <a:t>Après avoir parcouru les différentes pages du module proposé, l’élève peut consulter et imprimer un récapitulatif.</a:t>
            </a:r>
            <a:endParaRPr lang="fr-FR" sz="1400" dirty="0"/>
          </a:p>
        </p:txBody>
      </p:sp>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5736" y="2420888"/>
            <a:ext cx="4896544" cy="361016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17720398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LE MODULE CÔTÉ ENSEIGNANT</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sp>
        <p:nvSpPr>
          <p:cNvPr id="28" name="Espace réservé du contenu 3"/>
          <p:cNvSpPr>
            <a:spLocks noGrp="1"/>
          </p:cNvSpPr>
          <p:nvPr>
            <p:ph sz="quarter" idx="14"/>
          </p:nvPr>
        </p:nvSpPr>
        <p:spPr>
          <a:xfrm>
            <a:off x="539552" y="1412776"/>
            <a:ext cx="7993063" cy="3960812"/>
          </a:xfrm>
        </p:spPr>
        <p:txBody>
          <a:bodyPr>
            <a:normAutofit/>
          </a:bodyPr>
          <a:lstStyle/>
          <a:p>
            <a:r>
              <a:rPr lang="fr-FR" sz="2400" dirty="0" smtClean="0"/>
              <a:t>Dans le menu Résultats &amp; suivi, l’enseignant accède à toutes les sessions créées. Il peut voir et exporter les résultats.</a:t>
            </a:r>
            <a:endParaRPr lang="fr-FR" sz="1400" dirty="0"/>
          </a:p>
        </p:txBody>
      </p:sp>
      <p:pic>
        <p:nvPicPr>
          <p:cNvPr id="4" name="Imag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9241" y="2276872"/>
            <a:ext cx="4727974" cy="2736304"/>
          </a:xfrm>
          <a:prstGeom prst="rect">
            <a:avLst/>
          </a:prstGeom>
          <a:effectLst>
            <a:outerShdw blurRad="50800" dist="38100" dir="2700000" algn="tl" rotWithShape="0">
              <a:prstClr val="black">
                <a:alpha val="40000"/>
              </a:prstClr>
            </a:outerShdw>
          </a:effectLst>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6748" y="2852936"/>
            <a:ext cx="4146334" cy="290243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1900726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CRÉER UN MODULE</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sp>
        <p:nvSpPr>
          <p:cNvPr id="28" name="Espace réservé du contenu 3"/>
          <p:cNvSpPr>
            <a:spLocks noGrp="1"/>
          </p:cNvSpPr>
          <p:nvPr>
            <p:ph sz="quarter" idx="14"/>
          </p:nvPr>
        </p:nvSpPr>
        <p:spPr>
          <a:xfrm>
            <a:off x="539552" y="1412776"/>
            <a:ext cx="7993063" cy="3960812"/>
          </a:xfrm>
        </p:spPr>
        <p:txBody>
          <a:bodyPr>
            <a:normAutofit/>
          </a:bodyPr>
          <a:lstStyle/>
          <a:p>
            <a:r>
              <a:rPr lang="fr-FR" sz="2400" dirty="0" smtClean="0"/>
              <a:t>Les enseignants peuvent créer un module et une session à partir des catégories de grains suivants :</a:t>
            </a:r>
            <a:endParaRPr lang="fr-FR" sz="1400" dirty="0"/>
          </a:p>
        </p:txBody>
      </p:sp>
      <p:pic>
        <p:nvPicPr>
          <p:cNvPr id="11" name="Imag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3728" y="2276872"/>
            <a:ext cx="6120680" cy="4058766"/>
          </a:xfrm>
          <a:prstGeom prst="rect">
            <a:avLst/>
          </a:prstGeom>
        </p:spPr>
      </p:pic>
    </p:spTree>
    <p:extLst>
      <p:ext uri="{BB962C8B-B14F-4D97-AF65-F5344CB8AC3E}">
        <p14:creationId xmlns:p14="http://schemas.microsoft.com/office/powerpoint/2010/main" val="947693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AVERTISSEMENTS</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sp>
        <p:nvSpPr>
          <p:cNvPr id="28" name="Espace réservé du contenu 3"/>
          <p:cNvSpPr>
            <a:spLocks noGrp="1"/>
          </p:cNvSpPr>
          <p:nvPr>
            <p:ph sz="quarter" idx="14"/>
          </p:nvPr>
        </p:nvSpPr>
        <p:spPr>
          <a:xfrm>
            <a:off x="539552" y="1412776"/>
            <a:ext cx="7993063" cy="3960812"/>
          </a:xfrm>
        </p:spPr>
        <p:txBody>
          <a:bodyPr>
            <a:normAutofit/>
          </a:bodyPr>
          <a:lstStyle/>
          <a:p>
            <a:r>
              <a:rPr lang="fr-FR" sz="2400" dirty="0" smtClean="0"/>
              <a:t>La version Maskott BRNE est différente de la version abonnée.</a:t>
            </a:r>
          </a:p>
          <a:p>
            <a:r>
              <a:rPr lang="fr-FR" sz="2400" dirty="0" smtClean="0"/>
              <a:t>La version Maskott BRNE ne permet pas :  </a:t>
            </a:r>
          </a:p>
          <a:p>
            <a:pPr lvl="1"/>
            <a:r>
              <a:rPr lang="fr-FR" sz="2000" dirty="0" smtClean="0"/>
              <a:t>de créer des classes,</a:t>
            </a:r>
          </a:p>
          <a:p>
            <a:pPr lvl="1"/>
            <a:r>
              <a:rPr lang="fr-FR" sz="2000" dirty="0"/>
              <a:t>d</a:t>
            </a:r>
            <a:r>
              <a:rPr lang="fr-FR" sz="2000" dirty="0" smtClean="0"/>
              <a:t>e créer des sessions à partir de parcours.</a:t>
            </a:r>
            <a:endParaRPr lang="fr-FR" sz="1000" dirty="0"/>
          </a:p>
        </p:txBody>
      </p:sp>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44208" y="2132856"/>
            <a:ext cx="1715557" cy="1502444"/>
          </a:xfrm>
          <a:prstGeom prst="rect">
            <a:avLst/>
          </a:prstGeom>
        </p:spPr>
      </p:pic>
      <p:sp>
        <p:nvSpPr>
          <p:cNvPr id="9" name="ZoneTexte 8"/>
          <p:cNvSpPr txBox="1"/>
          <p:nvPr/>
        </p:nvSpPr>
        <p:spPr>
          <a:xfrm>
            <a:off x="1331640" y="4149080"/>
            <a:ext cx="6624736" cy="914400"/>
          </a:xfrm>
          <a:prstGeom prst="rect">
            <a:avLst/>
          </a:prstGeom>
        </p:spPr>
        <p:txBody>
          <a:bodyPr vert="horz" wrap="none" lIns="91440" tIns="45720" rIns="91440" bIns="45720" rtlCol="0" anchor="ctr">
            <a:normAutofit/>
          </a:bodyPr>
          <a:lstStyle/>
          <a:p>
            <a:endParaRPr lang="fr-FR" dirty="0" smtClean="0"/>
          </a:p>
        </p:txBody>
      </p:sp>
      <p:sp>
        <p:nvSpPr>
          <p:cNvPr id="10" name="ZoneTexte 9"/>
          <p:cNvSpPr txBox="1"/>
          <p:nvPr/>
        </p:nvSpPr>
        <p:spPr>
          <a:xfrm>
            <a:off x="539552" y="4139130"/>
            <a:ext cx="7488832" cy="914400"/>
          </a:xfrm>
          <a:prstGeom prst="rect">
            <a:avLst/>
          </a:prstGeom>
        </p:spPr>
        <p:txBody>
          <a:bodyPr vert="horz" wrap="square" lIns="91440" tIns="45720" rIns="91440" bIns="45720" rtlCol="0" anchor="ctr">
            <a:normAutofit/>
          </a:bodyPr>
          <a:lstStyle/>
          <a:p>
            <a:r>
              <a:rPr lang="fr-FR" b="1" i="1" smtClean="0"/>
              <a:t>Il est </a:t>
            </a:r>
            <a:r>
              <a:rPr lang="fr-FR" b="1" i="1" dirty="0" smtClean="0"/>
              <a:t>toutefois possible de créer des modules contenant d’autres modules ou une partie des grains d’un ou plusieurs modules.</a:t>
            </a:r>
          </a:p>
        </p:txBody>
      </p:sp>
    </p:spTree>
    <p:extLst>
      <p:ext uri="{BB962C8B-B14F-4D97-AF65-F5344CB8AC3E}">
        <p14:creationId xmlns:p14="http://schemas.microsoft.com/office/powerpoint/2010/main" val="28487598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a:xfrm>
            <a:off x="388627" y="913397"/>
            <a:ext cx="7976598" cy="715403"/>
          </a:xfrm>
        </p:spPr>
        <p:txBody>
          <a:bodyPr/>
          <a:lstStyle/>
          <a:p>
            <a:r>
              <a:rPr lang="fr-FR" dirty="0" smtClean="0"/>
              <a:t>SCÉNARIO PÉDAGOGIQUE : </a:t>
            </a:r>
            <a:r>
              <a:rPr lang="fr-FR" dirty="0" smtClean="0"/>
              <a:t>DES MESURES À LA PRÉVISION MÉTÉO : COMPRENDRE LE PRINCIPE DE LA PRÉVISION MÉTÉOROLOGIQUE </a:t>
            </a:r>
          </a:p>
          <a:p>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09156" y="1628800"/>
            <a:ext cx="4176464" cy="1978826"/>
          </a:xfrm>
          <a:prstGeom prst="rect">
            <a:avLst/>
          </a:prstGeom>
        </p:spPr>
      </p:pic>
      <p:sp>
        <p:nvSpPr>
          <p:cNvPr id="8" name="ZoneTexte 7"/>
          <p:cNvSpPr txBox="1"/>
          <p:nvPr/>
        </p:nvSpPr>
        <p:spPr>
          <a:xfrm>
            <a:off x="759681" y="3789040"/>
            <a:ext cx="7484727" cy="1368152"/>
          </a:xfrm>
          <a:prstGeom prst="rect">
            <a:avLst/>
          </a:prstGeom>
        </p:spPr>
        <p:txBody>
          <a:bodyPr vert="horz" wrap="square" lIns="91440" tIns="45720" rIns="91440" bIns="45720" rtlCol="0" anchor="ctr">
            <a:normAutofit fontScale="85000" lnSpcReduction="10000"/>
          </a:bodyPr>
          <a:lstStyle/>
          <a:p>
            <a:r>
              <a:rPr lang="fr-FR" dirty="0"/>
              <a:t>La démarche présentée ici permet de faire comprendre aux élèves de cycle 4 </a:t>
            </a:r>
            <a:r>
              <a:rPr lang="fr-FR" b="1" i="1" dirty="0"/>
              <a:t>le principe de la prévision météorologique</a:t>
            </a:r>
            <a:r>
              <a:rPr lang="fr-FR" dirty="0"/>
              <a:t> : utiliser les observations météorologiques des jours précédents pour prévoir la météo de demain. Il n'est pas question ici d'aborder les modèles de prévision météorologique, mais simplement d'en comprendre le principe de base</a:t>
            </a:r>
            <a:r>
              <a:rPr lang="fr-FR" dirty="0" smtClean="0"/>
              <a:t>.</a:t>
            </a:r>
          </a:p>
          <a:p>
            <a:endParaRPr lang="fr-FR" dirty="0" smtClean="0"/>
          </a:p>
          <a:p>
            <a:r>
              <a:rPr lang="fr-FR" dirty="0" smtClean="0"/>
              <a:t>Auteur : Grégoire </a:t>
            </a:r>
            <a:r>
              <a:rPr lang="fr-FR" dirty="0" err="1" smtClean="0"/>
              <a:t>Pagnier</a:t>
            </a:r>
            <a:r>
              <a:rPr lang="fr-FR" dirty="0" smtClean="0"/>
              <a:t> – Académie de Reims</a:t>
            </a:r>
          </a:p>
          <a:p>
            <a:endParaRPr lang="fr-FR" dirty="0"/>
          </a:p>
        </p:txBody>
      </p:sp>
      <p:sp>
        <p:nvSpPr>
          <p:cNvPr id="9" name="ZoneTexte 8"/>
          <p:cNvSpPr txBox="1"/>
          <p:nvPr/>
        </p:nvSpPr>
        <p:spPr>
          <a:xfrm>
            <a:off x="827584" y="5157192"/>
            <a:ext cx="7416824" cy="648072"/>
          </a:xfrm>
          <a:prstGeom prst="rect">
            <a:avLst/>
          </a:prstGeom>
        </p:spPr>
        <p:txBody>
          <a:bodyPr vert="horz" wrap="square" lIns="91440" tIns="45720" rIns="91440" bIns="45720" rtlCol="0" anchor="ctr">
            <a:normAutofit fontScale="85000" lnSpcReduction="20000"/>
          </a:bodyPr>
          <a:lstStyle/>
          <a:p>
            <a:r>
              <a:rPr lang="fr-FR" dirty="0"/>
              <a:t>En savoir plus sur pedagogie.ac-reims.fr : </a:t>
            </a:r>
            <a:r>
              <a:rPr lang="fr-FR" dirty="0" smtClean="0"/>
              <a:t/>
            </a:r>
            <a:br>
              <a:rPr lang="fr-FR" dirty="0" smtClean="0"/>
            </a:br>
            <a:r>
              <a:rPr lang="fr-FR" dirty="0" smtClean="0">
                <a:hlinkClick r:id="rId4"/>
              </a:rPr>
              <a:t>https</a:t>
            </a:r>
            <a:r>
              <a:rPr lang="fr-FR" dirty="0">
                <a:hlinkClick r:id="rId4"/>
              </a:rPr>
              <a:t>://pedagogie.ac-reims.fr/index.php/svt-cycle4/enseigner-svt-cycle4/item/4565-des-mesures-a-la-prevision-meteo-comprendre-le-principe-de-la-prevision-meteorologique</a:t>
            </a:r>
            <a:r>
              <a:rPr lang="fr-FR" dirty="0"/>
              <a:t> </a:t>
            </a:r>
          </a:p>
          <a:p>
            <a:endParaRPr lang="fr-FR" dirty="0" smtClean="0"/>
          </a:p>
        </p:txBody>
      </p:sp>
    </p:spTree>
    <p:extLst>
      <p:ext uri="{BB962C8B-B14F-4D97-AF65-F5344CB8AC3E}">
        <p14:creationId xmlns:p14="http://schemas.microsoft.com/office/powerpoint/2010/main" val="80212105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SCÉNARIOS PÉDAGOGIQUES (liste non exhaustive)</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sp>
        <p:nvSpPr>
          <p:cNvPr id="28" name="Espace réservé du contenu 3"/>
          <p:cNvSpPr>
            <a:spLocks noGrp="1"/>
          </p:cNvSpPr>
          <p:nvPr>
            <p:ph sz="quarter" idx="14"/>
          </p:nvPr>
        </p:nvSpPr>
        <p:spPr>
          <a:xfrm>
            <a:off x="539552" y="1412776"/>
            <a:ext cx="7993063" cy="4392488"/>
          </a:xfrm>
        </p:spPr>
        <p:txBody>
          <a:bodyPr>
            <a:normAutofit/>
          </a:bodyPr>
          <a:lstStyle/>
          <a:p>
            <a:r>
              <a:rPr lang="fr-FR" sz="2400" dirty="0" smtClean="0"/>
              <a:t>TECHNOLOGIE</a:t>
            </a:r>
          </a:p>
          <a:p>
            <a:pPr lvl="1"/>
            <a:r>
              <a:rPr lang="fr-FR" sz="1600" dirty="0" smtClean="0"/>
              <a:t>Film 1. Tactiléo BRNE : situation pratique d'apprentissage en technologie.</a:t>
            </a:r>
          </a:p>
          <a:p>
            <a:pPr marL="0" indent="0">
              <a:buNone/>
            </a:pPr>
            <a:r>
              <a:rPr lang="fr-FR" sz="1400" dirty="0"/>
              <a:t>	</a:t>
            </a:r>
            <a:r>
              <a:rPr lang="fr-FR" sz="900" dirty="0">
                <a:hlinkClick r:id="rId3"/>
              </a:rPr>
              <a:t>http://</a:t>
            </a:r>
            <a:r>
              <a:rPr lang="fr-FR" sz="900" dirty="0" smtClean="0">
                <a:hlinkClick r:id="rId3"/>
              </a:rPr>
              <a:t>www.pedagogie.ac-aix-marseille.fr/jcms/c_10563320/fr/film-1-tactileo-brne-situation-pratique-d-apprentissage-en-technologie</a:t>
            </a:r>
            <a:r>
              <a:rPr lang="fr-FR" sz="900" dirty="0" smtClean="0"/>
              <a:t> </a:t>
            </a:r>
          </a:p>
          <a:p>
            <a:pPr lvl="1"/>
            <a:r>
              <a:rPr lang="fr-FR" sz="1600" dirty="0"/>
              <a:t>MBot et ses éléments</a:t>
            </a:r>
          </a:p>
          <a:p>
            <a:pPr marL="0" indent="0">
              <a:buNone/>
            </a:pPr>
            <a:r>
              <a:rPr lang="fr-FR" sz="900" dirty="0" smtClean="0"/>
              <a:t>	</a:t>
            </a:r>
            <a:r>
              <a:rPr lang="fr-FR" sz="900" dirty="0" smtClean="0">
                <a:hlinkClick r:id="rId4"/>
              </a:rPr>
              <a:t>https</a:t>
            </a:r>
            <a:r>
              <a:rPr lang="fr-FR" sz="900" dirty="0">
                <a:hlinkClick r:id="rId4"/>
              </a:rPr>
              <a:t>://www4.ac-nancy-metz.fr/dane/wp/mbot-et-elements</a:t>
            </a:r>
            <a:r>
              <a:rPr lang="fr-FR" sz="900" dirty="0" smtClean="0">
                <a:hlinkClick r:id="rId4"/>
              </a:rPr>
              <a:t>/</a:t>
            </a:r>
            <a:r>
              <a:rPr lang="fr-FR" sz="900" dirty="0" smtClean="0"/>
              <a:t> </a:t>
            </a:r>
          </a:p>
          <a:p>
            <a:r>
              <a:rPr lang="fr-FR" sz="2400" dirty="0" smtClean="0"/>
              <a:t>SVT</a:t>
            </a:r>
          </a:p>
          <a:p>
            <a:pPr lvl="1"/>
            <a:r>
              <a:rPr lang="fr-FR" sz="1600" dirty="0"/>
              <a:t>Nutrition des organismes</a:t>
            </a:r>
          </a:p>
          <a:p>
            <a:pPr marL="0" indent="0">
              <a:buNone/>
            </a:pPr>
            <a:r>
              <a:rPr lang="fr-FR" sz="900" dirty="0" smtClean="0"/>
              <a:t>	</a:t>
            </a:r>
            <a:r>
              <a:rPr lang="fr-FR" sz="900" dirty="0" smtClean="0">
                <a:hlinkClick r:id="rId5"/>
              </a:rPr>
              <a:t>https</a:t>
            </a:r>
            <a:r>
              <a:rPr lang="fr-FR" sz="900" dirty="0">
                <a:hlinkClick r:id="rId5"/>
              </a:rPr>
              <a:t>://</a:t>
            </a:r>
            <a:r>
              <a:rPr lang="fr-FR" sz="900" dirty="0" smtClean="0">
                <a:hlinkClick r:id="rId5"/>
              </a:rPr>
              <a:t>sway.office.com/EHXUHT3fe2dcnFv0?ref=Link</a:t>
            </a:r>
            <a:r>
              <a:rPr lang="fr-FR" sz="900" dirty="0" smtClean="0"/>
              <a:t>  </a:t>
            </a:r>
            <a:endParaRPr lang="fr-FR" sz="900" dirty="0"/>
          </a:p>
          <a:p>
            <a:pPr lvl="1"/>
            <a:r>
              <a:rPr lang="fr-FR" sz="1600" dirty="0"/>
              <a:t>Quelques idées de séquences avec Tactileo et la BRNE pour le cycle 4 en SVT </a:t>
            </a:r>
          </a:p>
          <a:p>
            <a:pPr marL="0" indent="0">
              <a:buNone/>
            </a:pPr>
            <a:r>
              <a:rPr lang="fr-FR" sz="900" dirty="0"/>
              <a:t>	</a:t>
            </a:r>
            <a:r>
              <a:rPr lang="fr-FR" sz="900" dirty="0">
                <a:hlinkClick r:id="rId6"/>
              </a:rPr>
              <a:t>http://svt.ac-creteil.fr/?</a:t>
            </a:r>
            <a:r>
              <a:rPr lang="fr-FR" sz="900" dirty="0" smtClean="0">
                <a:hlinkClick r:id="rId6"/>
              </a:rPr>
              <a:t>Quelques-idees-de-sequences-avec-Tactileo-et-la-BRNE-pour-le-cycle-4-en-SVT</a:t>
            </a:r>
            <a:r>
              <a:rPr lang="fr-FR" sz="900" dirty="0" smtClean="0"/>
              <a:t>  </a:t>
            </a:r>
          </a:p>
          <a:p>
            <a:r>
              <a:rPr lang="fr-FR" sz="2400" dirty="0"/>
              <a:t>PHYSIQUE </a:t>
            </a:r>
            <a:r>
              <a:rPr lang="fr-FR" sz="2400" dirty="0" smtClean="0"/>
              <a:t>CHIMIE</a:t>
            </a:r>
          </a:p>
          <a:p>
            <a:pPr lvl="1"/>
            <a:r>
              <a:rPr lang="fr-FR" sz="1600" dirty="0"/>
              <a:t>Des signaux pour observer et communiquer </a:t>
            </a:r>
          </a:p>
          <a:p>
            <a:pPr marL="57150" indent="0">
              <a:buNone/>
            </a:pPr>
            <a:r>
              <a:rPr lang="fr-FR" sz="900" dirty="0" smtClean="0"/>
              <a:t>	</a:t>
            </a:r>
            <a:r>
              <a:rPr lang="fr-FR" sz="900" dirty="0" smtClean="0">
                <a:hlinkClick r:id="rId7"/>
              </a:rPr>
              <a:t>https</a:t>
            </a:r>
            <a:r>
              <a:rPr lang="fr-FR" sz="900" dirty="0">
                <a:hlinkClick r:id="rId7"/>
              </a:rPr>
              <a:t>://</a:t>
            </a:r>
            <a:r>
              <a:rPr lang="fr-FR" sz="900" dirty="0" smtClean="0">
                <a:hlinkClick r:id="rId7"/>
              </a:rPr>
              <a:t>www.ac-paris.fr/portail/jcms/p2_1549123/des-signaux-pour-observer-et-communiquer</a:t>
            </a:r>
            <a:r>
              <a:rPr lang="fr-FR" sz="900" dirty="0" smtClean="0"/>
              <a:t> </a:t>
            </a:r>
            <a:endParaRPr lang="fr-FR" sz="900" dirty="0"/>
          </a:p>
          <a:p>
            <a:pPr lvl="1"/>
            <a:r>
              <a:rPr lang="fr-FR" sz="1600" dirty="0"/>
              <a:t>Transformation chimique, classification périodique, atomes et </a:t>
            </a:r>
            <a:r>
              <a:rPr lang="fr-FR" sz="1600" dirty="0" smtClean="0"/>
              <a:t>molécules</a:t>
            </a:r>
          </a:p>
          <a:p>
            <a:pPr marL="57150" indent="0">
              <a:buNone/>
            </a:pPr>
            <a:r>
              <a:rPr lang="fr-FR" sz="1300" dirty="0" smtClean="0"/>
              <a:t>	</a:t>
            </a:r>
            <a:r>
              <a:rPr lang="fr-FR" sz="900" dirty="0">
                <a:hlinkClick r:id="rId8"/>
              </a:rPr>
              <a:t>https://</a:t>
            </a:r>
            <a:r>
              <a:rPr lang="fr-FR" sz="900" dirty="0" smtClean="0">
                <a:hlinkClick r:id="rId8"/>
              </a:rPr>
              <a:t>www.ac-paris.fr/portail/jcms/p2_1549178/transformation-chimique-classification-periodique-atomes-et-molecules</a:t>
            </a:r>
            <a:r>
              <a:rPr lang="fr-FR" sz="900" dirty="0" smtClean="0"/>
              <a:t>  </a:t>
            </a:r>
            <a:endParaRPr lang="fr-FR" sz="900" dirty="0"/>
          </a:p>
          <a:p>
            <a:endParaRPr lang="fr-FR" sz="2400" dirty="0"/>
          </a:p>
          <a:p>
            <a:pPr marL="0" indent="0">
              <a:buNone/>
            </a:pPr>
            <a:endParaRPr lang="fr-FR" sz="900" dirty="0"/>
          </a:p>
        </p:txBody>
      </p:sp>
    </p:spTree>
    <p:extLst>
      <p:ext uri="{BB962C8B-B14F-4D97-AF65-F5344CB8AC3E}">
        <p14:creationId xmlns:p14="http://schemas.microsoft.com/office/powerpoint/2010/main" val="25561836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SOMMAIRE</a:t>
            </a:r>
            <a:endParaRPr lang="fr-FR" dirty="0"/>
          </a:p>
        </p:txBody>
      </p:sp>
      <p:sp>
        <p:nvSpPr>
          <p:cNvPr id="4" name="Espace réservé du texte 3"/>
          <p:cNvSpPr>
            <a:spLocks noGrp="1"/>
          </p:cNvSpPr>
          <p:nvPr>
            <p:ph type="body" sz="quarter" idx="14"/>
          </p:nvPr>
        </p:nvSpPr>
        <p:spPr>
          <a:xfrm>
            <a:off x="539552" y="1268760"/>
            <a:ext cx="7993063" cy="4464496"/>
          </a:xfrm>
        </p:spPr>
        <p:txBody>
          <a:bodyPr>
            <a:normAutofit lnSpcReduction="10000"/>
          </a:bodyPr>
          <a:lstStyle/>
          <a:p>
            <a:pPr lvl="1"/>
            <a:r>
              <a:rPr lang="fr-FR" sz="2000" dirty="0" smtClean="0"/>
              <a:t>Accéder à la collection …………………………………………….	diapo 3</a:t>
            </a:r>
          </a:p>
          <a:p>
            <a:pPr lvl="1"/>
            <a:r>
              <a:rPr lang="fr-FR" sz="2000" dirty="0" smtClean="0"/>
              <a:t>La page d’accueil ……………………………………………………..	diapo 4</a:t>
            </a:r>
          </a:p>
          <a:p>
            <a:pPr lvl="1"/>
            <a:r>
              <a:rPr lang="fr-FR" sz="2000" dirty="0" smtClean="0"/>
              <a:t>Les thèmes …………………………………………………………..…	diapo 5</a:t>
            </a:r>
          </a:p>
          <a:p>
            <a:pPr lvl="1"/>
            <a:r>
              <a:rPr lang="fr-FR" sz="2000" dirty="0" smtClean="0"/>
              <a:t>Les ressources …………………………………………………………	diapo 6</a:t>
            </a:r>
          </a:p>
          <a:p>
            <a:pPr lvl="1"/>
            <a:r>
              <a:rPr lang="fr-FR" sz="2000" dirty="0" smtClean="0"/>
              <a:t>La granularité ………………………………………………………….	diapo 7</a:t>
            </a:r>
          </a:p>
          <a:p>
            <a:pPr lvl="1"/>
            <a:r>
              <a:rPr lang="fr-FR" sz="2000" dirty="0" smtClean="0"/>
              <a:t>Le module ……………………………………………………………….	diapo 8</a:t>
            </a:r>
          </a:p>
          <a:p>
            <a:pPr lvl="1"/>
            <a:r>
              <a:rPr lang="fr-FR" sz="2000" dirty="0" smtClean="0"/>
              <a:t>La session ………………………………………………………….......	diapo 9</a:t>
            </a:r>
          </a:p>
          <a:p>
            <a:pPr lvl="1"/>
            <a:r>
              <a:rPr lang="fr-FR" sz="2000" dirty="0" smtClean="0"/>
              <a:t>La session côté ÉLÈVE ……………………………………………..	diapo 10</a:t>
            </a:r>
          </a:p>
          <a:p>
            <a:pPr lvl="1"/>
            <a:r>
              <a:rPr lang="fr-FR" sz="2000" dirty="0" smtClean="0"/>
              <a:t>La session côté ENSEIGNANT …………………………………..	diapo 11	</a:t>
            </a:r>
          </a:p>
          <a:p>
            <a:pPr lvl="1"/>
            <a:r>
              <a:rPr lang="fr-FR" sz="2000" dirty="0" smtClean="0"/>
              <a:t>Créer un module ……………………………………………………..	diapo 12</a:t>
            </a:r>
          </a:p>
          <a:p>
            <a:pPr lvl="1"/>
            <a:r>
              <a:rPr lang="fr-FR" sz="2000" dirty="0" smtClean="0"/>
              <a:t>Avertissements ……………………………………………………….	diapo 13</a:t>
            </a:r>
          </a:p>
          <a:p>
            <a:pPr lvl="1"/>
            <a:r>
              <a:rPr lang="fr-FR" sz="2000" dirty="0" smtClean="0"/>
              <a:t>Scénarios pédagogiques</a:t>
            </a:r>
            <a:r>
              <a:rPr lang="fr-FR" sz="2000" dirty="0"/>
              <a:t> </a:t>
            </a:r>
            <a:r>
              <a:rPr lang="fr-FR" sz="2000" dirty="0" smtClean="0"/>
              <a:t>…………………………………………. diapo 14		</a:t>
            </a:r>
            <a:endParaRPr lang="fr-FR" sz="2000"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spTree>
    <p:extLst>
      <p:ext uri="{BB962C8B-B14F-4D97-AF65-F5344CB8AC3E}">
        <p14:creationId xmlns:p14="http://schemas.microsoft.com/office/powerpoint/2010/main" val="116162101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ACCÉDER À LA COLLECTION</a:t>
            </a:r>
            <a:endParaRPr lang="fr-FR" dirty="0"/>
          </a:p>
        </p:txBody>
      </p:sp>
      <p:sp>
        <p:nvSpPr>
          <p:cNvPr id="4" name="Espace réservé du texte 3"/>
          <p:cNvSpPr>
            <a:spLocks noGrp="1"/>
          </p:cNvSpPr>
          <p:nvPr>
            <p:ph type="body" sz="quarter" idx="14"/>
          </p:nvPr>
        </p:nvSpPr>
        <p:spPr/>
        <p:txBody>
          <a:bodyPr>
            <a:normAutofit/>
          </a:bodyPr>
          <a:lstStyle/>
          <a:p>
            <a:pPr marL="0" indent="0">
              <a:buNone/>
            </a:pPr>
            <a:r>
              <a:rPr lang="fr-FR" sz="2400" dirty="0" smtClean="0"/>
              <a:t>Maskott Sciences est l’une des quatre ressources </a:t>
            </a:r>
            <a:br>
              <a:rPr lang="fr-FR" sz="2400" dirty="0" smtClean="0"/>
            </a:br>
            <a:r>
              <a:rPr lang="fr-FR" sz="2400" dirty="0" smtClean="0"/>
              <a:t>distribuées par tactileo pour les BRNE.</a:t>
            </a:r>
            <a:br>
              <a:rPr lang="fr-FR" sz="2400" dirty="0" smtClean="0"/>
            </a:br>
            <a:r>
              <a:rPr lang="fr-FR" sz="2400" dirty="0" smtClean="0"/>
              <a:t>Adresse </a:t>
            </a:r>
            <a:r>
              <a:rPr lang="fr-FR" sz="2400" dirty="0"/>
              <a:t>de connexion : </a:t>
            </a:r>
            <a:r>
              <a:rPr lang="fr-FR" sz="2400" dirty="0">
                <a:hlinkClick r:id="rId2"/>
              </a:rPr>
              <a:t>https://</a:t>
            </a:r>
            <a:r>
              <a:rPr lang="fr-FR" sz="2400" dirty="0" smtClean="0">
                <a:hlinkClick r:id="rId2"/>
              </a:rPr>
              <a:t>edu.tactileo.fr/logon</a:t>
            </a:r>
            <a:r>
              <a:rPr lang="fr-FR" sz="2400" dirty="0" smtClean="0"/>
              <a:t> </a:t>
            </a:r>
            <a:endParaRPr lang="fr-FR" sz="2400" dirty="0"/>
          </a:p>
        </p:txBody>
      </p:sp>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pic>
        <p:nvPicPr>
          <p:cNvPr id="6" name="Imag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60164" y="1184275"/>
            <a:ext cx="1511970" cy="1137510"/>
          </a:xfrm>
          <a:prstGeom prst="rect">
            <a:avLst/>
          </a:prstGeom>
        </p:spPr>
      </p:pic>
      <p:pic>
        <p:nvPicPr>
          <p:cNvPr id="7" name="Imag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61660" y="2858725"/>
            <a:ext cx="3350410" cy="2160240"/>
          </a:xfrm>
          <a:prstGeom prst="rect">
            <a:avLst/>
          </a:prstGeom>
          <a:effectLst>
            <a:outerShdw blurRad="50800" dist="38100" dir="2700000" algn="tl" rotWithShape="0">
              <a:prstClr val="black">
                <a:alpha val="40000"/>
              </a:prstClr>
            </a:outerShdw>
          </a:effectLst>
        </p:spPr>
      </p:pic>
      <p:pic>
        <p:nvPicPr>
          <p:cNvPr id="8" name="Imag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36281" y="5183255"/>
            <a:ext cx="3615771" cy="283440"/>
          </a:xfrm>
          <a:prstGeom prst="rect">
            <a:avLst/>
          </a:prstGeom>
          <a:effectLst>
            <a:outerShdw blurRad="50800" dist="38100" dir="2700000" algn="tl" rotWithShape="0">
              <a:prstClr val="black">
                <a:alpha val="40000"/>
              </a:prstClr>
            </a:outerShdw>
          </a:effectLst>
        </p:spPr>
      </p:pic>
      <p:sp>
        <p:nvSpPr>
          <p:cNvPr id="10" name="ZoneTexte 9"/>
          <p:cNvSpPr txBox="1"/>
          <p:nvPr/>
        </p:nvSpPr>
        <p:spPr>
          <a:xfrm>
            <a:off x="539751" y="3068960"/>
            <a:ext cx="3816226" cy="2160240"/>
          </a:xfrm>
          <a:prstGeom prst="rect">
            <a:avLst/>
          </a:prstGeom>
        </p:spPr>
        <p:txBody>
          <a:bodyPr vert="horz" wrap="square" lIns="91440" tIns="45720" rIns="91440" bIns="45720" rtlCol="0" anchor="ctr">
            <a:normAutofit/>
          </a:bodyPr>
          <a:lstStyle/>
          <a:p>
            <a:r>
              <a:rPr lang="fr-FR" dirty="0" smtClean="0"/>
              <a:t>Lors de la première visite, s’inscrire gratuitement en complétant les champs obligatoires.</a:t>
            </a:r>
          </a:p>
          <a:p>
            <a:endParaRPr lang="fr-FR" dirty="0"/>
          </a:p>
          <a:p>
            <a:r>
              <a:rPr lang="fr-FR" dirty="0" smtClean="0"/>
              <a:t>Pour information, l’identifiant Tactileo est le code UAI (RNE) de l’établissement.</a:t>
            </a:r>
          </a:p>
        </p:txBody>
      </p:sp>
    </p:spTree>
    <p:extLst>
      <p:ext uri="{BB962C8B-B14F-4D97-AF65-F5344CB8AC3E}">
        <p14:creationId xmlns:p14="http://schemas.microsoft.com/office/powerpoint/2010/main" val="11108988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LA PAGE D’ACCUEIL </a:t>
            </a:r>
            <a:endParaRPr lang="fr-FR" dirty="0"/>
          </a:p>
        </p:txBody>
      </p:sp>
      <p:sp>
        <p:nvSpPr>
          <p:cNvPr id="4" name="Espace réservé du contenu 3"/>
          <p:cNvSpPr>
            <a:spLocks noGrp="1"/>
          </p:cNvSpPr>
          <p:nvPr>
            <p:ph sz="quarter" idx="14"/>
          </p:nvPr>
        </p:nvSpPr>
        <p:spPr>
          <a:xfrm>
            <a:off x="539750" y="1353220"/>
            <a:ext cx="7993063" cy="4307805"/>
          </a:xfrm>
        </p:spPr>
        <p:txBody>
          <a:bodyPr>
            <a:normAutofit/>
          </a:bodyPr>
          <a:lstStyle/>
          <a:p>
            <a:pPr marL="0" indent="0">
              <a:buNone/>
            </a:pPr>
            <a:r>
              <a:rPr lang="fr-FR" sz="2400" dirty="0"/>
              <a:t>Après avoir saisi l’ID Tactileo (UAI de </a:t>
            </a:r>
            <a:r>
              <a:rPr lang="fr-FR" sz="2400" dirty="0" smtClean="0"/>
              <a:t>l’établissement),  vous pourrez compléter vos identifiant </a:t>
            </a:r>
            <a:r>
              <a:rPr lang="fr-FR" sz="2400" dirty="0"/>
              <a:t>et mot de </a:t>
            </a:r>
            <a:r>
              <a:rPr lang="fr-FR" sz="2400" dirty="0" smtClean="0"/>
              <a:t>passe puis se connecter pour accéder à la page d’accueil tactileo.</a:t>
            </a:r>
            <a:endParaRPr lang="fr-FR" sz="2400"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pic>
        <p:nvPicPr>
          <p:cNvPr id="6" name="Imag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23827" y="2780928"/>
            <a:ext cx="2952328" cy="1763842"/>
          </a:xfrm>
          <a:prstGeom prst="rect">
            <a:avLst/>
          </a:prstGeom>
        </p:spPr>
      </p:pic>
      <p:pic>
        <p:nvPicPr>
          <p:cNvPr id="8" name="Imag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04048" y="2640724"/>
            <a:ext cx="3960440" cy="3199180"/>
          </a:xfrm>
          <a:prstGeom prst="rect">
            <a:avLst/>
          </a:prstGeom>
        </p:spPr>
      </p:pic>
      <p:sp>
        <p:nvSpPr>
          <p:cNvPr id="9" name="ZoneTexte 8"/>
          <p:cNvSpPr txBox="1"/>
          <p:nvPr/>
        </p:nvSpPr>
        <p:spPr>
          <a:xfrm>
            <a:off x="1043608" y="5157192"/>
            <a:ext cx="3672408" cy="503833"/>
          </a:xfrm>
          <a:prstGeom prst="rect">
            <a:avLst/>
          </a:prstGeom>
        </p:spPr>
        <p:txBody>
          <a:bodyPr vert="horz" wrap="square" lIns="91440" tIns="45720" rIns="91440" bIns="45720" rtlCol="0" anchor="ctr">
            <a:normAutofit fontScale="62500" lnSpcReduction="20000"/>
          </a:bodyPr>
          <a:lstStyle/>
          <a:p>
            <a:pPr algn="just"/>
            <a:r>
              <a:rPr lang="fr-FR" b="1" dirty="0" smtClean="0"/>
              <a:t>Remarque : </a:t>
            </a:r>
            <a:r>
              <a:rPr lang="fr-FR" dirty="0" smtClean="0"/>
              <a:t>le menu de gauche est commun aux </a:t>
            </a:r>
            <a:r>
              <a:rPr lang="fr-FR" smtClean="0"/>
              <a:t>quatre banques </a:t>
            </a:r>
            <a:r>
              <a:rPr lang="fr-FR" dirty="0" smtClean="0"/>
              <a:t>de ressources. Le retour à la page d’accueil se fait en cliquant sur l’icone tactileo en haut à gauche.</a:t>
            </a:r>
          </a:p>
        </p:txBody>
      </p:sp>
      <p:pic>
        <p:nvPicPr>
          <p:cNvPr id="11" name="Imag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45741" y="814186"/>
            <a:ext cx="1506180" cy="415255"/>
          </a:xfrm>
          <a:prstGeom prst="rect">
            <a:avLst/>
          </a:prstGeom>
        </p:spPr>
      </p:pic>
    </p:spTree>
    <p:extLst>
      <p:ext uri="{BB962C8B-B14F-4D97-AF65-F5344CB8AC3E}">
        <p14:creationId xmlns:p14="http://schemas.microsoft.com/office/powerpoint/2010/main" val="9932520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LES THÈMES</a:t>
            </a:r>
            <a:endParaRPr lang="fr-FR" dirty="0"/>
          </a:p>
        </p:txBody>
      </p:sp>
      <p:pic>
        <p:nvPicPr>
          <p:cNvPr id="6" name="Espace réservé du contenu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820031" y="515981"/>
            <a:ext cx="5855898" cy="1229978"/>
          </a:xfr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sp>
        <p:nvSpPr>
          <p:cNvPr id="7" name="Rectangle 6"/>
          <p:cNvSpPr/>
          <p:nvPr/>
        </p:nvSpPr>
        <p:spPr>
          <a:xfrm>
            <a:off x="425590" y="1845587"/>
            <a:ext cx="5144076" cy="2246769"/>
          </a:xfrm>
          <a:prstGeom prst="rect">
            <a:avLst/>
          </a:prstGeom>
        </p:spPr>
        <p:txBody>
          <a:bodyPr wrap="square">
            <a:spAutoFit/>
          </a:bodyPr>
          <a:lstStyle/>
          <a:p>
            <a:pPr marL="171450" indent="-171450">
              <a:buFont typeface="Arial" panose="020B0604020202020204" pitchFamily="34" charset="0"/>
              <a:buChar char="•"/>
            </a:pPr>
            <a:r>
              <a:rPr lang="fr-FR" sz="1000" dirty="0"/>
              <a:t>Acquérir et transmettre des informations ou des données : 17 ressources</a:t>
            </a:r>
          </a:p>
          <a:p>
            <a:pPr marL="171450" indent="-171450">
              <a:buFont typeface="Arial" panose="020B0604020202020204" pitchFamily="34" charset="0"/>
              <a:buChar char="•"/>
            </a:pPr>
            <a:r>
              <a:rPr lang="fr-FR" sz="1000" dirty="0"/>
              <a:t>Assurer le confort dans une habitation : 27 ressources</a:t>
            </a:r>
          </a:p>
          <a:p>
            <a:pPr marL="171450" indent="-171450">
              <a:buFont typeface="Arial" panose="020B0604020202020204" pitchFamily="34" charset="0"/>
              <a:buChar char="•"/>
            </a:pPr>
            <a:r>
              <a:rPr lang="fr-FR" sz="1000" dirty="0"/>
              <a:t>Caractériser différents types de signaux et utiliser leurs propriétés : 41 ressources</a:t>
            </a:r>
          </a:p>
          <a:p>
            <a:pPr marL="171450" indent="-171450">
              <a:buFont typeface="Arial" panose="020B0604020202020204" pitchFamily="34" charset="0"/>
              <a:buChar char="•"/>
            </a:pPr>
            <a:r>
              <a:rPr lang="fr-FR" sz="1000" dirty="0"/>
              <a:t>Caractériser un mouvement : 19 ressources</a:t>
            </a:r>
          </a:p>
          <a:p>
            <a:pPr marL="171450" indent="-171450">
              <a:buFont typeface="Arial" panose="020B0604020202020204" pitchFamily="34" charset="0"/>
              <a:buChar char="•"/>
            </a:pPr>
            <a:r>
              <a:rPr lang="fr-FR" sz="1000" dirty="0"/>
              <a:t>Décrire et expliquer des transformations chimiques : 81 ressources</a:t>
            </a:r>
          </a:p>
          <a:p>
            <a:pPr marL="171450" indent="-171450">
              <a:buFont typeface="Arial" panose="020B0604020202020204" pitchFamily="34" charset="0"/>
              <a:buChar char="•"/>
            </a:pPr>
            <a:r>
              <a:rPr lang="fr-FR" sz="1000" dirty="0"/>
              <a:t>Décrire l’organisation de la matière dans l’Univers : 30 ressources</a:t>
            </a:r>
          </a:p>
          <a:p>
            <a:pPr marL="171450" indent="-171450">
              <a:buFont typeface="Arial" panose="020B0604020202020204" pitchFamily="34" charset="0"/>
              <a:buChar char="•"/>
            </a:pPr>
            <a:r>
              <a:rPr lang="fr-FR" sz="1000" dirty="0"/>
              <a:t>Décrire la constitution et les états de la matière : 47 ressources</a:t>
            </a:r>
          </a:p>
          <a:p>
            <a:pPr marL="171450" indent="-171450">
              <a:buFont typeface="Arial" panose="020B0604020202020204" pitchFamily="34" charset="0"/>
              <a:buChar char="•"/>
            </a:pPr>
            <a:r>
              <a:rPr lang="fr-FR" sz="1000" dirty="0"/>
              <a:t>Digestion, alimentation équilibrée : 39 ressources</a:t>
            </a:r>
          </a:p>
          <a:p>
            <a:pPr marL="171450" indent="-171450">
              <a:buFont typeface="Arial" panose="020B0604020202020204" pitchFamily="34" charset="0"/>
              <a:buChar char="•"/>
            </a:pPr>
            <a:r>
              <a:rPr lang="fr-FR" sz="1000" dirty="0"/>
              <a:t>Évolution de la Terre et de la vie : 56 ressources</a:t>
            </a:r>
          </a:p>
          <a:p>
            <a:pPr marL="171450" indent="-171450">
              <a:buFont typeface="Arial" panose="020B0604020202020204" pitchFamily="34" charset="0"/>
              <a:buChar char="•"/>
            </a:pPr>
            <a:r>
              <a:rPr lang="fr-FR" sz="1000" dirty="0"/>
              <a:t>Identifier les particularités d'un ouvrage d'art : 9 ressources</a:t>
            </a:r>
          </a:p>
          <a:p>
            <a:pPr marL="171450" indent="-171450">
              <a:buFont typeface="Arial" panose="020B0604020202020204" pitchFamily="34" charset="0"/>
              <a:buChar char="•"/>
            </a:pPr>
            <a:r>
              <a:rPr lang="fr-FR" sz="1000" dirty="0"/>
              <a:t>Identifier les sources, les transferts, les conversions et les formes d’énergie : 22 ressources</a:t>
            </a:r>
          </a:p>
          <a:p>
            <a:pPr marL="171450" indent="-171450">
              <a:buFont typeface="Arial" panose="020B0604020202020204" pitchFamily="34" charset="0"/>
              <a:buChar char="•"/>
            </a:pPr>
            <a:r>
              <a:rPr lang="fr-FR" sz="1000" dirty="0"/>
              <a:t>Identifier l'évolution des objets : 13 ressources</a:t>
            </a:r>
          </a:p>
          <a:p>
            <a:pPr marL="171450" indent="-171450">
              <a:buFont typeface="Arial" panose="020B0604020202020204" pitchFamily="34" charset="0"/>
              <a:buChar char="•"/>
            </a:pPr>
            <a:r>
              <a:rPr lang="fr-FR" sz="1000" dirty="0"/>
              <a:t>Météorologie, climatologie et risques naturels : 45 ressources</a:t>
            </a:r>
          </a:p>
          <a:p>
            <a:pPr marL="171450" indent="-171450">
              <a:buFont typeface="Arial" panose="020B0604020202020204" pitchFamily="34" charset="0"/>
              <a:buChar char="•"/>
            </a:pPr>
            <a:r>
              <a:rPr lang="fr-FR" sz="1000" dirty="0"/>
              <a:t>Modéliser une interaction par une force : 42 </a:t>
            </a:r>
            <a:r>
              <a:rPr lang="fr-FR" sz="1000" dirty="0" smtClean="0"/>
              <a:t>ressources</a:t>
            </a:r>
            <a:endParaRPr lang="fr-FR" sz="1000" dirty="0"/>
          </a:p>
        </p:txBody>
      </p:sp>
      <p:sp>
        <p:nvSpPr>
          <p:cNvPr id="8" name="Rectangle 7"/>
          <p:cNvSpPr/>
          <p:nvPr/>
        </p:nvSpPr>
        <p:spPr>
          <a:xfrm>
            <a:off x="4064596" y="3717032"/>
            <a:ext cx="4971899" cy="2246769"/>
          </a:xfrm>
          <a:prstGeom prst="rect">
            <a:avLst/>
          </a:prstGeom>
        </p:spPr>
        <p:txBody>
          <a:bodyPr wrap="square">
            <a:spAutoFit/>
          </a:bodyPr>
          <a:lstStyle/>
          <a:p>
            <a:pPr marL="171450" indent="-171450">
              <a:buFont typeface="Arial" panose="020B0604020202020204" pitchFamily="34" charset="0"/>
              <a:buChar char="•"/>
            </a:pPr>
            <a:r>
              <a:rPr lang="fr-FR" sz="1000" dirty="0"/>
              <a:t>Monde microbien et défense de l’organisme : 55 ressources</a:t>
            </a:r>
          </a:p>
          <a:p>
            <a:pPr marL="171450" indent="-171450">
              <a:buFont typeface="Arial" panose="020B0604020202020204" pitchFamily="34" charset="0"/>
              <a:buChar char="•"/>
            </a:pPr>
            <a:r>
              <a:rPr lang="fr-FR" sz="1000" dirty="0"/>
              <a:t>Nutrition des organismes : 52 ressources</a:t>
            </a:r>
          </a:p>
          <a:p>
            <a:pPr marL="171450" indent="-171450">
              <a:buFont typeface="Arial" panose="020B0604020202020204" pitchFamily="34" charset="0"/>
              <a:buChar char="•"/>
            </a:pPr>
            <a:r>
              <a:rPr lang="fr-FR" sz="1000" dirty="0"/>
              <a:t>Phénomènes géologiques internes et risques naturels : 64 ressources</a:t>
            </a:r>
          </a:p>
          <a:p>
            <a:pPr marL="171450" indent="-171450">
              <a:buFont typeface="Arial" panose="020B0604020202020204" pitchFamily="34" charset="0"/>
              <a:buChar char="•"/>
            </a:pPr>
            <a:r>
              <a:rPr lang="fr-FR" sz="1000" dirty="0"/>
              <a:t>Préserver la santé et assister l'Homme : 4 ressources</a:t>
            </a:r>
          </a:p>
          <a:p>
            <a:pPr marL="171450" indent="-171450">
              <a:buFont typeface="Arial" panose="020B0604020202020204" pitchFamily="34" charset="0"/>
              <a:buChar char="•"/>
            </a:pPr>
            <a:r>
              <a:rPr lang="fr-FR" sz="1000" dirty="0"/>
              <a:t>Préserver les ressources : 29 ressources</a:t>
            </a:r>
          </a:p>
          <a:p>
            <a:pPr marL="171450" indent="-171450">
              <a:buFont typeface="Arial" panose="020B0604020202020204" pitchFamily="34" charset="0"/>
              <a:buChar char="•"/>
            </a:pPr>
            <a:r>
              <a:rPr lang="fr-FR" sz="1000" dirty="0"/>
              <a:t>Produire, distribuer et convertir une énergie : 8 ressources</a:t>
            </a:r>
          </a:p>
          <a:p>
            <a:pPr marL="171450" indent="-171450">
              <a:buFont typeface="Arial" panose="020B0604020202020204" pitchFamily="34" charset="0"/>
              <a:buChar char="•"/>
            </a:pPr>
            <a:r>
              <a:rPr lang="fr-FR" sz="1000" dirty="0"/>
              <a:t>Programmer un objet : 83 ressources</a:t>
            </a:r>
          </a:p>
          <a:p>
            <a:pPr marL="171450" indent="-171450">
              <a:buFont typeface="Arial" panose="020B0604020202020204" pitchFamily="34" charset="0"/>
              <a:buChar char="•"/>
            </a:pPr>
            <a:r>
              <a:rPr lang="fr-FR" sz="1000" dirty="0"/>
              <a:t>Réaliser des circuits électriques simples et exploiter les lois de l’électricité : 73 ressources</a:t>
            </a:r>
          </a:p>
          <a:p>
            <a:pPr marL="171450" indent="-171450">
              <a:buFont typeface="Arial" panose="020B0604020202020204" pitchFamily="34" charset="0"/>
              <a:buChar char="•"/>
            </a:pPr>
            <a:r>
              <a:rPr lang="fr-FR" sz="1000" dirty="0"/>
              <a:t>Rendre une construction robuste et stable : 15 ressources</a:t>
            </a:r>
          </a:p>
          <a:p>
            <a:pPr marL="171450" indent="-171450">
              <a:buFont typeface="Arial" panose="020B0604020202020204" pitchFamily="34" charset="0"/>
              <a:buChar char="•"/>
            </a:pPr>
            <a:r>
              <a:rPr lang="fr-FR" sz="1000" dirty="0"/>
              <a:t>Reproduction et sexualité : 41 ressources</a:t>
            </a:r>
          </a:p>
          <a:p>
            <a:pPr marL="171450" indent="-171450">
              <a:buFont typeface="Arial" panose="020B0604020202020204" pitchFamily="34" charset="0"/>
              <a:buChar char="•"/>
            </a:pPr>
            <a:r>
              <a:rPr lang="fr-FR" sz="1000" dirty="0"/>
              <a:t>Ressources naturelles et activités humaines : 61 ressources</a:t>
            </a:r>
          </a:p>
          <a:p>
            <a:pPr marL="171450" indent="-171450">
              <a:buFont typeface="Arial" panose="020B0604020202020204" pitchFamily="34" charset="0"/>
              <a:buChar char="•"/>
            </a:pPr>
            <a:r>
              <a:rPr lang="fr-FR" sz="1000" dirty="0"/>
              <a:t>Se déplacer sur terre, air, mer : 11 ressources</a:t>
            </a:r>
          </a:p>
          <a:p>
            <a:pPr marL="171450" indent="-171450">
              <a:buFont typeface="Arial" panose="020B0604020202020204" pitchFamily="34" charset="0"/>
              <a:buChar char="•"/>
            </a:pPr>
            <a:r>
              <a:rPr lang="fr-FR" sz="1000" dirty="0"/>
              <a:t>Systèmes nerveux, cardiorespiratoire et effort musculaire : 53 ressources</a:t>
            </a:r>
          </a:p>
          <a:p>
            <a:pPr marL="171450" indent="-171450">
              <a:buFont typeface="Arial" panose="020B0604020202020204" pitchFamily="34" charset="0"/>
              <a:buChar char="•"/>
            </a:pPr>
            <a:r>
              <a:rPr lang="fr-FR" sz="1000" dirty="0"/>
              <a:t>Variations et dynamique des populations : 64 ressources</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83568" y="4191984"/>
            <a:ext cx="2826028" cy="1398625"/>
          </a:xfrm>
          <a:prstGeom prst="rect">
            <a:avLst/>
          </a:prstGeom>
          <a:effectLst>
            <a:outerShdw blurRad="50800" dist="38100" dir="2700000" algn="tl" rotWithShape="0">
              <a:prstClr val="black">
                <a:alpha val="40000"/>
              </a:prstClr>
            </a:outerShdw>
          </a:effectLst>
        </p:spPr>
      </p:pic>
      <p:pic>
        <p:nvPicPr>
          <p:cNvPr id="10" name="Imag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652120" y="1939784"/>
            <a:ext cx="2987824" cy="148020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8818502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LES RESSOURCES</a:t>
            </a:r>
            <a:endParaRPr lang="fr-FR" dirty="0"/>
          </a:p>
        </p:txBody>
      </p:sp>
      <p:pic>
        <p:nvPicPr>
          <p:cNvPr id="6" name="Espace réservé du contenu 5"/>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2443724" y="389966"/>
            <a:ext cx="4608512" cy="963254"/>
          </a:xfrm>
        </p:spPr>
      </p:pic>
      <p:pic>
        <p:nvPicPr>
          <p:cNvPr id="5" name="Imag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pic>
        <p:nvPicPr>
          <p:cNvPr id="7" name="Imag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9512" y="1383825"/>
            <a:ext cx="8873274" cy="1661050"/>
          </a:xfrm>
          <a:prstGeom prst="rect">
            <a:avLst/>
          </a:prstGeom>
        </p:spPr>
      </p:pic>
      <p:sp>
        <p:nvSpPr>
          <p:cNvPr id="8" name="ZoneTexte 7"/>
          <p:cNvSpPr txBox="1"/>
          <p:nvPr/>
        </p:nvSpPr>
        <p:spPr>
          <a:xfrm>
            <a:off x="193975" y="2924944"/>
            <a:ext cx="1573052" cy="792088"/>
          </a:xfrm>
          <a:prstGeom prst="rect">
            <a:avLst/>
          </a:prstGeom>
          <a:solidFill>
            <a:schemeClr val="tx2">
              <a:lumMod val="60000"/>
              <a:lumOff val="4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wrap="square" lIns="36000" tIns="108000" rIns="36000" bIns="0" rtlCol="0" anchor="t" anchorCtr="0">
            <a:normAutofit/>
          </a:bodyPr>
          <a:lstStyle/>
          <a:p>
            <a:r>
              <a:rPr lang="fr-FR" sz="1200" dirty="0">
                <a:solidFill>
                  <a:schemeClr val="bg1"/>
                </a:solidFill>
              </a:rPr>
              <a:t>SVT (2467)</a:t>
            </a:r>
          </a:p>
          <a:p>
            <a:r>
              <a:rPr lang="fr-FR" sz="1200" dirty="0">
                <a:solidFill>
                  <a:schemeClr val="bg1"/>
                </a:solidFill>
              </a:rPr>
              <a:t>physique-chimie (1947)</a:t>
            </a:r>
          </a:p>
          <a:p>
            <a:r>
              <a:rPr lang="fr-FR" sz="1200" dirty="0">
                <a:solidFill>
                  <a:schemeClr val="bg1"/>
                </a:solidFill>
              </a:rPr>
              <a:t>technologie(1423)</a:t>
            </a:r>
            <a:endParaRPr lang="fr-FR" sz="1200" dirty="0" smtClean="0">
              <a:solidFill>
                <a:schemeClr val="bg1"/>
              </a:solidFill>
            </a:endParaRPr>
          </a:p>
        </p:txBody>
      </p:sp>
      <p:sp>
        <p:nvSpPr>
          <p:cNvPr id="9" name="ZoneTexte 8"/>
          <p:cNvSpPr txBox="1"/>
          <p:nvPr/>
        </p:nvSpPr>
        <p:spPr>
          <a:xfrm>
            <a:off x="1635494" y="2732881"/>
            <a:ext cx="848274" cy="432048"/>
          </a:xfrm>
          <a:prstGeom prst="rect">
            <a:avLst/>
          </a:prstGeom>
          <a:solidFill>
            <a:schemeClr val="tx2">
              <a:lumMod val="60000"/>
              <a:lumOff val="4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wrap="square" lIns="36000" tIns="108000" rIns="36000" bIns="0" rtlCol="0" anchor="t" anchorCtr="0">
            <a:normAutofit/>
          </a:bodyPr>
          <a:lstStyle/>
          <a:p>
            <a:r>
              <a:rPr lang="fr-FR" sz="1200" dirty="0" smtClean="0">
                <a:solidFill>
                  <a:schemeClr val="bg1"/>
                </a:solidFill>
              </a:rPr>
              <a:t>Cycle 4</a:t>
            </a:r>
          </a:p>
        </p:txBody>
      </p:sp>
      <p:sp>
        <p:nvSpPr>
          <p:cNvPr id="10" name="ZoneTexte 9"/>
          <p:cNvSpPr txBox="1"/>
          <p:nvPr/>
        </p:nvSpPr>
        <p:spPr>
          <a:xfrm>
            <a:off x="1781490" y="3091395"/>
            <a:ext cx="2502478" cy="2871936"/>
          </a:xfrm>
          <a:prstGeom prst="rect">
            <a:avLst/>
          </a:prstGeom>
          <a:solidFill>
            <a:schemeClr val="tx2">
              <a:lumMod val="60000"/>
              <a:lumOff val="4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wrap="square" lIns="36000" tIns="108000" rIns="36000" bIns="0" rtlCol="0" anchor="t" anchorCtr="0">
            <a:noAutofit/>
          </a:bodyPr>
          <a:lstStyle/>
          <a:p>
            <a:r>
              <a:rPr lang="fr-FR" sz="1000" dirty="0">
                <a:solidFill>
                  <a:schemeClr val="bg1"/>
                </a:solidFill>
              </a:rPr>
              <a:t>1 : les langages pour penser et comm... (124)</a:t>
            </a:r>
          </a:p>
          <a:p>
            <a:r>
              <a:rPr lang="fr-FR" sz="1000" dirty="0">
                <a:solidFill>
                  <a:schemeClr val="bg1"/>
                </a:solidFill>
              </a:rPr>
              <a:t>1.1 : comprendre, s’exprimer en util... (2)</a:t>
            </a:r>
          </a:p>
          <a:p>
            <a:r>
              <a:rPr lang="fr-FR" sz="1000" dirty="0">
                <a:solidFill>
                  <a:schemeClr val="bg1"/>
                </a:solidFill>
              </a:rPr>
              <a:t>1.3 : comprendre, s’exprimer en util... (168)</a:t>
            </a:r>
          </a:p>
          <a:p>
            <a:r>
              <a:rPr lang="fr-FR" sz="1000" dirty="0">
                <a:solidFill>
                  <a:schemeClr val="bg1"/>
                </a:solidFill>
              </a:rPr>
              <a:t>1.4 : comprendre, s’exprimer en util...</a:t>
            </a:r>
          </a:p>
          <a:p>
            <a:r>
              <a:rPr lang="fr-FR" sz="1000" dirty="0">
                <a:solidFill>
                  <a:schemeClr val="bg1"/>
                </a:solidFill>
              </a:rPr>
              <a:t>2 : les méthodes et outils pour appr... (59)</a:t>
            </a:r>
          </a:p>
          <a:p>
            <a:r>
              <a:rPr lang="fr-FR" sz="1000" dirty="0">
                <a:solidFill>
                  <a:schemeClr val="bg1"/>
                </a:solidFill>
              </a:rPr>
              <a:t>2.1 : organisation du travail person... (13)</a:t>
            </a:r>
          </a:p>
          <a:p>
            <a:r>
              <a:rPr lang="fr-FR" sz="1000" dirty="0">
                <a:solidFill>
                  <a:schemeClr val="bg1"/>
                </a:solidFill>
              </a:rPr>
              <a:t>2.2 : coopération et réalisation de ... (31)</a:t>
            </a:r>
          </a:p>
          <a:p>
            <a:r>
              <a:rPr lang="fr-FR" sz="1000" dirty="0">
                <a:solidFill>
                  <a:schemeClr val="bg1"/>
                </a:solidFill>
              </a:rPr>
              <a:t>2.3 : médias, démarches de recherche... (11)</a:t>
            </a:r>
          </a:p>
          <a:p>
            <a:r>
              <a:rPr lang="fr-FR" sz="1000" dirty="0">
                <a:solidFill>
                  <a:schemeClr val="bg1"/>
                </a:solidFill>
              </a:rPr>
              <a:t>2.4 : outils numériques pour échange... (18)</a:t>
            </a:r>
          </a:p>
          <a:p>
            <a:r>
              <a:rPr lang="fr-FR" sz="1000" dirty="0">
                <a:solidFill>
                  <a:schemeClr val="bg1"/>
                </a:solidFill>
              </a:rPr>
              <a:t>3 : la formation de la personne et d... (21)</a:t>
            </a:r>
          </a:p>
          <a:p>
            <a:r>
              <a:rPr lang="fr-FR" sz="1000" dirty="0">
                <a:solidFill>
                  <a:schemeClr val="bg1"/>
                </a:solidFill>
              </a:rPr>
              <a:t>3.2 : la règle et le droit (2)</a:t>
            </a:r>
          </a:p>
          <a:p>
            <a:r>
              <a:rPr lang="fr-FR" sz="1000" dirty="0">
                <a:solidFill>
                  <a:schemeClr val="bg1"/>
                </a:solidFill>
              </a:rPr>
              <a:t>3.3 : réflexion et discernement (4)</a:t>
            </a:r>
          </a:p>
          <a:p>
            <a:r>
              <a:rPr lang="fr-FR" sz="1000" dirty="0">
                <a:solidFill>
                  <a:schemeClr val="bg1"/>
                </a:solidFill>
              </a:rPr>
              <a:t>3.4 : responsabilité, sens de l’enga... (15)</a:t>
            </a:r>
          </a:p>
          <a:p>
            <a:r>
              <a:rPr lang="fr-FR" sz="1000" dirty="0">
                <a:solidFill>
                  <a:schemeClr val="bg1"/>
                </a:solidFill>
              </a:rPr>
              <a:t>4 : les systèmes naturels et les sys... (860)</a:t>
            </a:r>
          </a:p>
          <a:p>
            <a:r>
              <a:rPr lang="fr-FR" sz="1000" dirty="0">
                <a:solidFill>
                  <a:schemeClr val="bg1"/>
                </a:solidFill>
              </a:rPr>
              <a:t>4.1 : démarches scientifiques (611)</a:t>
            </a:r>
          </a:p>
          <a:p>
            <a:r>
              <a:rPr lang="fr-FR" sz="1000" dirty="0">
                <a:solidFill>
                  <a:schemeClr val="bg1"/>
                </a:solidFill>
              </a:rPr>
              <a:t>4.2 : conception, création, réalisat... (324)</a:t>
            </a:r>
          </a:p>
          <a:p>
            <a:r>
              <a:rPr lang="fr-FR" sz="1000" dirty="0">
                <a:solidFill>
                  <a:schemeClr val="bg1"/>
                </a:solidFill>
              </a:rPr>
              <a:t>4.3 : responsabilités individuelles ... (109)</a:t>
            </a:r>
          </a:p>
          <a:p>
            <a:r>
              <a:rPr lang="fr-FR" sz="1000" dirty="0">
                <a:solidFill>
                  <a:schemeClr val="bg1"/>
                </a:solidFill>
              </a:rPr>
              <a:t>5 : les représentations du monde et ... (53</a:t>
            </a:r>
            <a:r>
              <a:rPr lang="fr-FR" sz="1000" dirty="0" smtClean="0">
                <a:solidFill>
                  <a:schemeClr val="bg1"/>
                </a:solidFill>
              </a:rPr>
              <a:t>) …</a:t>
            </a:r>
            <a:endParaRPr lang="fr-FR" sz="1000" dirty="0">
              <a:solidFill>
                <a:schemeClr val="bg1"/>
              </a:solidFill>
            </a:endParaRPr>
          </a:p>
        </p:txBody>
      </p:sp>
      <p:sp>
        <p:nvSpPr>
          <p:cNvPr id="11" name="ZoneTexte 10"/>
          <p:cNvSpPr txBox="1"/>
          <p:nvPr/>
        </p:nvSpPr>
        <p:spPr>
          <a:xfrm>
            <a:off x="4139952" y="2708858"/>
            <a:ext cx="1152128" cy="648134"/>
          </a:xfrm>
          <a:prstGeom prst="rect">
            <a:avLst/>
          </a:prstGeom>
          <a:solidFill>
            <a:schemeClr val="tx2">
              <a:lumMod val="60000"/>
              <a:lumOff val="4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wrap="square" lIns="36000" tIns="108000" rIns="36000" bIns="0" rtlCol="0" anchor="t" anchorCtr="0">
            <a:normAutofit lnSpcReduction="10000"/>
          </a:bodyPr>
          <a:lstStyle/>
          <a:p>
            <a:r>
              <a:rPr lang="fr-FR" sz="1200" dirty="0" smtClean="0">
                <a:solidFill>
                  <a:schemeClr val="bg1"/>
                </a:solidFill>
              </a:rPr>
              <a:t>Grain  (4394)</a:t>
            </a:r>
            <a:endParaRPr lang="fr-FR" sz="1200" dirty="0">
              <a:solidFill>
                <a:schemeClr val="bg1"/>
              </a:solidFill>
            </a:endParaRPr>
          </a:p>
          <a:p>
            <a:r>
              <a:rPr lang="fr-FR" sz="1200" dirty="0" smtClean="0">
                <a:solidFill>
                  <a:schemeClr val="bg1"/>
                </a:solidFill>
              </a:rPr>
              <a:t>Module (1415)</a:t>
            </a:r>
            <a:endParaRPr lang="fr-FR" sz="1200" dirty="0">
              <a:solidFill>
                <a:schemeClr val="bg1"/>
              </a:solidFill>
            </a:endParaRPr>
          </a:p>
          <a:p>
            <a:r>
              <a:rPr lang="fr-FR" sz="1200" strike="sngStrike" dirty="0" smtClean="0">
                <a:solidFill>
                  <a:schemeClr val="bg1"/>
                </a:solidFill>
              </a:rPr>
              <a:t>Parcours  (29)</a:t>
            </a:r>
          </a:p>
        </p:txBody>
      </p:sp>
      <p:sp>
        <p:nvSpPr>
          <p:cNvPr id="12" name="ZoneTexte 11"/>
          <p:cNvSpPr txBox="1"/>
          <p:nvPr/>
        </p:nvSpPr>
        <p:spPr>
          <a:xfrm>
            <a:off x="5372233" y="2822163"/>
            <a:ext cx="1584176" cy="1789738"/>
          </a:xfrm>
          <a:prstGeom prst="rect">
            <a:avLst/>
          </a:prstGeom>
          <a:solidFill>
            <a:schemeClr val="tx2">
              <a:lumMod val="60000"/>
              <a:lumOff val="40000"/>
            </a:schemeClr>
          </a:solidFill>
          <a:ln>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ln>
        </p:spPr>
        <p:txBody>
          <a:bodyPr vert="horz" wrap="square" lIns="36000" tIns="108000" rIns="36000" bIns="0" rtlCol="0" anchor="t" anchorCtr="0">
            <a:noAutofit/>
          </a:bodyPr>
          <a:lstStyle/>
          <a:p>
            <a:r>
              <a:rPr lang="fr-FR" sz="1000" dirty="0">
                <a:solidFill>
                  <a:schemeClr val="bg1"/>
                </a:solidFill>
              </a:rPr>
              <a:t>Photo (1291)</a:t>
            </a:r>
          </a:p>
          <a:p>
            <a:r>
              <a:rPr lang="fr-FR" sz="1000" dirty="0">
                <a:solidFill>
                  <a:schemeClr val="bg1"/>
                </a:solidFill>
              </a:rPr>
              <a:t>Film documentaire (1047)</a:t>
            </a:r>
          </a:p>
          <a:p>
            <a:r>
              <a:rPr lang="fr-FR" sz="1000" dirty="0">
                <a:solidFill>
                  <a:schemeClr val="bg1"/>
                </a:solidFill>
              </a:rPr>
              <a:t>Texte (538)</a:t>
            </a:r>
          </a:p>
          <a:p>
            <a:r>
              <a:rPr lang="fr-FR" sz="1000" dirty="0">
                <a:solidFill>
                  <a:schemeClr val="bg1"/>
                </a:solidFill>
              </a:rPr>
              <a:t>Film d'animation (506)</a:t>
            </a:r>
          </a:p>
          <a:p>
            <a:r>
              <a:rPr lang="fr-FR" sz="1000" dirty="0">
                <a:solidFill>
                  <a:schemeClr val="bg1"/>
                </a:solidFill>
              </a:rPr>
              <a:t>Schéma/illustration (399)</a:t>
            </a:r>
          </a:p>
          <a:p>
            <a:r>
              <a:rPr lang="fr-FR" sz="1000" dirty="0">
                <a:solidFill>
                  <a:schemeClr val="bg1"/>
                </a:solidFill>
              </a:rPr>
              <a:t>Objet 3D (267)</a:t>
            </a:r>
          </a:p>
          <a:p>
            <a:r>
              <a:rPr lang="fr-FR" sz="1000" dirty="0">
                <a:solidFill>
                  <a:schemeClr val="bg1"/>
                </a:solidFill>
              </a:rPr>
              <a:t>Ressource interactive (186)</a:t>
            </a:r>
          </a:p>
          <a:p>
            <a:r>
              <a:rPr lang="fr-FR" sz="1000" dirty="0">
                <a:solidFill>
                  <a:schemeClr val="bg1"/>
                </a:solidFill>
              </a:rPr>
              <a:t>Schéma (136)</a:t>
            </a:r>
          </a:p>
          <a:p>
            <a:r>
              <a:rPr lang="fr-FR" sz="1000" dirty="0">
                <a:solidFill>
                  <a:schemeClr val="bg1"/>
                </a:solidFill>
              </a:rPr>
              <a:t>Son (12)</a:t>
            </a:r>
          </a:p>
          <a:p>
            <a:r>
              <a:rPr lang="fr-FR" sz="1000" dirty="0">
                <a:solidFill>
                  <a:schemeClr val="bg1"/>
                </a:solidFill>
              </a:rPr>
              <a:t>Données ExAO (11)</a:t>
            </a:r>
          </a:p>
        </p:txBody>
      </p:sp>
    </p:spTree>
    <p:extLst>
      <p:ext uri="{BB962C8B-B14F-4D97-AF65-F5344CB8AC3E}">
        <p14:creationId xmlns:p14="http://schemas.microsoft.com/office/powerpoint/2010/main" val="7472308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LA GRANULARITÉ</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grpSp>
        <p:nvGrpSpPr>
          <p:cNvPr id="29" name="Groupe 28"/>
          <p:cNvGrpSpPr/>
          <p:nvPr/>
        </p:nvGrpSpPr>
        <p:grpSpPr>
          <a:xfrm>
            <a:off x="1835696" y="602931"/>
            <a:ext cx="6336704" cy="5172124"/>
            <a:chOff x="1619672" y="1268760"/>
            <a:chExt cx="6336704" cy="5172124"/>
          </a:xfrm>
        </p:grpSpPr>
        <p:grpSp>
          <p:nvGrpSpPr>
            <p:cNvPr id="25" name="Groupe 24"/>
            <p:cNvGrpSpPr/>
            <p:nvPr/>
          </p:nvGrpSpPr>
          <p:grpSpPr>
            <a:xfrm>
              <a:off x="1619672" y="1268760"/>
              <a:ext cx="6336704" cy="5172124"/>
              <a:chOff x="1475656" y="1281212"/>
              <a:chExt cx="6336704" cy="5172124"/>
            </a:xfrm>
          </p:grpSpPr>
          <p:sp>
            <p:nvSpPr>
              <p:cNvPr id="23" name="Ellipse 22"/>
              <p:cNvSpPr/>
              <p:nvPr/>
            </p:nvSpPr>
            <p:spPr>
              <a:xfrm>
                <a:off x="1475656" y="1281212"/>
                <a:ext cx="6336704" cy="5172124"/>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fr-FR" sz="1100" b="1" dirty="0" smtClean="0"/>
              </a:p>
            </p:txBody>
          </p:sp>
          <p:sp>
            <p:nvSpPr>
              <p:cNvPr id="14" name="Ellipse 13"/>
              <p:cNvSpPr/>
              <p:nvPr/>
            </p:nvSpPr>
            <p:spPr>
              <a:xfrm>
                <a:off x="4211960" y="1896929"/>
                <a:ext cx="3240360" cy="3240360"/>
              </a:xfrm>
              <a:prstGeom prst="ellipse">
                <a:avLst/>
              </a:prstGeom>
              <a:solidFill>
                <a:schemeClr val="accent6">
                  <a:lumMod val="40000"/>
                  <a:lumOff val="60000"/>
                  <a:alpha val="58000"/>
                </a:schemeClr>
              </a:solid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fr-FR" sz="1100" b="1" dirty="0" smtClean="0"/>
              </a:p>
            </p:txBody>
          </p:sp>
          <p:sp>
            <p:nvSpPr>
              <p:cNvPr id="13" name="Ellipse 12"/>
              <p:cNvSpPr/>
              <p:nvPr/>
            </p:nvSpPr>
            <p:spPr>
              <a:xfrm>
                <a:off x="1955463" y="1768798"/>
                <a:ext cx="3240360" cy="3240360"/>
              </a:xfrm>
              <a:prstGeom prst="ellipse">
                <a:avLst/>
              </a:prstGeom>
              <a:solidFill>
                <a:schemeClr val="accent6">
                  <a:lumMod val="40000"/>
                  <a:lumOff val="60000"/>
                  <a:alpha val="47000"/>
                </a:schemeClr>
              </a:solidFill>
              <a:ln w="63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fr-FR" sz="1100" b="1" dirty="0" smtClean="0"/>
              </a:p>
            </p:txBody>
          </p:sp>
          <p:sp>
            <p:nvSpPr>
              <p:cNvPr id="6" name="Ellipse 5"/>
              <p:cNvSpPr/>
              <p:nvPr/>
            </p:nvSpPr>
            <p:spPr>
              <a:xfrm>
                <a:off x="2279499" y="2528047"/>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smtClean="0"/>
                  <a:t>Photo</a:t>
                </a:r>
              </a:p>
            </p:txBody>
          </p:sp>
          <p:sp>
            <p:nvSpPr>
              <p:cNvPr id="8" name="Ellipse 7"/>
              <p:cNvSpPr/>
              <p:nvPr/>
            </p:nvSpPr>
            <p:spPr>
              <a:xfrm>
                <a:off x="3233544" y="2337675"/>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smtClean="0"/>
                  <a:t>Film</a:t>
                </a:r>
              </a:p>
            </p:txBody>
          </p:sp>
          <p:sp>
            <p:nvSpPr>
              <p:cNvPr id="9" name="Ellipse 8"/>
              <p:cNvSpPr/>
              <p:nvPr/>
            </p:nvSpPr>
            <p:spPr>
              <a:xfrm>
                <a:off x="2506340" y="3612127"/>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smtClean="0"/>
                  <a:t>3D</a:t>
                </a:r>
              </a:p>
            </p:txBody>
          </p:sp>
          <p:sp>
            <p:nvSpPr>
              <p:cNvPr id="10" name="Ellipse 9"/>
              <p:cNvSpPr/>
              <p:nvPr/>
            </p:nvSpPr>
            <p:spPr>
              <a:xfrm>
                <a:off x="4535996" y="2687760"/>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a:t>T</a:t>
                </a:r>
                <a:r>
                  <a:rPr lang="fr-FR" sz="900" dirty="0" smtClean="0"/>
                  <a:t>exte</a:t>
                </a:r>
              </a:p>
            </p:txBody>
          </p:sp>
          <p:sp>
            <p:nvSpPr>
              <p:cNvPr id="11" name="Ellipse 10"/>
              <p:cNvSpPr/>
              <p:nvPr/>
            </p:nvSpPr>
            <p:spPr>
              <a:xfrm>
                <a:off x="4454861" y="3824003"/>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smtClean="0"/>
                  <a:t>Schéma</a:t>
                </a:r>
              </a:p>
            </p:txBody>
          </p:sp>
          <p:sp>
            <p:nvSpPr>
              <p:cNvPr id="12" name="Ellipse 11"/>
              <p:cNvSpPr/>
              <p:nvPr/>
            </p:nvSpPr>
            <p:spPr>
              <a:xfrm>
                <a:off x="4343851" y="3226396"/>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smtClean="0"/>
                  <a:t>Anim</a:t>
                </a:r>
              </a:p>
            </p:txBody>
          </p:sp>
          <p:sp>
            <p:nvSpPr>
              <p:cNvPr id="16" name="Ellipse 15"/>
              <p:cNvSpPr/>
              <p:nvPr/>
            </p:nvSpPr>
            <p:spPr>
              <a:xfrm>
                <a:off x="3641774" y="3947900"/>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smtClean="0"/>
                  <a:t>Film</a:t>
                </a:r>
              </a:p>
            </p:txBody>
          </p:sp>
          <p:sp>
            <p:nvSpPr>
              <p:cNvPr id="17" name="Ellipse 16"/>
              <p:cNvSpPr/>
              <p:nvPr/>
            </p:nvSpPr>
            <p:spPr>
              <a:xfrm>
                <a:off x="5676369" y="2582785"/>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smtClean="0"/>
                  <a:t>Film</a:t>
                </a:r>
              </a:p>
            </p:txBody>
          </p:sp>
          <p:sp>
            <p:nvSpPr>
              <p:cNvPr id="18" name="Ellipse 17"/>
              <p:cNvSpPr/>
              <p:nvPr/>
            </p:nvSpPr>
            <p:spPr>
              <a:xfrm>
                <a:off x="6361101" y="3550680"/>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a:t>T</a:t>
                </a:r>
                <a:r>
                  <a:rPr lang="fr-FR" sz="900" dirty="0" smtClean="0"/>
                  <a:t>exte</a:t>
                </a:r>
              </a:p>
            </p:txBody>
          </p:sp>
          <p:sp>
            <p:nvSpPr>
              <p:cNvPr id="19" name="Ellipse 18"/>
              <p:cNvSpPr/>
              <p:nvPr/>
            </p:nvSpPr>
            <p:spPr>
              <a:xfrm>
                <a:off x="3215603" y="2948388"/>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a:t>T</a:t>
                </a:r>
                <a:r>
                  <a:rPr lang="fr-FR" sz="900" dirty="0" smtClean="0"/>
                  <a:t>exte</a:t>
                </a:r>
              </a:p>
            </p:txBody>
          </p:sp>
          <p:sp>
            <p:nvSpPr>
              <p:cNvPr id="20" name="Ellipse 19"/>
              <p:cNvSpPr/>
              <p:nvPr/>
            </p:nvSpPr>
            <p:spPr>
              <a:xfrm>
                <a:off x="5494672" y="4055972"/>
                <a:ext cx="504056" cy="504056"/>
              </a:xfrm>
              <a:prstGeom prst="ellipse">
                <a:avLst/>
              </a:prstGeom>
              <a:solidFill>
                <a:srgbClr val="0091A6"/>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0" rIns="36000" bIns="0" rtlCol="0" anchor="ctr" anchorCtr="0"/>
              <a:lstStyle/>
              <a:p>
                <a:pPr algn="ctr" fontAlgn="auto">
                  <a:spcBef>
                    <a:spcPts val="0"/>
                  </a:spcBef>
                  <a:spcAft>
                    <a:spcPts val="0"/>
                  </a:spcAft>
                </a:pPr>
                <a:r>
                  <a:rPr lang="fr-FR" sz="900" dirty="0" smtClean="0"/>
                  <a:t>Grain</a:t>
                </a:r>
              </a:p>
              <a:p>
                <a:pPr algn="ctr" fontAlgn="auto">
                  <a:spcBef>
                    <a:spcPts val="0"/>
                  </a:spcBef>
                  <a:spcAft>
                    <a:spcPts val="0"/>
                  </a:spcAft>
                </a:pPr>
                <a:r>
                  <a:rPr lang="fr-FR" sz="900" dirty="0" smtClean="0"/>
                  <a:t>Photo</a:t>
                </a:r>
              </a:p>
            </p:txBody>
          </p:sp>
          <p:sp>
            <p:nvSpPr>
              <p:cNvPr id="21" name="ZoneTexte 20"/>
              <p:cNvSpPr txBox="1"/>
              <p:nvPr/>
            </p:nvSpPr>
            <p:spPr>
              <a:xfrm>
                <a:off x="3074680" y="1866014"/>
                <a:ext cx="900100" cy="432048"/>
              </a:xfrm>
              <a:prstGeom prst="rect">
                <a:avLst/>
              </a:prstGeom>
            </p:spPr>
            <p:txBody>
              <a:bodyPr vert="horz" wrap="none" lIns="91440" tIns="45720" rIns="91440" bIns="45720" rtlCol="0" anchor="ctr">
                <a:normAutofit/>
              </a:bodyPr>
              <a:lstStyle/>
              <a:p>
                <a:r>
                  <a:rPr lang="fr-FR" dirty="0" smtClean="0">
                    <a:solidFill>
                      <a:schemeClr val="tx1">
                        <a:lumMod val="65000"/>
                        <a:lumOff val="35000"/>
                      </a:schemeClr>
                    </a:solidFill>
                  </a:rPr>
                  <a:t>Module</a:t>
                </a:r>
              </a:p>
            </p:txBody>
          </p:sp>
          <p:sp>
            <p:nvSpPr>
              <p:cNvPr id="22" name="ZoneTexte 21"/>
              <p:cNvSpPr txBox="1"/>
              <p:nvPr/>
            </p:nvSpPr>
            <p:spPr>
              <a:xfrm>
                <a:off x="5414940" y="2023833"/>
                <a:ext cx="900100" cy="432048"/>
              </a:xfrm>
              <a:prstGeom prst="rect">
                <a:avLst/>
              </a:prstGeom>
            </p:spPr>
            <p:txBody>
              <a:bodyPr vert="horz" wrap="none" lIns="91440" tIns="45720" rIns="91440" bIns="45720" rtlCol="0" anchor="ctr">
                <a:normAutofit/>
              </a:bodyPr>
              <a:lstStyle/>
              <a:p>
                <a:r>
                  <a:rPr lang="fr-FR" dirty="0" smtClean="0">
                    <a:solidFill>
                      <a:schemeClr val="tx1">
                        <a:lumMod val="65000"/>
                        <a:lumOff val="35000"/>
                      </a:schemeClr>
                    </a:solidFill>
                  </a:rPr>
                  <a:t>Module</a:t>
                </a:r>
              </a:p>
            </p:txBody>
          </p:sp>
          <p:sp>
            <p:nvSpPr>
              <p:cNvPr id="24" name="ZoneTexte 23"/>
              <p:cNvSpPr txBox="1"/>
              <p:nvPr/>
            </p:nvSpPr>
            <p:spPr>
              <a:xfrm>
                <a:off x="3761573" y="5309706"/>
                <a:ext cx="1273572" cy="792088"/>
              </a:xfrm>
              <a:prstGeom prst="rect">
                <a:avLst/>
              </a:prstGeom>
            </p:spPr>
            <p:txBody>
              <a:bodyPr vert="horz" wrap="none" lIns="91440" tIns="45720" rIns="91440" bIns="45720" rtlCol="0" anchor="ctr">
                <a:normAutofit/>
              </a:bodyPr>
              <a:lstStyle/>
              <a:p>
                <a:r>
                  <a:rPr lang="fr-FR" sz="2800" dirty="0" smtClean="0">
                    <a:solidFill>
                      <a:schemeClr val="bg1"/>
                    </a:solidFill>
                  </a:rPr>
                  <a:t>(PARCOURS)</a:t>
                </a:r>
              </a:p>
            </p:txBody>
          </p:sp>
        </p:grpSp>
        <p:pic>
          <p:nvPicPr>
            <p:cNvPr id="26" name="Image 2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42725" y="2175855"/>
              <a:ext cx="358696" cy="360000"/>
            </a:xfrm>
            <a:prstGeom prst="rect">
              <a:avLst/>
            </a:prstGeom>
          </p:spPr>
        </p:pic>
        <p:pic>
          <p:nvPicPr>
            <p:cNvPr id="27" name="Image 2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37243" y="3024399"/>
              <a:ext cx="354785" cy="360000"/>
            </a:xfrm>
            <a:prstGeom prst="rect">
              <a:avLst/>
            </a:prstGeom>
          </p:spPr>
        </p:pic>
      </p:grpSp>
    </p:spTree>
    <p:extLst>
      <p:ext uri="{BB962C8B-B14F-4D97-AF65-F5344CB8AC3E}">
        <p14:creationId xmlns:p14="http://schemas.microsoft.com/office/powerpoint/2010/main" val="37323027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LE MODULE</a:t>
            </a:r>
            <a:endParaRPr lang="fr-FR" dirty="0"/>
          </a:p>
        </p:txBody>
      </p:sp>
      <p:sp>
        <p:nvSpPr>
          <p:cNvPr id="4" name="Espace réservé du contenu 3"/>
          <p:cNvSpPr>
            <a:spLocks noGrp="1"/>
          </p:cNvSpPr>
          <p:nvPr>
            <p:ph sz="quarter" idx="14"/>
          </p:nvPr>
        </p:nvSpPr>
        <p:spPr/>
        <p:txBody>
          <a:bodyPr>
            <a:normAutofit lnSpcReduction="10000"/>
          </a:bodyPr>
          <a:lstStyle/>
          <a:p>
            <a:endParaRPr lang="fr-FR" sz="2400" dirty="0" smtClean="0"/>
          </a:p>
          <a:p>
            <a:endParaRPr lang="fr-FR" sz="2400" dirty="0"/>
          </a:p>
          <a:p>
            <a:endParaRPr lang="fr-FR" sz="2400" dirty="0" smtClean="0"/>
          </a:p>
          <a:p>
            <a:endParaRPr lang="fr-FR" sz="2400" dirty="0"/>
          </a:p>
          <a:p>
            <a:r>
              <a:rPr lang="fr-FR" sz="2400" dirty="0" smtClean="0"/>
              <a:t>1415 </a:t>
            </a:r>
            <a:r>
              <a:rPr lang="fr-FR" sz="2400" b="1" i="1" dirty="0" smtClean="0"/>
              <a:t>MODULES</a:t>
            </a:r>
            <a:r>
              <a:rPr lang="fr-FR" sz="2400" dirty="0" smtClean="0"/>
              <a:t> </a:t>
            </a:r>
            <a:r>
              <a:rPr lang="fr-FR" sz="2400" dirty="0"/>
              <a:t>disponibles et accessibles depuis le menu </a:t>
            </a:r>
            <a:r>
              <a:rPr lang="fr-FR" sz="2400" b="1" dirty="0"/>
              <a:t>Granularités</a:t>
            </a:r>
            <a:r>
              <a:rPr lang="fr-FR" sz="2400" dirty="0"/>
              <a:t> </a:t>
            </a:r>
            <a:r>
              <a:rPr lang="fr-FR" sz="2400" dirty="0" smtClean="0"/>
              <a:t>:</a:t>
            </a:r>
          </a:p>
          <a:p>
            <a:pPr lvl="1"/>
            <a:r>
              <a:rPr lang="fr-FR" sz="1800" dirty="0" err="1"/>
              <a:t>d</a:t>
            </a:r>
            <a:r>
              <a:rPr lang="fr-FR" sz="1800" dirty="0" err="1" smtClean="0"/>
              <a:t>uplicables</a:t>
            </a:r>
            <a:r>
              <a:rPr lang="fr-FR" sz="1800" dirty="0" smtClean="0"/>
              <a:t> … toujours conseillé avant modification</a:t>
            </a:r>
          </a:p>
          <a:p>
            <a:pPr lvl="1"/>
            <a:r>
              <a:rPr lang="fr-FR" sz="1800" dirty="0" smtClean="0"/>
              <a:t>éditables pour être modifiés</a:t>
            </a:r>
          </a:p>
          <a:p>
            <a:pPr lvl="1"/>
            <a:r>
              <a:rPr lang="fr-FR" sz="1800" dirty="0"/>
              <a:t>t</a:t>
            </a:r>
            <a:r>
              <a:rPr lang="fr-FR" sz="1800" dirty="0" smtClean="0"/>
              <a:t>éléchargeables aux formats :</a:t>
            </a:r>
          </a:p>
          <a:p>
            <a:pPr lvl="5"/>
            <a:r>
              <a:rPr lang="fr-FR" sz="1000" dirty="0" smtClean="0"/>
              <a:t>TAC           (archive Acticalc)</a:t>
            </a:r>
          </a:p>
          <a:p>
            <a:pPr lvl="5"/>
            <a:r>
              <a:rPr lang="fr-FR" sz="1000" dirty="0" smtClean="0"/>
              <a:t>ZIP             (archive compressée)</a:t>
            </a:r>
          </a:p>
          <a:p>
            <a:pPr lvl="5"/>
            <a:r>
              <a:rPr lang="fr-FR" sz="1000" dirty="0" smtClean="0"/>
              <a:t>SCORM     (export normalisé pour un import vers </a:t>
            </a:r>
            <a:r>
              <a:rPr lang="fr-FR" sz="1000" dirty="0"/>
              <a:t>M</a:t>
            </a:r>
            <a:r>
              <a:rPr lang="fr-FR" sz="1000" dirty="0" smtClean="0"/>
              <a:t>oodle par exemple)</a:t>
            </a:r>
          </a:p>
          <a:p>
            <a:pPr lvl="2"/>
            <a:endParaRPr lang="fr-FR" sz="1400"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pic>
        <p:nvPicPr>
          <p:cNvPr id="6" name="Imag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48144" y="274638"/>
            <a:ext cx="6300192" cy="2808720"/>
          </a:xfrm>
          <a:prstGeom prst="rect">
            <a:avLst/>
          </a:prstGeom>
        </p:spPr>
      </p:pic>
    </p:spTree>
    <p:extLst>
      <p:ext uri="{BB962C8B-B14F-4D97-AF65-F5344CB8AC3E}">
        <p14:creationId xmlns:p14="http://schemas.microsoft.com/office/powerpoint/2010/main" val="9478986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fontScale="90000"/>
          </a:bodyPr>
          <a:lstStyle/>
          <a:p>
            <a:r>
              <a:rPr lang="fr-FR" dirty="0" smtClean="0"/>
              <a:t> </a:t>
            </a:r>
            <a:endParaRPr lang="fr-FR" dirty="0"/>
          </a:p>
        </p:txBody>
      </p:sp>
      <p:sp>
        <p:nvSpPr>
          <p:cNvPr id="3" name="Espace réservé du texte 2"/>
          <p:cNvSpPr>
            <a:spLocks noGrp="1"/>
          </p:cNvSpPr>
          <p:nvPr>
            <p:ph type="body" sz="quarter" idx="13"/>
          </p:nvPr>
        </p:nvSpPr>
        <p:spPr/>
        <p:txBody>
          <a:bodyPr/>
          <a:lstStyle/>
          <a:p>
            <a:r>
              <a:rPr lang="fr-FR" dirty="0" smtClean="0"/>
              <a:t>LA SESSION</a:t>
            </a:r>
            <a:endParaRPr lang="fr-FR" dirty="0"/>
          </a:p>
        </p:txBody>
      </p:sp>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5536" y="297142"/>
            <a:ext cx="728291" cy="611578"/>
          </a:xfrm>
          <a:prstGeom prst="rect">
            <a:avLst/>
          </a:prstGeom>
        </p:spPr>
      </p:pic>
      <p:pic>
        <p:nvPicPr>
          <p:cNvPr id="7" name="Imag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27783" y="188641"/>
            <a:ext cx="4752529" cy="2121066"/>
          </a:xfrm>
          <a:prstGeom prst="rect">
            <a:avLst/>
          </a:prstGeom>
          <a:effectLst>
            <a:outerShdw blurRad="50800" dist="38100" dir="2700000" algn="tl" rotWithShape="0">
              <a:prstClr val="black">
                <a:alpha val="40000"/>
              </a:prstClr>
            </a:outerShdw>
          </a:effectLst>
        </p:spPr>
      </p:pic>
      <p:sp>
        <p:nvSpPr>
          <p:cNvPr id="8" name="ZoneTexte 7"/>
          <p:cNvSpPr txBox="1"/>
          <p:nvPr/>
        </p:nvSpPr>
        <p:spPr>
          <a:xfrm>
            <a:off x="395536" y="2166836"/>
            <a:ext cx="8568952" cy="792088"/>
          </a:xfrm>
          <a:prstGeom prst="rect">
            <a:avLst/>
          </a:prstGeom>
        </p:spPr>
        <p:txBody>
          <a:bodyPr vert="horz" wrap="square" lIns="91440" tIns="45720" rIns="91440" bIns="45720" rtlCol="0" anchor="ctr">
            <a:normAutofit/>
          </a:bodyPr>
          <a:lstStyle/>
          <a:p>
            <a:r>
              <a:rPr lang="fr-FR" b="1" i="1" dirty="0" smtClean="0"/>
              <a:t>Créer une session </a:t>
            </a:r>
            <a:r>
              <a:rPr lang="fr-FR" dirty="0" smtClean="0"/>
              <a:t>permet de paramétrer un lien rendant le </a:t>
            </a:r>
            <a:r>
              <a:rPr lang="fr-FR" b="1" i="1" dirty="0" smtClean="0"/>
              <a:t>module</a:t>
            </a:r>
            <a:r>
              <a:rPr lang="fr-FR" dirty="0" smtClean="0"/>
              <a:t> accessible aux élèves.</a:t>
            </a:r>
          </a:p>
        </p:txBody>
      </p:sp>
      <p:pic>
        <p:nvPicPr>
          <p:cNvPr id="9" name="Imag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47563" y="2978924"/>
            <a:ext cx="3960440" cy="1506576"/>
          </a:xfrm>
          <a:prstGeom prst="rect">
            <a:avLst/>
          </a:prstGeom>
          <a:effectLst>
            <a:outerShdw blurRad="50800" dist="38100" dir="2700000" algn="tl" rotWithShape="0">
              <a:prstClr val="black">
                <a:alpha val="40000"/>
              </a:prstClr>
            </a:outerShdw>
          </a:effectLst>
        </p:spPr>
      </p:pic>
      <p:pic>
        <p:nvPicPr>
          <p:cNvPr id="10" name="Image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14608" y="2780928"/>
            <a:ext cx="3789487" cy="874497"/>
          </a:xfrm>
          <a:prstGeom prst="rect">
            <a:avLst/>
          </a:prstGeom>
          <a:effectLst>
            <a:outerShdw blurRad="50800" dist="38100" dir="2700000" algn="tl" rotWithShape="0">
              <a:prstClr val="black">
                <a:alpha val="40000"/>
              </a:prstClr>
            </a:outerShdw>
          </a:effectLst>
        </p:spPr>
      </p:pic>
      <p:pic>
        <p:nvPicPr>
          <p:cNvPr id="11" name="Image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214608" y="3732212"/>
            <a:ext cx="3805691" cy="1107476"/>
          </a:xfrm>
          <a:prstGeom prst="rect">
            <a:avLst/>
          </a:prstGeom>
          <a:effectLst>
            <a:outerShdw blurRad="50800" dist="38100" dir="2700000" algn="tl" rotWithShape="0">
              <a:prstClr val="black">
                <a:alpha val="40000"/>
              </a:prstClr>
            </a:outerShdw>
          </a:effectLst>
        </p:spPr>
      </p:pic>
      <p:sp>
        <p:nvSpPr>
          <p:cNvPr id="12" name="ZoneTexte 11"/>
          <p:cNvSpPr txBox="1"/>
          <p:nvPr/>
        </p:nvSpPr>
        <p:spPr>
          <a:xfrm>
            <a:off x="6178996" y="3914205"/>
            <a:ext cx="2847919" cy="240515"/>
          </a:xfrm>
          <a:prstGeom prst="rect">
            <a:avLst/>
          </a:prstGeom>
        </p:spPr>
        <p:txBody>
          <a:bodyPr vert="horz" wrap="none" lIns="91440" tIns="45720" rIns="91440" bIns="45720" rtlCol="0" anchor="ctr">
            <a:normAutofit fontScale="85000" lnSpcReduction="20000"/>
          </a:bodyPr>
          <a:lstStyle/>
          <a:p>
            <a:r>
              <a:rPr lang="fr-FR" sz="1400" dirty="0"/>
              <a:t>https://edu.tactileo.fr/go?code=GZ0X</a:t>
            </a:r>
            <a:endParaRPr lang="fr-FR" sz="1400" dirty="0" smtClean="0"/>
          </a:p>
        </p:txBody>
      </p:sp>
      <p:cxnSp>
        <p:nvCxnSpPr>
          <p:cNvPr id="14" name="Connecteur droit avec flèche 13"/>
          <p:cNvCxnSpPr/>
          <p:nvPr/>
        </p:nvCxnSpPr>
        <p:spPr>
          <a:xfrm flipV="1">
            <a:off x="4283968" y="3356992"/>
            <a:ext cx="1008112" cy="92895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flipH="1">
            <a:off x="8372134" y="3356992"/>
            <a:ext cx="88298" cy="557214"/>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8" name="Image 1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42515" y="4916475"/>
            <a:ext cx="2063059" cy="1703258"/>
          </a:xfrm>
          <a:prstGeom prst="rect">
            <a:avLst/>
          </a:prstGeom>
        </p:spPr>
      </p:pic>
      <p:sp>
        <p:nvSpPr>
          <p:cNvPr id="19" name="ZoneTexte 18"/>
          <p:cNvSpPr txBox="1"/>
          <p:nvPr/>
        </p:nvSpPr>
        <p:spPr>
          <a:xfrm>
            <a:off x="899592" y="4632686"/>
            <a:ext cx="4244366" cy="1248829"/>
          </a:xfrm>
          <a:prstGeom prst="rect">
            <a:avLst/>
          </a:prstGeom>
        </p:spPr>
        <p:txBody>
          <a:bodyPr vert="horz" wrap="square" lIns="91440" tIns="45720" rIns="91440" bIns="45720" rtlCol="0" anchor="ctr">
            <a:normAutofit/>
          </a:bodyPr>
          <a:lstStyle/>
          <a:p>
            <a:endParaRPr lang="fr-FR" dirty="0" smtClean="0"/>
          </a:p>
        </p:txBody>
      </p:sp>
      <p:sp>
        <p:nvSpPr>
          <p:cNvPr id="20" name="ZoneTexte 19"/>
          <p:cNvSpPr txBox="1"/>
          <p:nvPr/>
        </p:nvSpPr>
        <p:spPr>
          <a:xfrm>
            <a:off x="647563" y="4437112"/>
            <a:ext cx="4424302" cy="1460610"/>
          </a:xfrm>
          <a:prstGeom prst="rect">
            <a:avLst/>
          </a:prstGeom>
        </p:spPr>
        <p:txBody>
          <a:bodyPr vert="horz" wrap="square" lIns="91440" tIns="45720" rIns="91440" bIns="45720" rtlCol="0" anchor="ctr">
            <a:normAutofit/>
          </a:bodyPr>
          <a:lstStyle/>
          <a:p>
            <a:pPr algn="just"/>
            <a:r>
              <a:rPr lang="fr-FR" sz="1400" dirty="0" smtClean="0"/>
              <a:t>Dans cet exemple, une session est créée pour accéder au module entre le 07/02/19 à 15h20 et le 08/02/19 à 15h15.</a:t>
            </a:r>
          </a:p>
          <a:p>
            <a:pPr algn="just"/>
            <a:r>
              <a:rPr lang="fr-FR" sz="1400" dirty="0" smtClean="0"/>
              <a:t>Les élèves y accèdent à partir du lien ou du QR Code indiquant l’identifiant de session (GZ0X)</a:t>
            </a:r>
          </a:p>
          <a:p>
            <a:pPr algn="just"/>
            <a:r>
              <a:rPr lang="fr-FR" sz="1400" dirty="0" smtClean="0"/>
              <a:t>À l’adresse de session, l’élève entre un pseudo pour</a:t>
            </a:r>
            <a:br>
              <a:rPr lang="fr-FR" sz="1400" dirty="0" smtClean="0"/>
            </a:br>
            <a:r>
              <a:rPr lang="fr-FR" sz="1400" dirty="0" smtClean="0"/>
              <a:t>y accéder.</a:t>
            </a:r>
          </a:p>
        </p:txBody>
      </p:sp>
      <p:cxnSp>
        <p:nvCxnSpPr>
          <p:cNvPr id="21" name="Connecteur droit avec flèche 20"/>
          <p:cNvCxnSpPr/>
          <p:nvPr/>
        </p:nvCxnSpPr>
        <p:spPr>
          <a:xfrm>
            <a:off x="5004048" y="5517232"/>
            <a:ext cx="1080120" cy="72008"/>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6" name="ZoneTexte 25"/>
          <p:cNvSpPr txBox="1"/>
          <p:nvPr/>
        </p:nvSpPr>
        <p:spPr>
          <a:xfrm>
            <a:off x="2843808" y="6165304"/>
            <a:ext cx="914400" cy="914400"/>
          </a:xfrm>
          <a:prstGeom prst="rect">
            <a:avLst/>
          </a:prstGeom>
        </p:spPr>
        <p:txBody>
          <a:bodyPr vert="horz" wrap="none" lIns="91440" tIns="45720" rIns="91440" bIns="45720" rtlCol="0" anchor="ctr">
            <a:normAutofit/>
          </a:bodyPr>
          <a:lstStyle/>
          <a:p>
            <a:endParaRPr lang="fr-FR" dirty="0" smtClean="0"/>
          </a:p>
        </p:txBody>
      </p:sp>
      <p:sp>
        <p:nvSpPr>
          <p:cNvPr id="27" name="ZoneTexte 26"/>
          <p:cNvSpPr txBox="1"/>
          <p:nvPr/>
        </p:nvSpPr>
        <p:spPr>
          <a:xfrm>
            <a:off x="2627783" y="6028701"/>
            <a:ext cx="2052229" cy="712667"/>
          </a:xfrm>
          <a:prstGeom prst="rect">
            <a:avLst/>
          </a:prstGeom>
        </p:spPr>
        <p:txBody>
          <a:bodyPr vert="horz" wrap="square" lIns="91440" tIns="45720" rIns="91440" bIns="45720" rtlCol="0" anchor="ctr">
            <a:normAutofit/>
          </a:bodyPr>
          <a:lstStyle/>
          <a:p>
            <a:endParaRPr lang="fr-FR" dirty="0" smtClean="0"/>
          </a:p>
        </p:txBody>
      </p:sp>
    </p:spTree>
    <p:extLst>
      <p:ext uri="{BB962C8B-B14F-4D97-AF65-F5344CB8AC3E}">
        <p14:creationId xmlns:p14="http://schemas.microsoft.com/office/powerpoint/2010/main" val="326362973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ème Office">
  <a:themeElements>
    <a:clrScheme name="Personnalisé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91A5"/>
      </a:hlink>
      <a:folHlink>
        <a:srgbClr val="00768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91A6"/>
        </a:solidFill>
        <a:ln w="6350">
          <a:noFill/>
        </a:ln>
      </a:spPr>
      <a:bodyPr anchor="ctr"/>
      <a:lstStyle>
        <a:defPPr algn="ctr" fontAlgn="auto">
          <a:spcBef>
            <a:spcPts val="0"/>
          </a:spcBef>
          <a:spcAft>
            <a:spcPts val="0"/>
          </a:spcAft>
          <a:defRPr sz="1100" b="1" smtClean="0"/>
        </a:defPPr>
      </a:lstStyle>
      <a:style>
        <a:lnRef idx="2">
          <a:schemeClr val="accent1">
            <a:shade val="50000"/>
          </a:schemeClr>
        </a:lnRef>
        <a:fillRef idx="1">
          <a:schemeClr val="accent1"/>
        </a:fillRef>
        <a:effectRef idx="0">
          <a:schemeClr val="accent1"/>
        </a:effectRef>
        <a:fontRef idx="minor">
          <a:schemeClr val="lt1"/>
        </a:fontRef>
      </a:style>
    </a:spDef>
    <a:txDef>
      <a:spPr/>
      <a:bodyPr vert="horz" lIns="91440" tIns="45720" rIns="91440" bIns="45720" rtlCol="0" anchor="ctr">
        <a:normAutofit fontScale="47500" lnSpcReduction="20000"/>
      </a:bodyPr>
      <a:lstStyle>
        <a:defPPr>
          <a:defRPr dirty="0" smtClean="0"/>
        </a:defPPr>
      </a:lstStyle>
    </a:txDef>
  </a:objectDefaults>
  <a:extraClrSchemeLst/>
</a:theme>
</file>

<file path=ppt/theme/theme2.xml><?xml version="1.0" encoding="utf-8"?>
<a:theme xmlns:a="http://schemas.openxmlformats.org/drawingml/2006/main" name="Conception personnalisé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22212</TotalTime>
  <Words>1051</Words>
  <Application>Microsoft Office PowerPoint</Application>
  <PresentationFormat>Affichage à l'écran (4:3)</PresentationFormat>
  <Paragraphs>179</Paragraphs>
  <Slides>15</Slides>
  <Notes>0</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15</vt:i4>
      </vt:variant>
    </vt:vector>
  </HeadingPairs>
  <TitlesOfParts>
    <vt:vector size="21" baseType="lpstr">
      <vt:lpstr>Arial</vt:lpstr>
      <vt:lpstr>Calibri</vt:lpstr>
      <vt:lpstr>Franchise</vt:lpstr>
      <vt:lpstr>Wingdings</vt:lpstr>
      <vt:lpstr>Thème Office</vt:lpstr>
      <vt:lpstr>Conception personnalisée</vt:lpstr>
      <vt:lpstr>Maskott Sciences cycle 4</vt:lpstr>
      <vt:lpstr> </vt:lpstr>
      <vt:lpstr> </vt:lpstr>
      <vt:lpstr> </vt:lpstr>
      <vt:lpstr> </vt:lpstr>
      <vt:lpstr> </vt:lpstr>
      <vt:lpstr> </vt:lpstr>
      <vt:lpstr> </vt:lpstr>
      <vt:lpstr> </vt:lpstr>
      <vt:lpstr> </vt:lpstr>
      <vt:lpstr> </vt:lpstr>
      <vt:lpstr> </vt:lpstr>
      <vt:lpstr> </vt:lpstr>
      <vt:lpstr> </vt:lpstr>
      <vt:lpstr> </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Fanny Dirrière</dc:creator>
  <cp:lastModifiedBy>eric sinet</cp:lastModifiedBy>
  <cp:revision>339</cp:revision>
  <dcterms:created xsi:type="dcterms:W3CDTF">2016-03-24T12:53:45Z</dcterms:created>
  <dcterms:modified xsi:type="dcterms:W3CDTF">2019-02-11T10:10:01Z</dcterms:modified>
</cp:coreProperties>
</file>