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72" r:id="rId3"/>
    <p:sldId id="273" r:id="rId4"/>
    <p:sldId id="274" r:id="rId5"/>
    <p:sldId id="275" r:id="rId6"/>
    <p:sldId id="276" r:id="rId7"/>
    <p:sldId id="277" r:id="rId8"/>
    <p:sldId id="278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7F9"/>
    <a:srgbClr val="0091A6"/>
    <a:srgbClr val="000000"/>
    <a:srgbClr val="E39C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27" autoAdjust="0"/>
    <p:restoredTop sz="96517" autoAdjust="0"/>
  </p:normalViewPr>
  <p:slideViewPr>
    <p:cSldViewPr>
      <p:cViewPr varScale="1">
        <p:scale>
          <a:sx n="111" d="100"/>
          <a:sy n="111" d="100"/>
        </p:scale>
        <p:origin x="133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6E696-A695-4DA9-93AF-0E0B640323D1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93917-D24A-4B95-8072-EC56B6F1A8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559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864096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11" name="Rectangle 10"/>
          <p:cNvSpPr/>
          <p:nvPr userDrawn="1"/>
        </p:nvSpPr>
        <p:spPr>
          <a:xfrm flipV="1">
            <a:off x="1835150" y="3987064"/>
            <a:ext cx="5473700" cy="18000"/>
          </a:xfrm>
          <a:prstGeom prst="rect">
            <a:avLst/>
          </a:prstGeom>
          <a:solidFill>
            <a:srgbClr val="009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3059832" y="3429000"/>
            <a:ext cx="3024336" cy="288924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fr-FR" sz="1600" smtClean="0">
                <a:solidFill>
                  <a:srgbClr val="0091A5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1600" b="1" kern="1200" dirty="0" smtClean="0">
                <a:solidFill>
                  <a:srgbClr val="0091A5"/>
                </a:solidFill>
                <a:latin typeface="+mn-lt"/>
                <a:ea typeface="+mn-ea"/>
                <a:cs typeface="+mn-cs"/>
              </a:rPr>
              <a:t>Rectorat de l’académie de Reims</a:t>
            </a:r>
            <a:endParaRPr lang="fr-FR" dirty="0"/>
          </a:p>
        </p:txBody>
      </p:sp>
      <p:pic>
        <p:nvPicPr>
          <p:cNvPr id="7" name="Picture 3" descr="C:\Users\fdirriere\Desktop\Travail\chartes, logos, courriers, modèles\logos\ACADEMIE\2017_logo_academie_Reims-pp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621" y="548680"/>
            <a:ext cx="1220307" cy="145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68" y="512346"/>
            <a:ext cx="2771800" cy="147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95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668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4512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640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939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475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89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779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604321" y="116632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Espace réservé du contenu 35"/>
          <p:cNvSpPr>
            <a:spLocks noGrp="1"/>
          </p:cNvSpPr>
          <p:nvPr>
            <p:ph sz="quarter" idx="14"/>
          </p:nvPr>
        </p:nvSpPr>
        <p:spPr>
          <a:xfrm>
            <a:off x="539750" y="1700213"/>
            <a:ext cx="7993063" cy="3960812"/>
          </a:xfrm>
        </p:spPr>
        <p:txBody>
          <a:bodyPr/>
          <a:lstStyle>
            <a:lvl1pPr marL="342900" indent="-342900">
              <a:buClr>
                <a:srgbClr val="0091A6"/>
              </a:buClr>
              <a:buFont typeface="Calibri" panose="020F0502020204030204" pitchFamily="34" charset="0"/>
              <a:buChar char="•"/>
              <a:defRPr/>
            </a:lvl1pPr>
            <a:lvl2pPr marL="742950" indent="-285750">
              <a:buClr>
                <a:srgbClr val="0091A6"/>
              </a:buClr>
              <a:buFont typeface="Arial" panose="020B0604020202020204" pitchFamily="34" charset="0"/>
              <a:buChar char="•"/>
              <a:defRPr/>
            </a:lvl2pPr>
            <a:lvl3pPr>
              <a:buClr>
                <a:srgbClr val="0091A6"/>
              </a:buClr>
              <a:defRPr/>
            </a:lvl3pPr>
            <a:lvl4pPr>
              <a:buClr>
                <a:srgbClr val="0091A6"/>
              </a:buClr>
              <a:defRPr/>
            </a:lvl4pPr>
            <a:lvl5pPr>
              <a:buClr>
                <a:srgbClr val="0091A6"/>
              </a:buCl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8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ér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539750" y="1628775"/>
            <a:ext cx="7993063" cy="4032250"/>
          </a:xfrm>
        </p:spPr>
        <p:txBody>
          <a:bodyPr/>
          <a:lstStyle>
            <a:lvl1pPr marL="514350" indent="-514350">
              <a:buClr>
                <a:srgbClr val="0091A6"/>
              </a:buClr>
              <a:buFont typeface="+mj-lt"/>
              <a:buAutoNum type="arabicPeriod"/>
              <a:defRPr/>
            </a:lvl1pPr>
            <a:lvl2pPr marL="971550" indent="-514350">
              <a:buClr>
                <a:srgbClr val="0091A6"/>
              </a:buClr>
              <a:buFont typeface="+mj-lt"/>
              <a:buAutoNum type="arabicPeriod"/>
              <a:defRPr/>
            </a:lvl2pPr>
            <a:lvl3pPr marL="1371600" indent="-457200">
              <a:buClr>
                <a:srgbClr val="0091A6"/>
              </a:buClr>
              <a:buFont typeface="+mj-lt"/>
              <a:buAutoNum type="arabicPeriod"/>
              <a:defRPr/>
            </a:lvl3pPr>
            <a:lvl4pPr marL="1828800" indent="-457200">
              <a:buClr>
                <a:srgbClr val="0091A6"/>
              </a:buClr>
              <a:buFont typeface="+mj-lt"/>
              <a:buAutoNum type="arabicPeriod"/>
              <a:defRPr/>
            </a:lvl4pPr>
            <a:lvl5pPr marL="2286000" indent="-457200">
              <a:buClr>
                <a:srgbClr val="0091A6"/>
              </a:buClr>
              <a:buFont typeface="+mj-lt"/>
              <a:buAutoNum type="arabicPeriod"/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6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539750" y="1628775"/>
            <a:ext cx="7993063" cy="4032250"/>
          </a:xfrm>
        </p:spPr>
        <p:txBody>
          <a:bodyPr/>
          <a:lstStyle>
            <a:lvl1pPr marL="514350" indent="-51435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1pPr>
            <a:lvl2pPr marL="971550" indent="-51435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2pPr>
            <a:lvl3pPr marL="13716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3pPr>
            <a:lvl4pPr marL="18288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4pPr>
            <a:lvl5pPr marL="22860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361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Intervenant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cxnSp>
        <p:nvCxnSpPr>
          <p:cNvPr id="10" name="Straight Arrow Connector 55"/>
          <p:cNvCxnSpPr/>
          <p:nvPr userDrawn="1"/>
        </p:nvCxnSpPr>
        <p:spPr>
          <a:xfrm flipV="1">
            <a:off x="989013" y="1916832"/>
            <a:ext cx="7038975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73"/>
          <p:cNvCxnSpPr/>
          <p:nvPr userDrawn="1"/>
        </p:nvCxnSpPr>
        <p:spPr>
          <a:xfrm flipV="1">
            <a:off x="3131840" y="1916832"/>
            <a:ext cx="0" cy="2752725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3275856" y="2060848"/>
            <a:ext cx="4752132" cy="360040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4" name="Espace réservé du texte 29"/>
          <p:cNvSpPr>
            <a:spLocks noGrp="1"/>
          </p:cNvSpPr>
          <p:nvPr>
            <p:ph type="body" sz="quarter" idx="15" hasCustomPrompt="1"/>
          </p:nvPr>
        </p:nvSpPr>
        <p:spPr>
          <a:xfrm>
            <a:off x="3275856" y="2420888"/>
            <a:ext cx="4752132" cy="288032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3275856" y="2780928"/>
            <a:ext cx="4752132" cy="280831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texte</a:t>
            </a:r>
            <a:endParaRPr lang="fr-FR" dirty="0"/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7"/>
          </p:nvPr>
        </p:nvSpPr>
        <p:spPr>
          <a:xfrm>
            <a:off x="1115616" y="2356568"/>
            <a:ext cx="1727770" cy="2008535"/>
          </a:xfrm>
          <a:effectLst>
            <a:reflection blurRad="6350" stA="52000" endA="300" endPos="35000" dir="5400000" sy="-100000" algn="bl" rotWithShape="0"/>
            <a:softEdge rad="0"/>
          </a:effectLst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50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7"/>
          </p:nvPr>
        </p:nvSpPr>
        <p:spPr>
          <a:xfrm>
            <a:off x="0" y="1"/>
            <a:ext cx="9144000" cy="350100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fr-FR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532280" y="3789040"/>
            <a:ext cx="7986942" cy="418058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fr-FR" dirty="0" smtClean="0"/>
              <a:t>Image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532280" y="4207098"/>
            <a:ext cx="7976598" cy="302022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532280" y="4509120"/>
            <a:ext cx="8360200" cy="160344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texte</a:t>
            </a:r>
            <a:endParaRPr lang="fr-FR" dirty="0"/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395536" y="3789040"/>
            <a:ext cx="152400" cy="39211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29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Blocs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6" name="Group 1"/>
          <p:cNvGrpSpPr>
            <a:grpSpLocks/>
          </p:cNvGrpSpPr>
          <p:nvPr userDrawn="1"/>
        </p:nvGrpSpPr>
        <p:grpSpPr bwMode="auto">
          <a:xfrm>
            <a:off x="1187624" y="1844824"/>
            <a:ext cx="725488" cy="412750"/>
            <a:chOff x="3447299" y="2204865"/>
            <a:chExt cx="725496" cy="412373"/>
          </a:xfrm>
        </p:grpSpPr>
        <p:sp>
          <p:nvSpPr>
            <p:cNvPr id="17" name="Pentagon 21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Pentagon 29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01.</a:t>
              </a:r>
            </a:p>
          </p:txBody>
        </p:sp>
      </p:grpSp>
      <p:grpSp>
        <p:nvGrpSpPr>
          <p:cNvPr id="22" name="Group 47"/>
          <p:cNvGrpSpPr>
            <a:grpSpLocks/>
          </p:cNvGrpSpPr>
          <p:nvPr userDrawn="1"/>
        </p:nvGrpSpPr>
        <p:grpSpPr bwMode="auto">
          <a:xfrm>
            <a:off x="1187624" y="3795861"/>
            <a:ext cx="725488" cy="412750"/>
            <a:chOff x="3447299" y="2204865"/>
            <a:chExt cx="725496" cy="412373"/>
          </a:xfrm>
        </p:grpSpPr>
        <p:sp>
          <p:nvSpPr>
            <p:cNvPr id="23" name="Pentagon 4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Pentagon 4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03.</a:t>
              </a:r>
            </a:p>
          </p:txBody>
        </p:sp>
      </p:grpSp>
      <p:grpSp>
        <p:nvGrpSpPr>
          <p:cNvPr id="29" name="Group 52"/>
          <p:cNvGrpSpPr>
            <a:grpSpLocks/>
          </p:cNvGrpSpPr>
          <p:nvPr userDrawn="1"/>
        </p:nvGrpSpPr>
        <p:grpSpPr bwMode="auto">
          <a:xfrm>
            <a:off x="4900787" y="1844824"/>
            <a:ext cx="725487" cy="412750"/>
            <a:chOff x="3447299" y="2204865"/>
            <a:chExt cx="725496" cy="412373"/>
          </a:xfrm>
        </p:grpSpPr>
        <p:sp>
          <p:nvSpPr>
            <p:cNvPr id="32" name="Pentagon 53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Pentagon 54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02.</a:t>
              </a:r>
            </a:p>
          </p:txBody>
        </p:sp>
      </p:grpSp>
      <p:grpSp>
        <p:nvGrpSpPr>
          <p:cNvPr id="36" name="Group 57"/>
          <p:cNvGrpSpPr>
            <a:grpSpLocks/>
          </p:cNvGrpSpPr>
          <p:nvPr userDrawn="1"/>
        </p:nvGrpSpPr>
        <p:grpSpPr bwMode="auto">
          <a:xfrm>
            <a:off x="4900787" y="3795861"/>
            <a:ext cx="725487" cy="412750"/>
            <a:chOff x="3447299" y="2204865"/>
            <a:chExt cx="725496" cy="412373"/>
          </a:xfrm>
        </p:grpSpPr>
        <p:sp>
          <p:nvSpPr>
            <p:cNvPr id="37" name="Pentagon 5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Pentagon 5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04.</a:t>
              </a:r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sz="quarter" idx="14" hasCustomPrompt="1"/>
          </p:nvPr>
        </p:nvSpPr>
        <p:spPr>
          <a:xfrm>
            <a:off x="1187624" y="2348706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4" name="Espace réservé du contenu 2"/>
          <p:cNvSpPr>
            <a:spLocks noGrp="1"/>
          </p:cNvSpPr>
          <p:nvPr>
            <p:ph sz="quarter" idx="15" hasCustomPrompt="1"/>
          </p:nvPr>
        </p:nvSpPr>
        <p:spPr>
          <a:xfrm>
            <a:off x="4887064" y="2348706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5" name="Espace réservé du contenu 2"/>
          <p:cNvSpPr>
            <a:spLocks noGrp="1"/>
          </p:cNvSpPr>
          <p:nvPr>
            <p:ph sz="quarter" idx="16" hasCustomPrompt="1"/>
          </p:nvPr>
        </p:nvSpPr>
        <p:spPr>
          <a:xfrm>
            <a:off x="1187624" y="4292922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6" name="Espace réservé du contenu 2"/>
          <p:cNvSpPr>
            <a:spLocks noGrp="1"/>
          </p:cNvSpPr>
          <p:nvPr>
            <p:ph sz="quarter" idx="17" hasCustomPrompt="1"/>
          </p:nvPr>
        </p:nvSpPr>
        <p:spPr>
          <a:xfrm>
            <a:off x="4900787" y="4292922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pic>
        <p:nvPicPr>
          <p:cNvPr id="35" name="Image 3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13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s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Blocs + Images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6" name="Group 1"/>
          <p:cNvGrpSpPr>
            <a:grpSpLocks/>
          </p:cNvGrpSpPr>
          <p:nvPr userDrawn="1"/>
        </p:nvGrpSpPr>
        <p:grpSpPr bwMode="auto">
          <a:xfrm>
            <a:off x="467544" y="1772816"/>
            <a:ext cx="725488" cy="412750"/>
            <a:chOff x="3447299" y="2204865"/>
            <a:chExt cx="725496" cy="412373"/>
          </a:xfrm>
        </p:grpSpPr>
        <p:sp>
          <p:nvSpPr>
            <p:cNvPr id="17" name="Pentagon 21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Pentagon 29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01.</a:t>
              </a:r>
            </a:p>
          </p:txBody>
        </p:sp>
      </p:grpSp>
      <p:grpSp>
        <p:nvGrpSpPr>
          <p:cNvPr id="22" name="Group 47"/>
          <p:cNvGrpSpPr>
            <a:grpSpLocks/>
          </p:cNvGrpSpPr>
          <p:nvPr userDrawn="1"/>
        </p:nvGrpSpPr>
        <p:grpSpPr bwMode="auto">
          <a:xfrm>
            <a:off x="467544" y="3723853"/>
            <a:ext cx="725488" cy="412750"/>
            <a:chOff x="3447299" y="2204865"/>
            <a:chExt cx="725496" cy="412373"/>
          </a:xfrm>
        </p:grpSpPr>
        <p:sp>
          <p:nvSpPr>
            <p:cNvPr id="23" name="Pentagon 4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Pentagon 4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03.</a:t>
              </a:r>
            </a:p>
          </p:txBody>
        </p:sp>
      </p:grpSp>
      <p:grpSp>
        <p:nvGrpSpPr>
          <p:cNvPr id="29" name="Group 52"/>
          <p:cNvGrpSpPr>
            <a:grpSpLocks/>
          </p:cNvGrpSpPr>
          <p:nvPr userDrawn="1"/>
        </p:nvGrpSpPr>
        <p:grpSpPr bwMode="auto">
          <a:xfrm>
            <a:off x="4755643" y="1772816"/>
            <a:ext cx="725487" cy="412750"/>
            <a:chOff x="3447299" y="2204865"/>
            <a:chExt cx="725496" cy="412373"/>
          </a:xfrm>
        </p:grpSpPr>
        <p:sp>
          <p:nvSpPr>
            <p:cNvPr id="32" name="Pentagon 53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Pentagon 54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02.</a:t>
              </a:r>
            </a:p>
          </p:txBody>
        </p:sp>
      </p:grpSp>
      <p:grpSp>
        <p:nvGrpSpPr>
          <p:cNvPr id="36" name="Group 57"/>
          <p:cNvGrpSpPr>
            <a:grpSpLocks/>
          </p:cNvGrpSpPr>
          <p:nvPr userDrawn="1"/>
        </p:nvGrpSpPr>
        <p:grpSpPr bwMode="auto">
          <a:xfrm>
            <a:off x="4755643" y="3723853"/>
            <a:ext cx="725487" cy="412750"/>
            <a:chOff x="3447299" y="2204865"/>
            <a:chExt cx="725496" cy="412373"/>
          </a:xfrm>
        </p:grpSpPr>
        <p:sp>
          <p:nvSpPr>
            <p:cNvPr id="37" name="Pentagon 5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Pentagon 5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04.</a:t>
              </a:r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sz="quarter" idx="14" hasCustomPrompt="1"/>
          </p:nvPr>
        </p:nvSpPr>
        <p:spPr>
          <a:xfrm>
            <a:off x="487009" y="227669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5" name="Espace réservé du contenu 2"/>
          <p:cNvSpPr>
            <a:spLocks noGrp="1"/>
          </p:cNvSpPr>
          <p:nvPr>
            <p:ph sz="quarter" idx="16" hasCustomPrompt="1"/>
          </p:nvPr>
        </p:nvSpPr>
        <p:spPr>
          <a:xfrm>
            <a:off x="2359216" y="227687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35" name="Espace réservé du contenu 2"/>
          <p:cNvSpPr>
            <a:spLocks noGrp="1"/>
          </p:cNvSpPr>
          <p:nvPr>
            <p:ph sz="quarter" idx="17" hasCustomPrompt="1"/>
          </p:nvPr>
        </p:nvSpPr>
        <p:spPr>
          <a:xfrm>
            <a:off x="4773579" y="227669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0" name="Espace réservé du contenu 2"/>
          <p:cNvSpPr>
            <a:spLocks noGrp="1"/>
          </p:cNvSpPr>
          <p:nvPr>
            <p:ph sz="quarter" idx="18" hasCustomPrompt="1"/>
          </p:nvPr>
        </p:nvSpPr>
        <p:spPr>
          <a:xfrm>
            <a:off x="6645786" y="227687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1" name="Espace réservé du contenu 2"/>
          <p:cNvSpPr>
            <a:spLocks noGrp="1"/>
          </p:cNvSpPr>
          <p:nvPr>
            <p:ph sz="quarter" idx="19" hasCustomPrompt="1"/>
          </p:nvPr>
        </p:nvSpPr>
        <p:spPr>
          <a:xfrm>
            <a:off x="467544" y="422108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2" name="Espace réservé du contenu 2"/>
          <p:cNvSpPr>
            <a:spLocks noGrp="1"/>
          </p:cNvSpPr>
          <p:nvPr>
            <p:ph sz="quarter" idx="20" hasCustomPrompt="1"/>
          </p:nvPr>
        </p:nvSpPr>
        <p:spPr>
          <a:xfrm>
            <a:off x="2339751" y="422126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3" name="Espace réservé du contenu 2"/>
          <p:cNvSpPr>
            <a:spLocks noGrp="1"/>
          </p:cNvSpPr>
          <p:nvPr>
            <p:ph sz="quarter" idx="21" hasCustomPrompt="1"/>
          </p:nvPr>
        </p:nvSpPr>
        <p:spPr>
          <a:xfrm>
            <a:off x="4755643" y="422108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7" name="Espace réservé du contenu 2"/>
          <p:cNvSpPr>
            <a:spLocks noGrp="1"/>
          </p:cNvSpPr>
          <p:nvPr>
            <p:ph sz="quarter" idx="22" hasCustomPrompt="1"/>
          </p:nvPr>
        </p:nvSpPr>
        <p:spPr>
          <a:xfrm>
            <a:off x="6627850" y="422126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pic>
        <p:nvPicPr>
          <p:cNvPr id="46" name="Image 4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662" y="6212374"/>
            <a:ext cx="1259632" cy="509101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19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93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theme" Target="../theme/theme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55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5" r:id="rId3"/>
    <p:sldLayoutId id="2147483666" r:id="rId4"/>
    <p:sldLayoutId id="2147483661" r:id="rId5"/>
    <p:sldLayoutId id="2147483662" r:id="rId6"/>
    <p:sldLayoutId id="2147483663" r:id="rId7"/>
    <p:sldLayoutId id="2147483664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 userDrawn="1"/>
        </p:nvSpPr>
        <p:spPr>
          <a:xfrm>
            <a:off x="1403648" y="4725144"/>
            <a:ext cx="6343054" cy="849979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fr-FR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Titre de votre présentation</a:t>
            </a:r>
            <a:r>
              <a:rPr lang="fr-F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fr-F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Sous-titre de votre présentation</a:t>
            </a:r>
            <a:endParaRPr lang="fr-FR" sz="1800" dirty="0">
              <a:solidFill>
                <a:srgbClr val="0091A5"/>
              </a:solidFill>
              <a:latin typeface="+mj-lt"/>
            </a:endParaRPr>
          </a:p>
        </p:txBody>
      </p:sp>
      <p:sp>
        <p:nvSpPr>
          <p:cNvPr id="13" name="Rectangle 12"/>
          <p:cNvSpPr/>
          <p:nvPr userDrawn="1"/>
        </p:nvSpPr>
        <p:spPr>
          <a:xfrm flipV="1">
            <a:off x="1835150" y="3717924"/>
            <a:ext cx="5473700" cy="11112"/>
          </a:xfrm>
          <a:prstGeom prst="rect">
            <a:avLst/>
          </a:prstGeom>
          <a:solidFill>
            <a:srgbClr val="009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 bwMode="auto">
          <a:xfrm>
            <a:off x="1838325" y="3429000"/>
            <a:ext cx="54737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fr-FR" sz="1600" b="1" dirty="0" smtClean="0">
                <a:solidFill>
                  <a:srgbClr val="0091A5"/>
                </a:solidFill>
                <a:latin typeface="+mj-lt"/>
              </a:rPr>
              <a:t>Rectorat de l’académie de Reims le 24/03/16</a:t>
            </a:r>
            <a:endParaRPr lang="fr-FR" sz="1600" dirty="0">
              <a:solidFill>
                <a:srgbClr val="0091A5"/>
              </a:solidFill>
              <a:latin typeface="+mj-lt"/>
            </a:endParaRPr>
          </a:p>
        </p:txBody>
      </p:sp>
      <p:pic>
        <p:nvPicPr>
          <p:cNvPr id="6" name="Picture 3" descr="C:\Users\fdirriere\Desktop\Travail\chartes, logos, courriers, modèles\logos\ACADEMIE\2017_logo_academie_Reims-pp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621" y="548680"/>
            <a:ext cx="1220307" cy="145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68" y="512346"/>
            <a:ext cx="2771800" cy="147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441632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blog.digitheque-belin.fr/category/les-ressources/francais-cycle-3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blog.digitheque-belin.fr/contes-charles-perrault-sequence-cm1-cm2-6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digitheque-belin.fr/dictee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enseignant.digitheque-belin.fr/#/resources/lo-thumbnail/82307b26-ad9c-49d4-a35e-049d1cb949c5?filter=%7B%22Discipline%22:%5B%22Fran%C3%A7ais%22%5D,%22Niveau%22:%5B%22CM1%22%5D%7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seignant.digitheque-belin.fr/#/resources/lo-thumbnail/42cfd4e1-a9d9-4767-a79c-ef70ffe227a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digitheque-belin.fr/poemes-autobiographiques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digitheque-belin.fr/ulysse-charybde-et-scylla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36868"/>
            <a:ext cx="6800800" cy="1308356"/>
          </a:xfrm>
        </p:spPr>
        <p:txBody>
          <a:bodyPr>
            <a:normAutofit lnSpcReduction="10000"/>
          </a:bodyPr>
          <a:lstStyle/>
          <a:p>
            <a:r>
              <a:rPr lang="fr-FR" sz="2800" dirty="0"/>
              <a:t>Banque de </a:t>
            </a:r>
            <a:r>
              <a:rPr lang="fr-FR" dirty="0"/>
              <a:t>ressources </a:t>
            </a:r>
            <a:r>
              <a:rPr lang="fr-FR" dirty="0" smtClean="0"/>
              <a:t>numériques </a:t>
            </a:r>
            <a:r>
              <a:rPr lang="fr-FR" dirty="0"/>
              <a:t>pour l’école :</a:t>
            </a:r>
          </a:p>
          <a:p>
            <a:pPr lvl="1"/>
            <a:r>
              <a:rPr lang="fr-FR" sz="2200" dirty="0" smtClean="0"/>
              <a:t>Scénarios pédagogiques</a:t>
            </a:r>
          </a:p>
          <a:p>
            <a:pPr lvl="1"/>
            <a:r>
              <a:rPr lang="fr-FR" sz="2200" dirty="0" smtClean="0"/>
              <a:t>Français - Cycle </a:t>
            </a:r>
            <a:r>
              <a:rPr lang="fr-FR" sz="2200" dirty="0" smtClean="0"/>
              <a:t>3</a:t>
            </a:r>
            <a:endParaRPr lang="fr-FR" sz="220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276872"/>
            <a:ext cx="4041311" cy="86409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653136"/>
            <a:ext cx="1108341" cy="97065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907704" y="5733256"/>
            <a:ext cx="6048672" cy="43204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85000" lnSpcReduction="10000"/>
          </a:bodyPr>
          <a:lstStyle/>
          <a:p>
            <a:r>
              <a:rPr lang="fr-FR" dirty="0">
                <a:hlinkClick r:id="rId4"/>
              </a:rPr>
              <a:t>http://blog.digitheque-belin.fr/category/les-ressources/francais-cycle-3</a:t>
            </a:r>
            <a:r>
              <a:rPr lang="fr-FR" dirty="0" smtClean="0">
                <a:hlinkClick r:id="rId4"/>
              </a:rPr>
              <a:t>/</a:t>
            </a:r>
            <a:r>
              <a:rPr lang="fr-FR" dirty="0" smtClean="0"/>
              <a:t>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9746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LES CONTES DE CHARLES PERRAULT CM1 CM2 6ème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539750" y="1368880"/>
            <a:ext cx="7993063" cy="4320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/>
              <a:t>U</a:t>
            </a:r>
            <a:r>
              <a:rPr lang="fr-FR" sz="1800" b="1" dirty="0" smtClean="0"/>
              <a:t>ne </a:t>
            </a:r>
            <a:r>
              <a:rPr lang="fr-FR" sz="1800" b="1" dirty="0"/>
              <a:t>séance clé en </a:t>
            </a:r>
            <a:r>
              <a:rPr lang="fr-FR" sz="1800" b="1" dirty="0" smtClean="0"/>
              <a:t>main</a:t>
            </a:r>
          </a:p>
          <a:p>
            <a:pPr marL="0" indent="0">
              <a:buNone/>
            </a:pPr>
            <a:endParaRPr lang="fr-FR" sz="2400" b="1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2204864"/>
            <a:ext cx="1944018" cy="246988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744490" y="2060848"/>
            <a:ext cx="5782242" cy="79208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77500" lnSpcReduction="20000"/>
          </a:bodyPr>
          <a:lstStyle/>
          <a:p>
            <a:r>
              <a:rPr lang="fr-FR" dirty="0"/>
              <a:t>Sur la </a:t>
            </a:r>
            <a:r>
              <a:rPr lang="fr-FR" dirty="0" err="1"/>
              <a:t>Digithèque</a:t>
            </a:r>
            <a:r>
              <a:rPr lang="fr-FR" dirty="0"/>
              <a:t> vous pourrez retrouver une séance complète sur</a:t>
            </a:r>
            <a:r>
              <a:rPr lang="fr-FR" i="1" dirty="0"/>
              <a:t> Le Petit Poucet</a:t>
            </a:r>
            <a:r>
              <a:rPr lang="fr-FR" dirty="0"/>
              <a:t> de Charles Perrault. Pour la retrouver, il vous suffit de vous rendre dans l’onglet « Ressources » puis « Séances » et de taper « Perrault » dans la barre de recherche.</a:t>
            </a:r>
            <a:endParaRPr lang="fr-FR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2915816" y="3573016"/>
            <a:ext cx="5466662" cy="72008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2500" lnSpcReduction="20000"/>
          </a:bodyPr>
          <a:lstStyle/>
          <a:p>
            <a:r>
              <a:rPr lang="fr-FR" dirty="0" smtClean="0"/>
              <a:t>En savoir plus sur le blog de la </a:t>
            </a:r>
            <a:r>
              <a:rPr lang="fr-FR" dirty="0" err="1" smtClean="0"/>
              <a:t>Digithèque</a:t>
            </a:r>
            <a:r>
              <a:rPr lang="fr-FR" dirty="0" smtClean="0"/>
              <a:t> :</a:t>
            </a:r>
          </a:p>
          <a:p>
            <a:r>
              <a:rPr lang="fr-FR" dirty="0">
                <a:hlinkClick r:id="rId4"/>
              </a:rPr>
              <a:t>http://blog.digitheque-belin.fr/contes-charles-perrault-sequence-cm1-cm2-6e</a:t>
            </a:r>
            <a:r>
              <a:rPr lang="fr-FR" dirty="0" smtClean="0">
                <a:hlinkClick r:id="rId4"/>
              </a:rPr>
              <a:t>/</a:t>
            </a:r>
            <a:r>
              <a:rPr lang="fr-FR" dirty="0" smtClean="0"/>
              <a:t>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71144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POSITIVE, INTERACTIVE OU PRÉPARÉE : LA DICTÉE SOUS TOUTES SES FORMES 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539750" y="1368880"/>
            <a:ext cx="7993063" cy="4320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/>
              <a:t>U</a:t>
            </a:r>
            <a:r>
              <a:rPr lang="fr-FR" sz="1800" b="1" dirty="0" smtClean="0"/>
              <a:t>ne </a:t>
            </a:r>
            <a:r>
              <a:rPr lang="fr-FR" sz="1800" b="1" dirty="0"/>
              <a:t>séance clé en </a:t>
            </a:r>
            <a:r>
              <a:rPr lang="fr-FR" sz="1800" b="1" dirty="0" smtClean="0"/>
              <a:t>main</a:t>
            </a:r>
          </a:p>
          <a:p>
            <a:pPr marL="0" indent="0">
              <a:buNone/>
            </a:pPr>
            <a:endParaRPr lang="fr-FR" sz="2400" b="1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744490" y="2060848"/>
            <a:ext cx="5782242" cy="79208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77500" lnSpcReduction="20000"/>
          </a:bodyPr>
          <a:lstStyle/>
          <a:p>
            <a:r>
              <a:rPr lang="fr-FR" dirty="0"/>
              <a:t>la </a:t>
            </a:r>
            <a:r>
              <a:rPr lang="fr-FR" dirty="0" err="1"/>
              <a:t>Digithèque</a:t>
            </a:r>
            <a:r>
              <a:rPr lang="fr-FR" dirty="0"/>
              <a:t> </a:t>
            </a:r>
            <a:r>
              <a:rPr lang="fr-FR" dirty="0" smtClean="0"/>
              <a:t>propose des </a:t>
            </a:r>
            <a:r>
              <a:rPr lang="fr-FR" dirty="0"/>
              <a:t>formats de dictée </a:t>
            </a:r>
            <a:r>
              <a:rPr lang="fr-FR" b="1" dirty="0"/>
              <a:t>visant à</a:t>
            </a:r>
            <a:r>
              <a:rPr lang="fr-FR" dirty="0"/>
              <a:t> </a:t>
            </a:r>
            <a:r>
              <a:rPr lang="fr-FR" b="1" dirty="0"/>
              <a:t>valoriser les points forts</a:t>
            </a:r>
            <a:r>
              <a:rPr lang="fr-FR" dirty="0"/>
              <a:t> des élèves tout en leur permettant de </a:t>
            </a:r>
            <a:r>
              <a:rPr lang="fr-FR" b="1" dirty="0"/>
              <a:t>continuer à progresser</a:t>
            </a:r>
            <a:r>
              <a:rPr lang="fr-FR" dirty="0"/>
              <a:t>. La </a:t>
            </a:r>
            <a:r>
              <a:rPr lang="fr-FR" dirty="0" err="1"/>
              <a:t>Digithèque</a:t>
            </a:r>
            <a:r>
              <a:rPr lang="fr-FR" dirty="0"/>
              <a:t> vous propose donc </a:t>
            </a:r>
            <a:r>
              <a:rPr lang="fr-FR" b="1" dirty="0"/>
              <a:t>4 formats</a:t>
            </a:r>
            <a:r>
              <a:rPr lang="fr-FR" dirty="0"/>
              <a:t> pour </a:t>
            </a:r>
            <a:r>
              <a:rPr lang="fr-FR" b="1" dirty="0"/>
              <a:t>valoriser</a:t>
            </a:r>
            <a:r>
              <a:rPr lang="fr-FR" dirty="0"/>
              <a:t> l’élève dans sa progression. </a:t>
            </a:r>
            <a:endParaRPr lang="fr-FR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2846781" y="4437112"/>
            <a:ext cx="5466662" cy="72008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fr-FR" dirty="0" smtClean="0"/>
              <a:t>En savoir plus sur le blog de la </a:t>
            </a:r>
            <a:r>
              <a:rPr lang="fr-FR" dirty="0" err="1" smtClean="0"/>
              <a:t>Digithèque</a:t>
            </a:r>
            <a:r>
              <a:rPr lang="fr-FR" dirty="0" smtClean="0"/>
              <a:t> :</a:t>
            </a:r>
          </a:p>
          <a:p>
            <a:r>
              <a:rPr lang="fr-FR" dirty="0">
                <a:hlinkClick r:id="rId3"/>
              </a:rPr>
              <a:t>http://blog.digitheque-belin.fr/dictee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/>
              <a:t> </a:t>
            </a:r>
            <a:endParaRPr lang="fr-FR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2811508" y="3112831"/>
            <a:ext cx="5472608" cy="115212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lnSpcReduction="10000"/>
          </a:bodyPr>
          <a:lstStyle/>
          <a:p>
            <a:r>
              <a:rPr lang="fr-FR" dirty="0"/>
              <a:t>1. La dictée en classe entière</a:t>
            </a:r>
          </a:p>
          <a:p>
            <a:r>
              <a:rPr lang="fr-FR" dirty="0"/>
              <a:t>2. La dictée interactive</a:t>
            </a:r>
          </a:p>
          <a:p>
            <a:r>
              <a:rPr lang="fr-FR" dirty="0"/>
              <a:t>3. La dictée préparée</a:t>
            </a:r>
          </a:p>
          <a:p>
            <a:r>
              <a:rPr lang="fr-FR" dirty="0"/>
              <a:t>4. La dictée positive</a:t>
            </a:r>
          </a:p>
          <a:p>
            <a:endParaRPr lang="fr-FR" dirty="0" smtClean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00" y="2425521"/>
            <a:ext cx="2571743" cy="162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3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DU PERSONNAGE AU HÉROS 		CM1 CM2</a:t>
            </a:r>
            <a:endParaRPr lang="fr-FR" dirty="0">
              <a:effectLst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539750" y="1368880"/>
            <a:ext cx="7993063" cy="4320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dirty="0" smtClean="0"/>
              <a:t>Deux séquences à exploiter en français </a:t>
            </a:r>
          </a:p>
          <a:p>
            <a:pPr marL="0" indent="0">
              <a:buNone/>
            </a:pPr>
            <a:endParaRPr lang="fr-FR" sz="2400" b="1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332944" y="4684416"/>
            <a:ext cx="4615320" cy="40076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fr-FR" dirty="0" smtClean="0"/>
              <a:t>En savoir plus sur le blog de la </a:t>
            </a:r>
            <a:r>
              <a:rPr lang="fr-FR" dirty="0" err="1" smtClean="0"/>
              <a:t>Digithèque</a:t>
            </a:r>
            <a:r>
              <a:rPr lang="fr-FR" dirty="0" smtClean="0"/>
              <a:t> :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83568" y="1916832"/>
            <a:ext cx="7629875" cy="100811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77500" lnSpcReduction="20000"/>
          </a:bodyPr>
          <a:lstStyle/>
          <a:p>
            <a:r>
              <a:rPr lang="fr-FR" dirty="0"/>
              <a:t>Qu’est-ce qu’un </a:t>
            </a:r>
            <a:r>
              <a:rPr lang="fr-FR" b="1" dirty="0"/>
              <a:t>héros</a:t>
            </a:r>
            <a:r>
              <a:rPr lang="fr-FR" dirty="0"/>
              <a:t> ? Comment un personnage accède-t-il à ce </a:t>
            </a:r>
            <a:r>
              <a:rPr lang="fr-FR" b="1" dirty="0"/>
              <a:t>statut</a:t>
            </a:r>
            <a:r>
              <a:rPr lang="fr-FR" dirty="0"/>
              <a:t> ? Les élèves répondent à cette problématique en étudiant des </a:t>
            </a:r>
            <a:r>
              <a:rPr lang="fr-FR" b="1" dirty="0"/>
              <a:t>textes</a:t>
            </a:r>
            <a:r>
              <a:rPr lang="fr-FR" dirty="0"/>
              <a:t> et des </a:t>
            </a:r>
            <a:r>
              <a:rPr lang="fr-FR" b="1" dirty="0"/>
              <a:t>images</a:t>
            </a:r>
            <a:r>
              <a:rPr lang="fr-FR" dirty="0"/>
              <a:t>, comme </a:t>
            </a:r>
            <a:r>
              <a:rPr lang="fr-FR" i="1" dirty="0"/>
              <a:t>La Libération d’Andromède</a:t>
            </a:r>
            <a:r>
              <a:rPr lang="fr-FR" dirty="0"/>
              <a:t> de Piero di Cosimo ou</a:t>
            </a:r>
            <a:r>
              <a:rPr lang="fr-FR" i="1" dirty="0"/>
              <a:t> Ulysse et le Cyclope</a:t>
            </a:r>
            <a:r>
              <a:rPr lang="fr-FR" dirty="0"/>
              <a:t> de Viviane Koenig. Cette séquence composée de </a:t>
            </a:r>
            <a:r>
              <a:rPr lang="fr-FR" b="1" dirty="0"/>
              <a:t>8 séances</a:t>
            </a:r>
            <a:r>
              <a:rPr lang="fr-FR" dirty="0"/>
              <a:t> se termine par une </a:t>
            </a:r>
            <a:r>
              <a:rPr lang="fr-FR" b="1" dirty="0"/>
              <a:t>évaluation</a:t>
            </a:r>
            <a:r>
              <a:rPr lang="fr-FR" dirty="0"/>
              <a:t> sur Hansel et </a:t>
            </a:r>
            <a:r>
              <a:rPr lang="fr-FR" dirty="0" err="1"/>
              <a:t>Gretel</a:t>
            </a:r>
            <a:r>
              <a:rPr lang="fr-FR" dirty="0"/>
              <a:t>, mettant en lien un texte et des lithographies. Il est possible de la prolonger par une</a:t>
            </a:r>
            <a:r>
              <a:rPr lang="fr-FR" b="1" dirty="0"/>
              <a:t> lecture cursive</a:t>
            </a:r>
            <a:r>
              <a:rPr lang="fr-FR" dirty="0"/>
              <a:t> et une </a:t>
            </a:r>
            <a:r>
              <a:rPr lang="fr-FR" b="1" dirty="0"/>
              <a:t>vidéo</a:t>
            </a:r>
            <a:r>
              <a:rPr lang="fr-FR" dirty="0"/>
              <a:t>.</a:t>
            </a:r>
            <a:endParaRPr lang="fr-FR" dirty="0" smtClean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045" y="3040684"/>
            <a:ext cx="4248472" cy="1579016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412045" y="5085184"/>
            <a:ext cx="4320195" cy="72008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62500" lnSpcReduction="20000"/>
          </a:bodyPr>
          <a:lstStyle/>
          <a:p>
            <a:r>
              <a:rPr lang="fr-FR" dirty="0">
                <a:hlinkClick r:id="rId4"/>
              </a:rPr>
              <a:t>http://enseignant.digitheque-belin.fr/#/resources/lo-thumbnail/82307b26-ad9c-49d4-a35e-049d1cb949c5?filter=%7B%22Discipline%22:%5B%22Fran%C3%A7ais%22%5D,%22Niveau%22:%</a:t>
            </a:r>
            <a:r>
              <a:rPr lang="fr-FR" dirty="0" smtClean="0">
                <a:hlinkClick r:id="rId4"/>
              </a:rPr>
              <a:t>5B%22CM1%22%5D%7D</a:t>
            </a:r>
            <a:r>
              <a:rPr lang="fr-FR" dirty="0" smtClean="0"/>
              <a:t>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58823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SE CONFRONTER AUX AUTRES POUR DEVENIR SOI 	CM1 CM2</a:t>
            </a:r>
            <a:endParaRPr lang="fr-FR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332944" y="4684416"/>
            <a:ext cx="4615320" cy="40076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fr-FR" dirty="0" smtClean="0"/>
              <a:t>En savoir plus sur le blog de la </a:t>
            </a:r>
            <a:r>
              <a:rPr lang="fr-FR" dirty="0" err="1" smtClean="0"/>
              <a:t>Digithèque</a:t>
            </a:r>
            <a:r>
              <a:rPr lang="fr-FR" dirty="0" smtClean="0"/>
              <a:t> :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21343" y="1692896"/>
            <a:ext cx="7629875" cy="100811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77500" lnSpcReduction="20000"/>
          </a:bodyPr>
          <a:lstStyle/>
          <a:p>
            <a:r>
              <a:rPr lang="fr-FR" dirty="0"/>
              <a:t>Cette séquence tente de répondre à la problématique : « En quoi est-il nécessaire de </a:t>
            </a:r>
            <a:r>
              <a:rPr lang="fr-FR" b="1" dirty="0"/>
              <a:t>se</a:t>
            </a:r>
            <a:r>
              <a:rPr lang="fr-FR" dirty="0"/>
              <a:t> </a:t>
            </a:r>
            <a:r>
              <a:rPr lang="fr-FR" b="1" dirty="0"/>
              <a:t>confronter</a:t>
            </a:r>
            <a:r>
              <a:rPr lang="fr-FR" dirty="0"/>
              <a:t> au monde pour se construire ? » Pour cela, elle fait appel à des ressources variées telles des </a:t>
            </a:r>
            <a:r>
              <a:rPr lang="fr-FR" b="1" dirty="0"/>
              <a:t>images</a:t>
            </a:r>
            <a:r>
              <a:rPr lang="fr-FR" dirty="0"/>
              <a:t>, des </a:t>
            </a:r>
            <a:r>
              <a:rPr lang="fr-FR" b="1" dirty="0"/>
              <a:t>textes</a:t>
            </a:r>
            <a:r>
              <a:rPr lang="fr-FR" dirty="0"/>
              <a:t> et des </a:t>
            </a:r>
            <a:r>
              <a:rPr lang="fr-FR" b="1" dirty="0"/>
              <a:t>exercices </a:t>
            </a:r>
            <a:r>
              <a:rPr lang="fr-FR" dirty="0"/>
              <a:t>(en particulier sur l’étude de la langue). Composé de </a:t>
            </a:r>
            <a:r>
              <a:rPr lang="fr-FR" b="1" dirty="0"/>
              <a:t>8 séances</a:t>
            </a:r>
            <a:r>
              <a:rPr lang="fr-FR" dirty="0"/>
              <a:t>, le parcours pédagogique se termine par des </a:t>
            </a:r>
            <a:r>
              <a:rPr lang="fr-FR" b="1" dirty="0"/>
              <a:t>questions d’évaluation</a:t>
            </a:r>
            <a:r>
              <a:rPr lang="fr-FR" dirty="0"/>
              <a:t> sur </a:t>
            </a:r>
            <a:r>
              <a:rPr lang="fr-FR" i="1" dirty="0"/>
              <a:t>Poil de Carotte</a:t>
            </a:r>
            <a:r>
              <a:rPr lang="fr-FR" dirty="0"/>
              <a:t> de Jules Renard. Il est possible de le prolonger par la</a:t>
            </a:r>
            <a:r>
              <a:rPr lang="fr-FR" b="1" dirty="0"/>
              <a:t> lecture cursive</a:t>
            </a:r>
            <a:r>
              <a:rPr lang="fr-FR" dirty="0"/>
              <a:t> de </a:t>
            </a:r>
            <a:r>
              <a:rPr lang="fr-FR" i="1" dirty="0"/>
              <a:t>Cosette</a:t>
            </a:r>
            <a:r>
              <a:rPr lang="fr-FR" dirty="0"/>
              <a:t> (Victor Hugo, collection « Boussole »).</a:t>
            </a:r>
            <a:endParaRPr lang="fr-FR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2412045" y="5085184"/>
            <a:ext cx="4320195" cy="72008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2500" lnSpcReduction="20000"/>
          </a:bodyPr>
          <a:lstStyle/>
          <a:p>
            <a:r>
              <a:rPr lang="fr-FR" dirty="0">
                <a:hlinkClick r:id="rId3"/>
              </a:rPr>
              <a:t>http://enseignant.digitheque-belin.fr/#/</a:t>
            </a:r>
            <a:r>
              <a:rPr lang="fr-FR" dirty="0" smtClean="0">
                <a:hlinkClick r:id="rId3"/>
              </a:rPr>
              <a:t>resources/lo-thumbnail/42cfd4e1-a9d9-4767-a79c-ef70ffe227af</a:t>
            </a:r>
            <a:r>
              <a:rPr lang="fr-FR" dirty="0" smtClean="0"/>
              <a:t> </a:t>
            </a:r>
            <a:endParaRPr lang="fr-FR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038676"/>
            <a:ext cx="2447987" cy="158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77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95536" y="908720"/>
            <a:ext cx="7976598" cy="648072"/>
          </a:xfrm>
        </p:spPr>
        <p:txBody>
          <a:bodyPr>
            <a:normAutofit/>
          </a:bodyPr>
          <a:lstStyle/>
          <a:p>
            <a:r>
              <a:rPr lang="fr-FR" b="1" dirty="0" smtClean="0"/>
              <a:t>SE PRÉPARER AU BREVET DE FRANÇAIS : UNE SÉLECTION DE POÈMES AUTOBIOGRAPHIQUES </a:t>
            </a:r>
            <a:endParaRPr lang="fr-FR" b="1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332944" y="4756424"/>
            <a:ext cx="4615320" cy="40076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fr-FR" dirty="0" smtClean="0"/>
              <a:t>En savoir plus sur le blog de la </a:t>
            </a:r>
            <a:r>
              <a:rPr lang="fr-FR" dirty="0" err="1" smtClean="0"/>
              <a:t>Digithèque</a:t>
            </a:r>
            <a:r>
              <a:rPr lang="fr-FR" dirty="0" smtClean="0"/>
              <a:t> :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21343" y="1692896"/>
            <a:ext cx="7629875" cy="100811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85000" lnSpcReduction="20000"/>
          </a:bodyPr>
          <a:lstStyle/>
          <a:p>
            <a:r>
              <a:rPr lang="fr-FR" dirty="0"/>
              <a:t>La poésie et l’autobiographie sont deux genres littéraires étudiés en classe de 3</a:t>
            </a:r>
            <a:r>
              <a:rPr lang="fr-FR" baseline="30000" dirty="0"/>
              <a:t>e</a:t>
            </a:r>
            <a:r>
              <a:rPr lang="fr-FR" dirty="0"/>
              <a:t>, susceptibles d’être présents dans l’épreuve de français lors du brevet 2018. Ils correspondent aux thèmes « Se raconter, se représenter » et « Visions poétiques du monde ». Nous vous proposons aujourd’hui de réunir ces deux problématiques en étudiant des poèmes autobiographiques, en lien avec des œuvres artistiques.</a:t>
            </a:r>
            <a:endParaRPr lang="fr-FR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2412045" y="5085184"/>
            <a:ext cx="4320195" cy="72008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fr-FR" dirty="0">
                <a:hlinkClick r:id="rId3"/>
              </a:rPr>
              <a:t>http://blog.digitheque-belin.fr/poemes-autobiographiques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/>
              <a:t> </a:t>
            </a:r>
            <a:endParaRPr lang="fr-FR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944" y="2701008"/>
            <a:ext cx="4057470" cy="200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74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95536" y="908720"/>
            <a:ext cx="7976598" cy="432048"/>
          </a:xfrm>
        </p:spPr>
        <p:txBody>
          <a:bodyPr>
            <a:normAutofit/>
          </a:bodyPr>
          <a:lstStyle/>
          <a:p>
            <a:r>
              <a:rPr lang="fr-FR" b="1" dirty="0" smtClean="0"/>
              <a:t>EXPLORER LA FIGURE DU MONSTRE CHEZ HOMÈRE : CHARYBDE ET SCYLLA (6E) </a:t>
            </a:r>
            <a:endParaRPr lang="fr-FR" b="1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332944" y="4756424"/>
            <a:ext cx="4615320" cy="40076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fr-FR" dirty="0" smtClean="0"/>
              <a:t>En savoir plus sur le blog de la </a:t>
            </a:r>
            <a:r>
              <a:rPr lang="fr-FR" dirty="0" err="1" smtClean="0"/>
              <a:t>Digithèque</a:t>
            </a:r>
            <a:r>
              <a:rPr lang="fr-FR" dirty="0" smtClean="0"/>
              <a:t> :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21343" y="1692896"/>
            <a:ext cx="7629875" cy="100811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2500" lnSpcReduction="20000"/>
          </a:bodyPr>
          <a:lstStyle/>
          <a:p>
            <a:r>
              <a:rPr lang="fr-FR" i="1" dirty="0"/>
              <a:t>Dans le cadre d’une séance autour du thème « Le monstre, aux limites de l’humain », la </a:t>
            </a:r>
            <a:r>
              <a:rPr lang="fr-FR" i="1" dirty="0" err="1"/>
              <a:t>Digithèque</a:t>
            </a:r>
            <a:r>
              <a:rPr lang="fr-FR" i="1" dirty="0"/>
              <a:t> présente une gravure intitulée </a:t>
            </a:r>
            <a:r>
              <a:rPr lang="fr-FR" dirty="0"/>
              <a:t>Ulysse entre Charybde et Scylla</a:t>
            </a:r>
            <a:r>
              <a:rPr lang="fr-FR" i="1" dirty="0"/>
              <a:t>. En lien avec </a:t>
            </a:r>
            <a:r>
              <a:rPr lang="fr-FR" dirty="0"/>
              <a:t>L’Odyssée</a:t>
            </a:r>
            <a:r>
              <a:rPr lang="fr-FR" i="1" dirty="0"/>
              <a:t> d’Homère, cette ressource peut être utilisée pour étudier la mise en scène des figures de monstres.</a:t>
            </a:r>
            <a:endParaRPr lang="fr-FR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2412045" y="5085184"/>
            <a:ext cx="4320195" cy="72008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fr-FR" dirty="0">
                <a:hlinkClick r:id="rId3"/>
              </a:rPr>
              <a:t>http://blog.digitheque-belin.fr/ulysse-charybde-et-scylla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/>
              <a:t> </a:t>
            </a:r>
            <a:endParaRPr lang="fr-FR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599" y="2625529"/>
            <a:ext cx="4248472" cy="213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53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1A5"/>
      </a:hlink>
      <a:folHlink>
        <a:srgbClr val="00768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A6"/>
        </a:solidFill>
        <a:ln w="6350"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100" b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91440" tIns="45720" rIns="91440" bIns="45720" rtlCol="0" anchor="ctr">
        <a:normAutofit fontScale="47500" lnSpcReduction="20000"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20891</TotalTime>
  <Words>386</Words>
  <Application>Microsoft Office PowerPoint</Application>
  <PresentationFormat>Affichage à l'écran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Franchise</vt:lpstr>
      <vt:lpstr>Wingdings</vt:lpstr>
      <vt:lpstr>Thème Office</vt:lpstr>
      <vt:lpstr>Conception personnalisée</vt:lpstr>
      <vt:lpstr> </vt:lpstr>
      <vt:lpstr> </vt:lpstr>
      <vt:lpstr> </vt:lpstr>
      <vt:lpstr> </vt:lpstr>
      <vt:lpstr> </vt:lpstr>
      <vt:lpstr> </vt:lpstr>
      <vt:lpstr>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Fanny Dirrière</dc:creator>
  <cp:lastModifiedBy>eric sinet</cp:lastModifiedBy>
  <cp:revision>311</cp:revision>
  <dcterms:created xsi:type="dcterms:W3CDTF">2016-03-24T12:53:45Z</dcterms:created>
  <dcterms:modified xsi:type="dcterms:W3CDTF">2019-02-11T09:33:22Z</dcterms:modified>
</cp:coreProperties>
</file>