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72" r:id="rId3"/>
    <p:sldId id="271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7F9"/>
    <a:srgbClr val="0091A6"/>
    <a:srgbClr val="000000"/>
    <a:srgbClr val="E39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7" autoAdjust="0"/>
    <p:restoredTop sz="96517" autoAdjust="0"/>
  </p:normalViewPr>
  <p:slideViewPr>
    <p:cSldViewPr>
      <p:cViewPr varScale="1">
        <p:scale>
          <a:sx n="111" d="100"/>
          <a:sy n="111" d="100"/>
        </p:scale>
        <p:origin x="133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6E696-A695-4DA9-93AF-0E0B640323D1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93917-D24A-4B95-8072-EC56B6F1A8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559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864096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1835150" y="3987064"/>
            <a:ext cx="5473700" cy="18000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3059832" y="3429000"/>
            <a:ext cx="3024336" cy="288924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fr-FR" sz="1600" smtClean="0">
                <a:solidFill>
                  <a:srgbClr val="0091A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1600" b="1" kern="1200" dirty="0" smtClean="0">
                <a:solidFill>
                  <a:srgbClr val="0091A5"/>
                </a:solidFill>
                <a:latin typeface="+mn-lt"/>
                <a:ea typeface="+mn-ea"/>
                <a:cs typeface="+mn-cs"/>
              </a:rPr>
              <a:t>Rectorat de l’académie de Reims</a:t>
            </a:r>
            <a:endParaRPr lang="fr-FR" dirty="0"/>
          </a:p>
        </p:txBody>
      </p:sp>
      <p:pic>
        <p:nvPicPr>
          <p:cNvPr id="7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95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668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512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640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939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475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9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779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604321" y="116632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Espace réservé du contenu 35"/>
          <p:cNvSpPr>
            <a:spLocks noGrp="1"/>
          </p:cNvSpPr>
          <p:nvPr>
            <p:ph sz="quarter" idx="14"/>
          </p:nvPr>
        </p:nvSpPr>
        <p:spPr>
          <a:xfrm>
            <a:off x="539750" y="1700213"/>
            <a:ext cx="7993063" cy="3960812"/>
          </a:xfrm>
        </p:spPr>
        <p:txBody>
          <a:bodyPr/>
          <a:lstStyle>
            <a:lvl1pPr marL="342900" indent="-342900">
              <a:buClr>
                <a:srgbClr val="0091A6"/>
              </a:buClr>
              <a:buFont typeface="Calibri" panose="020F0502020204030204" pitchFamily="34" charset="0"/>
              <a:buChar char="•"/>
              <a:defRPr/>
            </a:lvl1pPr>
            <a:lvl2pPr marL="742950" indent="-285750">
              <a:buClr>
                <a:srgbClr val="0091A6"/>
              </a:buClr>
              <a:buFont typeface="Arial" panose="020B0604020202020204" pitchFamily="34" charset="0"/>
              <a:buChar char="•"/>
              <a:defRPr/>
            </a:lvl2pPr>
            <a:lvl3pPr>
              <a:buClr>
                <a:srgbClr val="0091A6"/>
              </a:buClr>
              <a:defRPr/>
            </a:lvl3pPr>
            <a:lvl4pPr>
              <a:buClr>
                <a:srgbClr val="0091A6"/>
              </a:buClr>
              <a:defRPr/>
            </a:lvl4pPr>
            <a:lvl5pPr>
              <a:buClr>
                <a:srgbClr val="0091A6"/>
              </a:buCl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8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ér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+mj-lt"/>
              <a:buAutoNum type="arabicPeriod"/>
              <a:defRPr/>
            </a:lvl1pPr>
            <a:lvl2pPr marL="971550" indent="-514350">
              <a:buClr>
                <a:srgbClr val="0091A6"/>
              </a:buClr>
              <a:buFont typeface="+mj-lt"/>
              <a:buAutoNum type="arabicPeriod"/>
              <a:defRPr/>
            </a:lvl2pPr>
            <a:lvl3pPr marL="1371600" indent="-457200">
              <a:buClr>
                <a:srgbClr val="0091A6"/>
              </a:buClr>
              <a:buFont typeface="+mj-lt"/>
              <a:buAutoNum type="arabicPeriod"/>
              <a:defRPr/>
            </a:lvl3pPr>
            <a:lvl4pPr marL="1828800" indent="-457200">
              <a:buClr>
                <a:srgbClr val="0091A6"/>
              </a:buClr>
              <a:buFont typeface="+mj-lt"/>
              <a:buAutoNum type="arabicPeriod"/>
              <a:defRPr/>
            </a:lvl4pPr>
            <a:lvl5pPr marL="2286000" indent="-457200">
              <a:buClr>
                <a:srgbClr val="0091A6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6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1pPr>
            <a:lvl2pPr marL="9715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2pPr>
            <a:lvl3pPr marL="13716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3pPr>
            <a:lvl4pPr marL="18288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4pPr>
            <a:lvl5pPr marL="22860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6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Intervenant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cxnSp>
        <p:nvCxnSpPr>
          <p:cNvPr id="10" name="Straight Arrow Connector 55"/>
          <p:cNvCxnSpPr/>
          <p:nvPr userDrawn="1"/>
        </p:nvCxnSpPr>
        <p:spPr>
          <a:xfrm flipV="1">
            <a:off x="989013" y="1916832"/>
            <a:ext cx="7038975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73"/>
          <p:cNvCxnSpPr/>
          <p:nvPr userDrawn="1"/>
        </p:nvCxnSpPr>
        <p:spPr>
          <a:xfrm flipV="1">
            <a:off x="3131840" y="1916832"/>
            <a:ext cx="0" cy="2752725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3275856" y="2060848"/>
            <a:ext cx="4752132" cy="360040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4" name="Espace réservé du texte 29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2420888"/>
            <a:ext cx="4752132" cy="288032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3275856" y="2780928"/>
            <a:ext cx="4752132" cy="280831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7"/>
          </p:nvPr>
        </p:nvSpPr>
        <p:spPr>
          <a:xfrm>
            <a:off x="1115616" y="2356568"/>
            <a:ext cx="1727770" cy="2008535"/>
          </a:xfrm>
          <a:effectLst>
            <a:reflection blurRad="6350" stA="52000" endA="300" endPos="35000" dir="5400000" sy="-100000" algn="bl" rotWithShape="0"/>
            <a:softEdge rad="0"/>
          </a:effectLst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0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9144000" cy="350100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fr-FR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532280" y="3789040"/>
            <a:ext cx="7986942" cy="41805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fr-FR" dirty="0" smtClean="0"/>
              <a:t>Image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532280" y="4207098"/>
            <a:ext cx="7976598" cy="30202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532280" y="4509120"/>
            <a:ext cx="8360200" cy="160344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395536" y="3789040"/>
            <a:ext cx="152400" cy="39211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9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1187624" y="1844824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1187624" y="3795861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900787" y="1844824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900787" y="3795861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118762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4" name="Espace réservé du contenu 2"/>
          <p:cNvSpPr>
            <a:spLocks noGrp="1"/>
          </p:cNvSpPr>
          <p:nvPr>
            <p:ph sz="quarter" idx="15" hasCustomPrompt="1"/>
          </p:nvPr>
        </p:nvSpPr>
        <p:spPr>
          <a:xfrm>
            <a:off x="488706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1187624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6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900787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35" name="Image 3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3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 + Images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467544" y="1772816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467544" y="3723853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755643" y="1772816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755643" y="3723853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48700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235921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35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77357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0" name="Espace réservé du contenu 2"/>
          <p:cNvSpPr>
            <a:spLocks noGrp="1"/>
          </p:cNvSpPr>
          <p:nvPr>
            <p:ph sz="quarter" idx="18" hasCustomPrompt="1"/>
          </p:nvPr>
        </p:nvSpPr>
        <p:spPr>
          <a:xfrm>
            <a:off x="664578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1" name="Espace réservé du contenu 2"/>
          <p:cNvSpPr>
            <a:spLocks noGrp="1"/>
          </p:cNvSpPr>
          <p:nvPr>
            <p:ph sz="quarter" idx="19" hasCustomPrompt="1"/>
          </p:nvPr>
        </p:nvSpPr>
        <p:spPr>
          <a:xfrm>
            <a:off x="467544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2" name="Espace réservé du contenu 2"/>
          <p:cNvSpPr>
            <a:spLocks noGrp="1"/>
          </p:cNvSpPr>
          <p:nvPr>
            <p:ph sz="quarter" idx="20" hasCustomPrompt="1"/>
          </p:nvPr>
        </p:nvSpPr>
        <p:spPr>
          <a:xfrm>
            <a:off x="2339751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3" name="Espace réservé du contenu 2"/>
          <p:cNvSpPr>
            <a:spLocks noGrp="1"/>
          </p:cNvSpPr>
          <p:nvPr>
            <p:ph sz="quarter" idx="21" hasCustomPrompt="1"/>
          </p:nvPr>
        </p:nvSpPr>
        <p:spPr>
          <a:xfrm>
            <a:off x="4755643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7" name="Espace réservé du contenu 2"/>
          <p:cNvSpPr>
            <a:spLocks noGrp="1"/>
          </p:cNvSpPr>
          <p:nvPr>
            <p:ph sz="quarter" idx="22" hasCustomPrompt="1"/>
          </p:nvPr>
        </p:nvSpPr>
        <p:spPr>
          <a:xfrm>
            <a:off x="6627850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46" name="Image 4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662" y="6212374"/>
            <a:ext cx="1259632" cy="509101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9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93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theme" Target="../theme/theme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BE6C7-1288-4A27-B963-471779E6E08E}" type="datetimeFigureOut">
              <a:rPr lang="fr-FR" smtClean="0"/>
              <a:t>11/02/2019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55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66" r:id="rId4"/>
    <p:sldLayoutId id="2147483661" r:id="rId5"/>
    <p:sldLayoutId id="2147483662" r:id="rId6"/>
    <p:sldLayoutId id="2147483663" r:id="rId7"/>
    <p:sldLayoutId id="2147483664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 userDrawn="1"/>
        </p:nvSpPr>
        <p:spPr>
          <a:xfrm>
            <a:off x="1403648" y="4725144"/>
            <a:ext cx="6343054" cy="849979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fr-F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Titre de votre présentation</a:t>
            </a:r>
            <a: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Sous-titre de votre présentation</a:t>
            </a:r>
            <a:endParaRPr lang="fr-FR" sz="1800" dirty="0">
              <a:solidFill>
                <a:srgbClr val="0091A5"/>
              </a:solidFill>
              <a:latin typeface="+mj-lt"/>
            </a:endParaRP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1835150" y="3717924"/>
            <a:ext cx="5473700" cy="11112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 bwMode="auto">
          <a:xfrm>
            <a:off x="1838325" y="3429000"/>
            <a:ext cx="54737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1600" b="1" dirty="0" smtClean="0">
                <a:solidFill>
                  <a:srgbClr val="0091A5"/>
                </a:solidFill>
                <a:latin typeface="+mj-lt"/>
              </a:rPr>
              <a:t>Rectorat de l’académie de Reims le 24/03/16</a:t>
            </a:r>
            <a:endParaRPr lang="fr-FR" sz="1600" dirty="0">
              <a:solidFill>
                <a:srgbClr val="0091A5"/>
              </a:solidFill>
              <a:latin typeface="+mj-lt"/>
            </a:endParaRPr>
          </a:p>
        </p:txBody>
      </p:sp>
      <p:pic>
        <p:nvPicPr>
          <p:cNvPr id="6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441632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leve.digitheque-belin.fr/" TargetMode="Externa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sRjiBS1BYio" TargetMode="External"/><Relationship Id="rId5" Type="http://schemas.openxmlformats.org/officeDocument/2006/relationships/hyperlink" Target="https://youtu.be/sRjiBS1BYio" TargetMode="Externa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RxXTQqRFarE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s://youtu.be/RxXTQqRFar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://blog.digitheque-belin.fr/inviter-eleves-digitheque/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-zO8Rx5oEg" TargetMode="External"/><Relationship Id="rId6" Type="http://schemas.openxmlformats.org/officeDocument/2006/relationships/hyperlink" Target="https://www.youtube.com/watch?v=Q-zO8Rx5oEg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36868"/>
            <a:ext cx="6656784" cy="1752600"/>
          </a:xfrm>
        </p:spPr>
        <p:txBody>
          <a:bodyPr>
            <a:normAutofit fontScale="92500"/>
          </a:bodyPr>
          <a:lstStyle/>
          <a:p>
            <a:r>
              <a:rPr lang="fr-FR" sz="2800" dirty="0"/>
              <a:t>Banque de ressources </a:t>
            </a:r>
            <a:r>
              <a:rPr lang="fr-FR" sz="2800" dirty="0" smtClean="0"/>
              <a:t>numériques </a:t>
            </a:r>
            <a:r>
              <a:rPr lang="fr-FR" sz="2800" dirty="0"/>
              <a:t>pour l’école 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FR" sz="2200" dirty="0" smtClean="0"/>
              <a:t>Français - Cycle 3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FR" sz="2200" dirty="0" smtClean="0"/>
              <a:t>Histoire Géographie - Cycle 3 &amp; Cycle 4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FR" sz="2200" dirty="0" smtClean="0"/>
              <a:t>Sciences et technologie - Cycle 3</a:t>
            </a:r>
            <a:endParaRPr lang="fr-FR" sz="22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276872"/>
            <a:ext cx="4041311" cy="8640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53136"/>
            <a:ext cx="1108341" cy="97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CRÉER UNE SÉANCE 5/5 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353220"/>
            <a:ext cx="6450154" cy="44425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5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ASSIGNER UNE SÉANCE À DES ÉLÈVES 1/2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487" y="1353220"/>
            <a:ext cx="6264696" cy="44784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001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ASSIGNER UNE SÉANCE À DES ÉLÈVES 2/2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24" y="1243285"/>
            <a:ext cx="4969051" cy="24737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429000"/>
            <a:ext cx="4827286" cy="23848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ZoneTexte 7"/>
          <p:cNvSpPr txBox="1"/>
          <p:nvPr/>
        </p:nvSpPr>
        <p:spPr>
          <a:xfrm>
            <a:off x="413240" y="4365230"/>
            <a:ext cx="3240360" cy="79208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pPr algn="r"/>
            <a:r>
              <a:rPr lang="fr-FR" dirty="0"/>
              <a:t>Vue de l’interface élèves. </a:t>
            </a:r>
          </a:p>
          <a:p>
            <a:r>
              <a:rPr lang="fr-FR" dirty="0"/>
              <a:t>La plateforme est accessible à l’adresse suivante : </a:t>
            </a:r>
            <a:r>
              <a:rPr lang="fr-FR" dirty="0" smtClean="0">
                <a:hlinkClick r:id="rId5"/>
              </a:rPr>
              <a:t>http://eleve.digitheque-belin.fr</a:t>
            </a:r>
            <a:r>
              <a:rPr lang="fr-FR" dirty="0" smtClean="0"/>
              <a:t> </a:t>
            </a:r>
          </a:p>
        </p:txBody>
      </p:sp>
      <p:cxnSp>
        <p:nvCxnSpPr>
          <p:cNvPr id="10" name="Connecteur droit avec flèche 9"/>
          <p:cNvCxnSpPr>
            <a:stCxn id="8" idx="3"/>
          </p:cNvCxnSpPr>
          <p:nvPr/>
        </p:nvCxnSpPr>
        <p:spPr>
          <a:xfrm>
            <a:off x="3653600" y="4761274"/>
            <a:ext cx="990408" cy="358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81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VIDÉO-PROJETER UNE SÉANCE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268760"/>
            <a:ext cx="6012160" cy="44921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690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Sommaire 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sp>
        <p:nvSpPr>
          <p:cNvPr id="6" name="Espace réservé du texte 3"/>
          <p:cNvSpPr txBox="1">
            <a:spLocks/>
          </p:cNvSpPr>
          <p:nvPr/>
        </p:nvSpPr>
        <p:spPr>
          <a:xfrm>
            <a:off x="539552" y="1700808"/>
            <a:ext cx="7993063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14350" indent="-514350" algn="l" defTabSz="914400" rtl="0" eaLnBrk="1" latinLnBrk="0" hangingPunct="1">
              <a:spcBef>
                <a:spcPct val="20000"/>
              </a:spcBef>
              <a:buClr>
                <a:srgbClr val="0091A6"/>
              </a:buClr>
              <a:buFont typeface="+mj-lt"/>
              <a:buAutoNum type="arabicPeriod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Clr>
                <a:srgbClr val="0091A6"/>
              </a:buClr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ct val="20000"/>
              </a:spcBef>
              <a:buClr>
                <a:srgbClr val="0091A6"/>
              </a:buClr>
              <a:buFont typeface="+mj-lt"/>
              <a:buAutoNum type="arabicPeriod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ct val="20000"/>
              </a:spcBef>
              <a:buClr>
                <a:srgbClr val="0091A6"/>
              </a:buClr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ct val="20000"/>
              </a:spcBef>
              <a:buClr>
                <a:srgbClr val="0091A6"/>
              </a:buClr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fr-FR" sz="1800" dirty="0" smtClean="0"/>
              <a:t>S’inscrire à la </a:t>
            </a:r>
            <a:r>
              <a:rPr lang="fr-FR" sz="1800" dirty="0" err="1" smtClean="0"/>
              <a:t>Digithèque</a:t>
            </a:r>
            <a:r>
              <a:rPr lang="fr-FR" sz="1800" dirty="0" smtClean="0"/>
              <a:t> …………………………………………………….	diapo 3</a:t>
            </a:r>
          </a:p>
          <a:p>
            <a:pPr marL="457200" lvl="1" indent="0">
              <a:buNone/>
            </a:pPr>
            <a:r>
              <a:rPr lang="fr-FR" sz="1800" dirty="0" smtClean="0"/>
              <a:t>Les ressources de la </a:t>
            </a:r>
            <a:r>
              <a:rPr lang="fr-FR" sz="1800" dirty="0" err="1" smtClean="0"/>
              <a:t>Digithèque</a:t>
            </a:r>
            <a:r>
              <a:rPr lang="fr-FR" sz="1800" dirty="0" smtClean="0"/>
              <a:t> .………………….……………………..	diapo 4</a:t>
            </a:r>
          </a:p>
          <a:p>
            <a:pPr marL="457200" lvl="1" indent="0">
              <a:buNone/>
            </a:pPr>
            <a:r>
              <a:rPr lang="fr-FR" sz="1800" dirty="0" smtClean="0"/>
              <a:t>Créer une séance ……………………………………………………………..…	diapo 5</a:t>
            </a:r>
          </a:p>
          <a:p>
            <a:pPr marL="457200" lvl="1" indent="0">
              <a:buNone/>
            </a:pPr>
            <a:r>
              <a:rPr lang="fr-FR" sz="1800" dirty="0" smtClean="0"/>
              <a:t>Assigner une séance ……………………………………………………………	diapo 11</a:t>
            </a:r>
          </a:p>
          <a:p>
            <a:pPr marL="457200" lvl="1" indent="0">
              <a:buNone/>
            </a:pPr>
            <a:r>
              <a:rPr lang="fr-FR" sz="1800" dirty="0" smtClean="0"/>
              <a:t>Vidéo-projeter une séance ………………………………………………….	diapo 13</a:t>
            </a:r>
          </a:p>
          <a:p>
            <a:pPr marL="457200" lvl="1" indent="0">
              <a:buNone/>
            </a:pPr>
            <a:r>
              <a:rPr lang="fr-FR" sz="1800" dirty="0" smtClean="0"/>
              <a:t>		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11089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6" name="sRjiBS1BYio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86000" y="2143125"/>
            <a:ext cx="4572000" cy="25717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051720" y="5047580"/>
            <a:ext cx="4896544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fr-FR" dirty="0" smtClean="0"/>
              <a:t>Lien vers </a:t>
            </a:r>
            <a:r>
              <a:rPr lang="fr-FR" dirty="0"/>
              <a:t>la </a:t>
            </a:r>
            <a:r>
              <a:rPr lang="fr-FR" dirty="0" smtClean="0"/>
              <a:t>vidéo (58 s) </a:t>
            </a:r>
            <a:r>
              <a:rPr lang="fr-FR" dirty="0"/>
              <a:t>: </a:t>
            </a:r>
            <a:r>
              <a:rPr lang="fr-FR" dirty="0">
                <a:hlinkClick r:id="rId5"/>
              </a:rPr>
              <a:t>https://</a:t>
            </a:r>
            <a:r>
              <a:rPr lang="fr-FR" dirty="0" smtClean="0">
                <a:hlinkClick r:id="rId5"/>
              </a:rPr>
              <a:t>youtu.be/sRjiBS1BYio</a:t>
            </a:r>
            <a:r>
              <a:rPr lang="fr-FR" dirty="0" smtClean="0"/>
              <a:t> 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95536" y="908720"/>
            <a:ext cx="7976598" cy="648072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S’INSCRIRE À LA DIGITHÈQUE </a:t>
            </a:r>
          </a:p>
          <a:p>
            <a:r>
              <a:rPr lang="fr-FR" dirty="0" smtClean="0"/>
              <a:t>(vidéo en ligne – connexion internet et Haut-parleurs nécessaires)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97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95536" y="908720"/>
            <a:ext cx="7976598" cy="648072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LES RESSOURCES DE LA DIGITHÈQUE </a:t>
            </a:r>
          </a:p>
          <a:p>
            <a:r>
              <a:rPr lang="fr-FR" dirty="0" smtClean="0"/>
              <a:t>(vidéo en ligne – connexion internet et Haut-parleurs nécessaires)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619672" y="5047580"/>
            <a:ext cx="4896544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fr-FR" dirty="0" smtClean="0"/>
              <a:t>Lien vers la vidéo (1min 33s) / </a:t>
            </a:r>
            <a:r>
              <a:rPr lang="fr-FR" dirty="0" smtClean="0">
                <a:hlinkClick r:id="rId4"/>
              </a:rPr>
              <a:t>https://youtu.be/RxXTQqRFarE</a:t>
            </a:r>
            <a:r>
              <a:rPr lang="fr-FR" dirty="0" smtClean="0"/>
              <a:t>  </a:t>
            </a:r>
          </a:p>
        </p:txBody>
      </p:sp>
      <p:pic>
        <p:nvPicPr>
          <p:cNvPr id="4" name="RxXTQqRFarE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286000" y="21431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4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GÉRER SA CLASSE ET SES ÉLÈVES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>
          <a:xfrm>
            <a:off x="539750" y="1371443"/>
            <a:ext cx="7993063" cy="4289582"/>
          </a:xfrm>
        </p:spPr>
        <p:txBody>
          <a:bodyPr>
            <a:normAutofit/>
          </a:bodyPr>
          <a:lstStyle/>
          <a:p>
            <a:r>
              <a:rPr lang="fr-FR" sz="1800" dirty="0" smtClean="0"/>
              <a:t>L’organisation des groupes et des élèves se gèrent dans le rubrique </a:t>
            </a:r>
            <a:r>
              <a:rPr lang="fr-FR" sz="1800" b="1" i="1" dirty="0" smtClean="0"/>
              <a:t>Mes élèves</a:t>
            </a:r>
            <a:r>
              <a:rPr lang="fr-FR" sz="1800" dirty="0" smtClean="0"/>
              <a:t>.</a:t>
            </a:r>
          </a:p>
          <a:p>
            <a:r>
              <a:rPr lang="fr-FR" sz="1800" dirty="0" smtClean="0"/>
              <a:t>Ajouter un ou plusieurs groupes puis y ajouter les élèves.</a:t>
            </a:r>
            <a:endParaRPr lang="fr-FR" sz="1800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5"/>
            <a:ext cx="4104456" cy="2049980"/>
          </a:xfrm>
          <a:prstGeom prst="rect">
            <a:avLst/>
          </a:prstGeom>
        </p:spPr>
      </p:pic>
      <p:pic>
        <p:nvPicPr>
          <p:cNvPr id="7" name="Q-zO8Rx5oEg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354056" y="2968970"/>
            <a:ext cx="4572000" cy="257175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536281" y="5593263"/>
            <a:ext cx="4608512" cy="34007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55000" lnSpcReduction="20000"/>
          </a:bodyPr>
          <a:lstStyle/>
          <a:p>
            <a:r>
              <a:rPr lang="fr-FR" dirty="0" smtClean="0"/>
              <a:t>Lien vers </a:t>
            </a:r>
            <a:r>
              <a:rPr lang="fr-FR" dirty="0"/>
              <a:t>la vidéo (1min32s) : </a:t>
            </a:r>
            <a:r>
              <a:rPr lang="fr-FR" dirty="0">
                <a:hlinkClick r:id="rId6"/>
              </a:rPr>
              <a:t>https://</a:t>
            </a:r>
            <a:r>
              <a:rPr lang="fr-FR" dirty="0" smtClean="0">
                <a:hlinkClick r:id="rId6"/>
              </a:rPr>
              <a:t>www.youtube.com/watch?v=Q-zO8Rx5oEg</a:t>
            </a:r>
            <a:r>
              <a:rPr lang="fr-FR" dirty="0" smtClean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83568" y="4825076"/>
            <a:ext cx="3600203" cy="64807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62500" lnSpcReduction="20000"/>
          </a:bodyPr>
          <a:lstStyle/>
          <a:p>
            <a:r>
              <a:rPr lang="fr-FR" dirty="0" smtClean="0"/>
              <a:t>Pour accéder au tutoriel sur le blog de la </a:t>
            </a:r>
            <a:r>
              <a:rPr lang="fr-FR" dirty="0" err="1" smtClean="0"/>
              <a:t>Digithèque</a:t>
            </a:r>
            <a:r>
              <a:rPr lang="fr-FR" dirty="0" smtClean="0"/>
              <a:t> : </a:t>
            </a:r>
          </a:p>
          <a:p>
            <a:r>
              <a:rPr lang="fr-FR" dirty="0">
                <a:hlinkClick r:id="rId7"/>
              </a:rPr>
              <a:t>http://blog.digitheque-belin.fr/inviter-eleves-digitheque</a:t>
            </a:r>
            <a:r>
              <a:rPr lang="fr-FR" dirty="0" smtClean="0">
                <a:hlinkClick r:id="rId7"/>
              </a:rPr>
              <a:t>/</a:t>
            </a:r>
            <a:r>
              <a:rPr lang="fr-F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784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CRÉER UNE SÉANCE 1/5 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71443"/>
            <a:ext cx="4433383" cy="33537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564904"/>
            <a:ext cx="4602499" cy="32330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583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CRÉER UNE SÉANCE 2/5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08874"/>
            <a:ext cx="5003626" cy="34010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576" y="2636912"/>
            <a:ext cx="4025920" cy="30894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33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64904"/>
            <a:ext cx="4298636" cy="31683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CRÉER UNE SÉANCE 3/5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68760"/>
            <a:ext cx="4567975" cy="33123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200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CRÉER UNE SÉANCE 4/5</a:t>
            </a:r>
            <a:endParaRPr lang="fr-FR" dirty="0"/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4639"/>
            <a:ext cx="2880320" cy="61585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62387"/>
            <a:ext cx="4608512" cy="31949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645024"/>
            <a:ext cx="4680520" cy="23521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741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1A5"/>
      </a:hlink>
      <a:folHlink>
        <a:srgbClr val="00768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A6"/>
        </a:solidFill>
        <a:ln w="6350"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100" b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 anchor="ctr">
        <a:normAutofit fontScale="47500" lnSpcReduction="20000"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20832</TotalTime>
  <Words>209</Words>
  <Application>Microsoft Office PowerPoint</Application>
  <PresentationFormat>Affichage à l'écran (4:3)</PresentationFormat>
  <Paragraphs>46</Paragraphs>
  <Slides>13</Slides>
  <Notes>0</Notes>
  <HiddenSlides>0</HiddenSlides>
  <MMClips>3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Franchise</vt:lpstr>
      <vt:lpstr>Wingdings</vt:lpstr>
      <vt:lpstr>Thème Office</vt:lpstr>
      <vt:lpstr>Conception personnalisée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Fanny Dirrière</dc:creator>
  <cp:lastModifiedBy>eric sinet</cp:lastModifiedBy>
  <cp:revision>300</cp:revision>
  <dcterms:created xsi:type="dcterms:W3CDTF">2016-03-24T12:53:45Z</dcterms:created>
  <dcterms:modified xsi:type="dcterms:W3CDTF">2019-02-11T08:30:33Z</dcterms:modified>
</cp:coreProperties>
</file>