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72" r:id="rId3"/>
    <p:sldId id="271" r:id="rId4"/>
    <p:sldId id="273" r:id="rId5"/>
    <p:sldId id="274" r:id="rId6"/>
    <p:sldId id="276" r:id="rId7"/>
    <p:sldId id="275" r:id="rId8"/>
    <p:sldId id="277" r:id="rId9"/>
    <p:sldId id="278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7F9"/>
    <a:srgbClr val="0091A6"/>
    <a:srgbClr val="000000"/>
    <a:srgbClr val="E39C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27" autoAdjust="0"/>
    <p:restoredTop sz="96517" autoAdjust="0"/>
  </p:normalViewPr>
  <p:slideViewPr>
    <p:cSldViewPr>
      <p:cViewPr varScale="1">
        <p:scale>
          <a:sx n="111" d="100"/>
          <a:sy n="111" d="100"/>
        </p:scale>
        <p:origin x="133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6E696-A695-4DA9-93AF-0E0B640323D1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93917-D24A-4B95-8072-EC56B6F1A8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559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864096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11" name="Rectangle 10"/>
          <p:cNvSpPr/>
          <p:nvPr userDrawn="1"/>
        </p:nvSpPr>
        <p:spPr>
          <a:xfrm flipV="1">
            <a:off x="1835150" y="3987064"/>
            <a:ext cx="5473700" cy="18000"/>
          </a:xfrm>
          <a:prstGeom prst="rect">
            <a:avLst/>
          </a:prstGeom>
          <a:solidFill>
            <a:srgbClr val="009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3059832" y="3429000"/>
            <a:ext cx="3024336" cy="288924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fr-FR" sz="1600" smtClean="0">
                <a:solidFill>
                  <a:srgbClr val="0091A5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1600" b="1" kern="1200" dirty="0" smtClean="0">
                <a:solidFill>
                  <a:srgbClr val="0091A5"/>
                </a:solidFill>
                <a:latin typeface="+mn-lt"/>
                <a:ea typeface="+mn-ea"/>
                <a:cs typeface="+mn-cs"/>
              </a:rPr>
              <a:t>Rectorat de l’académie de Reims</a:t>
            </a:r>
            <a:endParaRPr lang="fr-FR" dirty="0"/>
          </a:p>
        </p:txBody>
      </p:sp>
      <p:pic>
        <p:nvPicPr>
          <p:cNvPr id="7" name="Picture 3" descr="C:\Users\fdirriere\Desktop\Travail\chartes, logos, courriers, modèles\logos\ACADEMIE\2017_logo_academie_Reims-pp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621" y="548680"/>
            <a:ext cx="1220307" cy="145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68" y="512346"/>
            <a:ext cx="2771800" cy="147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95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668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4512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640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939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475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89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779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604321" y="116632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Espace réservé du contenu 35"/>
          <p:cNvSpPr>
            <a:spLocks noGrp="1"/>
          </p:cNvSpPr>
          <p:nvPr>
            <p:ph sz="quarter" idx="14"/>
          </p:nvPr>
        </p:nvSpPr>
        <p:spPr>
          <a:xfrm>
            <a:off x="539750" y="1700213"/>
            <a:ext cx="7993063" cy="3960812"/>
          </a:xfrm>
        </p:spPr>
        <p:txBody>
          <a:bodyPr/>
          <a:lstStyle>
            <a:lvl1pPr marL="342900" indent="-342900">
              <a:buClr>
                <a:srgbClr val="0091A6"/>
              </a:buClr>
              <a:buFont typeface="Calibri" panose="020F0502020204030204" pitchFamily="34" charset="0"/>
              <a:buChar char="•"/>
              <a:defRPr/>
            </a:lvl1pPr>
            <a:lvl2pPr marL="742950" indent="-285750">
              <a:buClr>
                <a:srgbClr val="0091A6"/>
              </a:buClr>
              <a:buFont typeface="Arial" panose="020B0604020202020204" pitchFamily="34" charset="0"/>
              <a:buChar char="•"/>
              <a:defRPr/>
            </a:lvl2pPr>
            <a:lvl3pPr>
              <a:buClr>
                <a:srgbClr val="0091A6"/>
              </a:buClr>
              <a:defRPr/>
            </a:lvl3pPr>
            <a:lvl4pPr>
              <a:buClr>
                <a:srgbClr val="0091A6"/>
              </a:buClr>
              <a:defRPr/>
            </a:lvl4pPr>
            <a:lvl5pPr>
              <a:buClr>
                <a:srgbClr val="0091A6"/>
              </a:buCl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8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ér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539750" y="1628775"/>
            <a:ext cx="7993063" cy="4032250"/>
          </a:xfrm>
        </p:spPr>
        <p:txBody>
          <a:bodyPr/>
          <a:lstStyle>
            <a:lvl1pPr marL="514350" indent="-514350">
              <a:buClr>
                <a:srgbClr val="0091A6"/>
              </a:buClr>
              <a:buFont typeface="+mj-lt"/>
              <a:buAutoNum type="arabicPeriod"/>
              <a:defRPr/>
            </a:lvl1pPr>
            <a:lvl2pPr marL="971550" indent="-514350">
              <a:buClr>
                <a:srgbClr val="0091A6"/>
              </a:buClr>
              <a:buFont typeface="+mj-lt"/>
              <a:buAutoNum type="arabicPeriod"/>
              <a:defRPr/>
            </a:lvl2pPr>
            <a:lvl3pPr marL="1371600" indent="-457200">
              <a:buClr>
                <a:srgbClr val="0091A6"/>
              </a:buClr>
              <a:buFont typeface="+mj-lt"/>
              <a:buAutoNum type="arabicPeriod"/>
              <a:defRPr/>
            </a:lvl3pPr>
            <a:lvl4pPr marL="1828800" indent="-457200">
              <a:buClr>
                <a:srgbClr val="0091A6"/>
              </a:buClr>
              <a:buFont typeface="+mj-lt"/>
              <a:buAutoNum type="arabicPeriod"/>
              <a:defRPr/>
            </a:lvl4pPr>
            <a:lvl5pPr marL="2286000" indent="-457200">
              <a:buClr>
                <a:srgbClr val="0091A6"/>
              </a:buClr>
              <a:buFont typeface="+mj-lt"/>
              <a:buAutoNum type="arabicPeriod"/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6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539750" y="1628775"/>
            <a:ext cx="7993063" cy="4032250"/>
          </a:xfrm>
        </p:spPr>
        <p:txBody>
          <a:bodyPr/>
          <a:lstStyle>
            <a:lvl1pPr marL="514350" indent="-51435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1pPr>
            <a:lvl2pPr marL="971550" indent="-51435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2pPr>
            <a:lvl3pPr marL="13716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3pPr>
            <a:lvl4pPr marL="18288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4pPr>
            <a:lvl5pPr marL="22860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361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Intervenant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cxnSp>
        <p:nvCxnSpPr>
          <p:cNvPr id="10" name="Straight Arrow Connector 55"/>
          <p:cNvCxnSpPr/>
          <p:nvPr userDrawn="1"/>
        </p:nvCxnSpPr>
        <p:spPr>
          <a:xfrm flipV="1">
            <a:off x="989013" y="1916832"/>
            <a:ext cx="7038975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73"/>
          <p:cNvCxnSpPr/>
          <p:nvPr userDrawn="1"/>
        </p:nvCxnSpPr>
        <p:spPr>
          <a:xfrm flipV="1">
            <a:off x="3131840" y="1916832"/>
            <a:ext cx="0" cy="2752725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3275856" y="2060848"/>
            <a:ext cx="4752132" cy="360040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4" name="Espace réservé du texte 29"/>
          <p:cNvSpPr>
            <a:spLocks noGrp="1"/>
          </p:cNvSpPr>
          <p:nvPr>
            <p:ph type="body" sz="quarter" idx="15" hasCustomPrompt="1"/>
          </p:nvPr>
        </p:nvSpPr>
        <p:spPr>
          <a:xfrm>
            <a:off x="3275856" y="2420888"/>
            <a:ext cx="4752132" cy="288032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3275856" y="2780928"/>
            <a:ext cx="4752132" cy="280831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texte</a:t>
            </a:r>
            <a:endParaRPr lang="fr-FR" dirty="0"/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7"/>
          </p:nvPr>
        </p:nvSpPr>
        <p:spPr>
          <a:xfrm>
            <a:off x="1115616" y="2356568"/>
            <a:ext cx="1727770" cy="2008535"/>
          </a:xfrm>
          <a:effectLst>
            <a:reflection blurRad="6350" stA="52000" endA="300" endPos="35000" dir="5400000" sy="-100000" algn="bl" rotWithShape="0"/>
            <a:softEdge rad="0"/>
          </a:effectLst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50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7"/>
          </p:nvPr>
        </p:nvSpPr>
        <p:spPr>
          <a:xfrm>
            <a:off x="0" y="1"/>
            <a:ext cx="9144000" cy="350100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fr-FR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532280" y="3789040"/>
            <a:ext cx="7986942" cy="418058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fr-FR" dirty="0" smtClean="0"/>
              <a:t>Image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532280" y="4207098"/>
            <a:ext cx="7976598" cy="302022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532280" y="4509120"/>
            <a:ext cx="8360200" cy="160344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texte</a:t>
            </a:r>
            <a:endParaRPr lang="fr-FR" dirty="0"/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395536" y="3789040"/>
            <a:ext cx="152400" cy="39211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29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Blocs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6" name="Group 1"/>
          <p:cNvGrpSpPr>
            <a:grpSpLocks/>
          </p:cNvGrpSpPr>
          <p:nvPr userDrawn="1"/>
        </p:nvGrpSpPr>
        <p:grpSpPr bwMode="auto">
          <a:xfrm>
            <a:off x="1187624" y="1844824"/>
            <a:ext cx="725488" cy="412750"/>
            <a:chOff x="3447299" y="2204865"/>
            <a:chExt cx="725496" cy="412373"/>
          </a:xfrm>
        </p:grpSpPr>
        <p:sp>
          <p:nvSpPr>
            <p:cNvPr id="17" name="Pentagon 21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Pentagon 29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01.</a:t>
              </a:r>
            </a:p>
          </p:txBody>
        </p:sp>
      </p:grpSp>
      <p:grpSp>
        <p:nvGrpSpPr>
          <p:cNvPr id="22" name="Group 47"/>
          <p:cNvGrpSpPr>
            <a:grpSpLocks/>
          </p:cNvGrpSpPr>
          <p:nvPr userDrawn="1"/>
        </p:nvGrpSpPr>
        <p:grpSpPr bwMode="auto">
          <a:xfrm>
            <a:off x="1187624" y="3795861"/>
            <a:ext cx="725488" cy="412750"/>
            <a:chOff x="3447299" y="2204865"/>
            <a:chExt cx="725496" cy="412373"/>
          </a:xfrm>
        </p:grpSpPr>
        <p:sp>
          <p:nvSpPr>
            <p:cNvPr id="23" name="Pentagon 4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Pentagon 4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03.</a:t>
              </a:r>
            </a:p>
          </p:txBody>
        </p:sp>
      </p:grpSp>
      <p:grpSp>
        <p:nvGrpSpPr>
          <p:cNvPr id="29" name="Group 52"/>
          <p:cNvGrpSpPr>
            <a:grpSpLocks/>
          </p:cNvGrpSpPr>
          <p:nvPr userDrawn="1"/>
        </p:nvGrpSpPr>
        <p:grpSpPr bwMode="auto">
          <a:xfrm>
            <a:off x="4900787" y="1844824"/>
            <a:ext cx="725487" cy="412750"/>
            <a:chOff x="3447299" y="2204865"/>
            <a:chExt cx="725496" cy="412373"/>
          </a:xfrm>
        </p:grpSpPr>
        <p:sp>
          <p:nvSpPr>
            <p:cNvPr id="32" name="Pentagon 53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Pentagon 54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02.</a:t>
              </a:r>
            </a:p>
          </p:txBody>
        </p:sp>
      </p:grpSp>
      <p:grpSp>
        <p:nvGrpSpPr>
          <p:cNvPr id="36" name="Group 57"/>
          <p:cNvGrpSpPr>
            <a:grpSpLocks/>
          </p:cNvGrpSpPr>
          <p:nvPr userDrawn="1"/>
        </p:nvGrpSpPr>
        <p:grpSpPr bwMode="auto">
          <a:xfrm>
            <a:off x="4900787" y="3795861"/>
            <a:ext cx="725487" cy="412750"/>
            <a:chOff x="3447299" y="2204865"/>
            <a:chExt cx="725496" cy="412373"/>
          </a:xfrm>
        </p:grpSpPr>
        <p:sp>
          <p:nvSpPr>
            <p:cNvPr id="37" name="Pentagon 5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Pentagon 5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04.</a:t>
              </a:r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sz="quarter" idx="14" hasCustomPrompt="1"/>
          </p:nvPr>
        </p:nvSpPr>
        <p:spPr>
          <a:xfrm>
            <a:off x="1187624" y="2348706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4" name="Espace réservé du contenu 2"/>
          <p:cNvSpPr>
            <a:spLocks noGrp="1"/>
          </p:cNvSpPr>
          <p:nvPr>
            <p:ph sz="quarter" idx="15" hasCustomPrompt="1"/>
          </p:nvPr>
        </p:nvSpPr>
        <p:spPr>
          <a:xfrm>
            <a:off x="4887064" y="2348706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5" name="Espace réservé du contenu 2"/>
          <p:cNvSpPr>
            <a:spLocks noGrp="1"/>
          </p:cNvSpPr>
          <p:nvPr>
            <p:ph sz="quarter" idx="16" hasCustomPrompt="1"/>
          </p:nvPr>
        </p:nvSpPr>
        <p:spPr>
          <a:xfrm>
            <a:off x="1187624" y="4292922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6" name="Espace réservé du contenu 2"/>
          <p:cNvSpPr>
            <a:spLocks noGrp="1"/>
          </p:cNvSpPr>
          <p:nvPr>
            <p:ph sz="quarter" idx="17" hasCustomPrompt="1"/>
          </p:nvPr>
        </p:nvSpPr>
        <p:spPr>
          <a:xfrm>
            <a:off x="4900787" y="4292922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pic>
        <p:nvPicPr>
          <p:cNvPr id="35" name="Image 3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13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s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Blocs + Images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6" name="Group 1"/>
          <p:cNvGrpSpPr>
            <a:grpSpLocks/>
          </p:cNvGrpSpPr>
          <p:nvPr userDrawn="1"/>
        </p:nvGrpSpPr>
        <p:grpSpPr bwMode="auto">
          <a:xfrm>
            <a:off x="467544" y="1772816"/>
            <a:ext cx="725488" cy="412750"/>
            <a:chOff x="3447299" y="2204865"/>
            <a:chExt cx="725496" cy="412373"/>
          </a:xfrm>
        </p:grpSpPr>
        <p:sp>
          <p:nvSpPr>
            <p:cNvPr id="17" name="Pentagon 21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Pentagon 29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01.</a:t>
              </a:r>
            </a:p>
          </p:txBody>
        </p:sp>
      </p:grpSp>
      <p:grpSp>
        <p:nvGrpSpPr>
          <p:cNvPr id="22" name="Group 47"/>
          <p:cNvGrpSpPr>
            <a:grpSpLocks/>
          </p:cNvGrpSpPr>
          <p:nvPr userDrawn="1"/>
        </p:nvGrpSpPr>
        <p:grpSpPr bwMode="auto">
          <a:xfrm>
            <a:off x="467544" y="3723853"/>
            <a:ext cx="725488" cy="412750"/>
            <a:chOff x="3447299" y="2204865"/>
            <a:chExt cx="725496" cy="412373"/>
          </a:xfrm>
        </p:grpSpPr>
        <p:sp>
          <p:nvSpPr>
            <p:cNvPr id="23" name="Pentagon 4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Pentagon 4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03.</a:t>
              </a:r>
            </a:p>
          </p:txBody>
        </p:sp>
      </p:grpSp>
      <p:grpSp>
        <p:nvGrpSpPr>
          <p:cNvPr id="29" name="Group 52"/>
          <p:cNvGrpSpPr>
            <a:grpSpLocks/>
          </p:cNvGrpSpPr>
          <p:nvPr userDrawn="1"/>
        </p:nvGrpSpPr>
        <p:grpSpPr bwMode="auto">
          <a:xfrm>
            <a:off x="4755643" y="1772816"/>
            <a:ext cx="725487" cy="412750"/>
            <a:chOff x="3447299" y="2204865"/>
            <a:chExt cx="725496" cy="412373"/>
          </a:xfrm>
        </p:grpSpPr>
        <p:sp>
          <p:nvSpPr>
            <p:cNvPr id="32" name="Pentagon 53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Pentagon 54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02.</a:t>
              </a:r>
            </a:p>
          </p:txBody>
        </p:sp>
      </p:grpSp>
      <p:grpSp>
        <p:nvGrpSpPr>
          <p:cNvPr id="36" name="Group 57"/>
          <p:cNvGrpSpPr>
            <a:grpSpLocks/>
          </p:cNvGrpSpPr>
          <p:nvPr userDrawn="1"/>
        </p:nvGrpSpPr>
        <p:grpSpPr bwMode="auto">
          <a:xfrm>
            <a:off x="4755643" y="3723853"/>
            <a:ext cx="725487" cy="412750"/>
            <a:chOff x="3447299" y="2204865"/>
            <a:chExt cx="725496" cy="412373"/>
          </a:xfrm>
        </p:grpSpPr>
        <p:sp>
          <p:nvSpPr>
            <p:cNvPr id="37" name="Pentagon 5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Pentagon 5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04.</a:t>
              </a:r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sz="quarter" idx="14" hasCustomPrompt="1"/>
          </p:nvPr>
        </p:nvSpPr>
        <p:spPr>
          <a:xfrm>
            <a:off x="487009" y="227669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5" name="Espace réservé du contenu 2"/>
          <p:cNvSpPr>
            <a:spLocks noGrp="1"/>
          </p:cNvSpPr>
          <p:nvPr>
            <p:ph sz="quarter" idx="16" hasCustomPrompt="1"/>
          </p:nvPr>
        </p:nvSpPr>
        <p:spPr>
          <a:xfrm>
            <a:off x="2359216" y="227687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35" name="Espace réservé du contenu 2"/>
          <p:cNvSpPr>
            <a:spLocks noGrp="1"/>
          </p:cNvSpPr>
          <p:nvPr>
            <p:ph sz="quarter" idx="17" hasCustomPrompt="1"/>
          </p:nvPr>
        </p:nvSpPr>
        <p:spPr>
          <a:xfrm>
            <a:off x="4773579" y="227669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0" name="Espace réservé du contenu 2"/>
          <p:cNvSpPr>
            <a:spLocks noGrp="1"/>
          </p:cNvSpPr>
          <p:nvPr>
            <p:ph sz="quarter" idx="18" hasCustomPrompt="1"/>
          </p:nvPr>
        </p:nvSpPr>
        <p:spPr>
          <a:xfrm>
            <a:off x="6645786" y="227687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1" name="Espace réservé du contenu 2"/>
          <p:cNvSpPr>
            <a:spLocks noGrp="1"/>
          </p:cNvSpPr>
          <p:nvPr>
            <p:ph sz="quarter" idx="19" hasCustomPrompt="1"/>
          </p:nvPr>
        </p:nvSpPr>
        <p:spPr>
          <a:xfrm>
            <a:off x="467544" y="422108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2" name="Espace réservé du contenu 2"/>
          <p:cNvSpPr>
            <a:spLocks noGrp="1"/>
          </p:cNvSpPr>
          <p:nvPr>
            <p:ph sz="quarter" idx="20" hasCustomPrompt="1"/>
          </p:nvPr>
        </p:nvSpPr>
        <p:spPr>
          <a:xfrm>
            <a:off x="2339751" y="422126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3" name="Espace réservé du contenu 2"/>
          <p:cNvSpPr>
            <a:spLocks noGrp="1"/>
          </p:cNvSpPr>
          <p:nvPr>
            <p:ph sz="quarter" idx="21" hasCustomPrompt="1"/>
          </p:nvPr>
        </p:nvSpPr>
        <p:spPr>
          <a:xfrm>
            <a:off x="4755643" y="422108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7" name="Espace réservé du contenu 2"/>
          <p:cNvSpPr>
            <a:spLocks noGrp="1"/>
          </p:cNvSpPr>
          <p:nvPr>
            <p:ph sz="quarter" idx="22" hasCustomPrompt="1"/>
          </p:nvPr>
        </p:nvSpPr>
        <p:spPr>
          <a:xfrm>
            <a:off x="6627850" y="422126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pic>
        <p:nvPicPr>
          <p:cNvPr id="46" name="Image 4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662" y="6212374"/>
            <a:ext cx="1259632" cy="509101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19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93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theme" Target="../theme/theme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BE6C7-1288-4A27-B963-471779E6E08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55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5" r:id="rId3"/>
    <p:sldLayoutId id="2147483666" r:id="rId4"/>
    <p:sldLayoutId id="2147483661" r:id="rId5"/>
    <p:sldLayoutId id="2147483662" r:id="rId6"/>
    <p:sldLayoutId id="2147483663" r:id="rId7"/>
    <p:sldLayoutId id="2147483664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 userDrawn="1"/>
        </p:nvSpPr>
        <p:spPr>
          <a:xfrm>
            <a:off x="1403648" y="4725144"/>
            <a:ext cx="6343054" cy="849979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fr-FR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Titre de votre présentation</a:t>
            </a:r>
            <a:r>
              <a:rPr lang="fr-F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fr-F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Sous-titre de votre présentation</a:t>
            </a:r>
            <a:endParaRPr lang="fr-FR" sz="1800" dirty="0">
              <a:solidFill>
                <a:srgbClr val="0091A5"/>
              </a:solidFill>
              <a:latin typeface="+mj-lt"/>
            </a:endParaRPr>
          </a:p>
        </p:txBody>
      </p:sp>
      <p:sp>
        <p:nvSpPr>
          <p:cNvPr id="13" name="Rectangle 12"/>
          <p:cNvSpPr/>
          <p:nvPr userDrawn="1"/>
        </p:nvSpPr>
        <p:spPr>
          <a:xfrm flipV="1">
            <a:off x="1835150" y="3717924"/>
            <a:ext cx="5473700" cy="11112"/>
          </a:xfrm>
          <a:prstGeom prst="rect">
            <a:avLst/>
          </a:prstGeom>
          <a:solidFill>
            <a:srgbClr val="009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 bwMode="auto">
          <a:xfrm>
            <a:off x="1838325" y="3429000"/>
            <a:ext cx="54737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fr-FR" sz="1600" b="1" dirty="0" smtClean="0">
                <a:solidFill>
                  <a:srgbClr val="0091A5"/>
                </a:solidFill>
                <a:latin typeface="+mj-lt"/>
              </a:rPr>
              <a:t>Rectorat de l’académie de Reims le 24/03/16</a:t>
            </a:r>
            <a:endParaRPr lang="fr-FR" sz="1600" dirty="0">
              <a:solidFill>
                <a:srgbClr val="0091A5"/>
              </a:solidFill>
              <a:latin typeface="+mj-lt"/>
            </a:endParaRPr>
          </a:p>
        </p:txBody>
      </p:sp>
      <p:pic>
        <p:nvPicPr>
          <p:cNvPr id="6" name="Picture 3" descr="C:\Users\fdirriere\Desktop\Travail\chartes, logos, courriers, modèles\logos\ACADEMIE\2017_logo_academie_Reims-pp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621" y="548680"/>
            <a:ext cx="1220307" cy="145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68" y="512346"/>
            <a:ext cx="2771800" cy="147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441632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utheque.fr/utiliser/sciences-et-techniques/partenaire/cnes.html" TargetMode="External"/><Relationship Id="rId13" Type="http://schemas.openxmlformats.org/officeDocument/2006/relationships/hyperlink" Target="http://www.edutheque.fr/utiliser/arts-et-lettres/partenaire/ina-grm.html" TargetMode="External"/><Relationship Id="rId18" Type="http://schemas.openxmlformats.org/officeDocument/2006/relationships/hyperlink" Target="http://www.edutheque.fr/utiliser/sciences-humaines-et-sociales/partenaire/radio-france.html" TargetMode="External"/><Relationship Id="rId3" Type="http://schemas.openxmlformats.org/officeDocument/2006/relationships/image" Target="../media/image9.png"/><Relationship Id="rId21" Type="http://schemas.openxmlformats.org/officeDocument/2006/relationships/hyperlink" Target="http://www.edutheque.fr/utiliser/arts-et-lettres/partenaire/theatre-en-acte.html" TargetMode="External"/><Relationship Id="rId7" Type="http://schemas.openxmlformats.org/officeDocument/2006/relationships/hyperlink" Target="http://www.edutheque.fr/utiliser/arts-et-lettres/partenaire/cite-de-larchitecture-et-du-patrimoine.html" TargetMode="External"/><Relationship Id="rId12" Type="http://schemas.openxmlformats.org/officeDocument/2006/relationships/hyperlink" Target="http://www.edutheque.fr/utiliser/sciences-humaines-et-sociales/partenaire/ign-edugeo.html" TargetMode="External"/><Relationship Id="rId17" Type="http://schemas.openxmlformats.org/officeDocument/2006/relationships/hyperlink" Target="http://www.edutheque.fr/utiliser/sciences-humaines-et-sociales/partenaire/lesitetv.html" TargetMode="External"/><Relationship Id="rId2" Type="http://schemas.openxmlformats.org/officeDocument/2006/relationships/hyperlink" Target="http://www.edutheque.fr/inscription.html" TargetMode="External"/><Relationship Id="rId16" Type="http://schemas.openxmlformats.org/officeDocument/2006/relationships/hyperlink" Target="http://www.edutheque.fr/utiliser/arts-et-lettres/partenaire/louvre.html" TargetMode="External"/><Relationship Id="rId20" Type="http://schemas.openxmlformats.org/officeDocument/2006/relationships/hyperlink" Target="http://www.edutheque.fr/utiliser/cultures-et-langues/partenaire/rtve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edutheque.fr/utiliser/cultures-et-langues/partenaire/bbc.html" TargetMode="External"/><Relationship Id="rId11" Type="http://schemas.openxmlformats.org/officeDocument/2006/relationships/hyperlink" Target="http://www.edutheque.fr/utiliser/arts-et-lettres/partenaire/ersilia-le-bal-arte.html" TargetMode="External"/><Relationship Id="rId5" Type="http://schemas.openxmlformats.org/officeDocument/2006/relationships/hyperlink" Target="http://www.edutheque.fr/utiliser/arts-et-lettres/partenaire/arte.html" TargetMode="External"/><Relationship Id="rId15" Type="http://schemas.openxmlformats.org/officeDocument/2006/relationships/hyperlink" Target="http://www.edutheque.fr/utiliser/sciences-et-techniques/partenaire/inserm.html" TargetMode="External"/><Relationship Id="rId23" Type="http://schemas.openxmlformats.org/officeDocument/2006/relationships/image" Target="../media/image8.png"/><Relationship Id="rId10" Type="http://schemas.openxmlformats.org/officeDocument/2006/relationships/hyperlink" Target="http://www.edutheque.fr/utiliser/cultures-et-langues/partenaire/dw-tv.html" TargetMode="External"/><Relationship Id="rId19" Type="http://schemas.openxmlformats.org/officeDocument/2006/relationships/hyperlink" Target="http://www.edutheque.fr/utiliser/sciences-humaines-et-sociales/partenaire/retronews.html" TargetMode="External"/><Relationship Id="rId4" Type="http://schemas.openxmlformats.org/officeDocument/2006/relationships/hyperlink" Target="http://www.edutheque.fr/utiliser/arts-et-lettres/partenaire/afp.html" TargetMode="External"/><Relationship Id="rId9" Type="http://schemas.openxmlformats.org/officeDocument/2006/relationships/hyperlink" Target="http://www.edutheque.fr/utiliser/cultures-et-langues/partenaire/cnrs.html" TargetMode="External"/><Relationship Id="rId14" Type="http://schemas.openxmlformats.org/officeDocument/2006/relationships/hyperlink" Target="http://www.edutheque.fr/utiliser/sciences-humaines-et-sociales/partenaire/ina-jalons.html" TargetMode="External"/><Relationship Id="rId2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edutheque.fr/utiliser/arts-et-lettres/partenaire/art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et.adobe.com/fr/air/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EQ491WJiOE" TargetMode="External"/><Relationship Id="rId5" Type="http://schemas.openxmlformats.org/officeDocument/2006/relationships/hyperlink" Target="https://edutheque.arte.tv/list/il-a-ton-age" TargetMode="Externa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hyperlink" Target="https://edutheque.arte.tv/program/karambolage-vercingetorix-et-arminius-1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utheque.arte.tv/program/karambolage-le-petit-chaperon-rouge-et-les-mots-merci-et-danke-" TargetMode="External"/><Relationship Id="rId5" Type="http://schemas.openxmlformats.org/officeDocument/2006/relationships/hyperlink" Target="https://edutheque.arte.tv/program/karambolage-le-mot-travail-et-les-hymnes-nationaux" TargetMode="External"/><Relationship Id="rId4" Type="http://schemas.openxmlformats.org/officeDocument/2006/relationships/hyperlink" Target="https://edutheque.arte.tv/program/karambolage-la-coutume-le-muguet-1" TargetMode="External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edutheque.arte.tv/program/le-dessous-des-cartes-les-cartes-des-autres-1" TargetMode="External"/><Relationship Id="rId13" Type="http://schemas.openxmlformats.org/officeDocument/2006/relationships/image" Target="../media/image22.png"/><Relationship Id="rId3" Type="http://schemas.openxmlformats.org/officeDocument/2006/relationships/hyperlink" Target="https://edutheque.arte.tv/program/le-dessous-des-cartes-demographie-francaise-1" TargetMode="External"/><Relationship Id="rId7" Type="http://schemas.openxmlformats.org/officeDocument/2006/relationships/hyperlink" Target="https://edutheque.arte.tv/program/le-dessous-des-cartes-le-sable-en-voie-de-disparition-1" TargetMode="External"/><Relationship Id="rId12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utheque.arte.tv/program/le-dessous-des-cartes-le-grand-paris-1" TargetMode="External"/><Relationship Id="rId11" Type="http://schemas.openxmlformats.org/officeDocument/2006/relationships/image" Target="../media/image23.png"/><Relationship Id="rId5" Type="http://schemas.openxmlformats.org/officeDocument/2006/relationships/hyperlink" Target="https://edutheque.arte.tv/program/le-dessous-des-cartes-le-droit-des-femmes-1" TargetMode="External"/><Relationship Id="rId10" Type="http://schemas.openxmlformats.org/officeDocument/2006/relationships/hyperlink" Target="https://edutheque.arte.tv/program/le-dessous-des-cartes-quand-le-sport-est-politique-1" TargetMode="External"/><Relationship Id="rId4" Type="http://schemas.openxmlformats.org/officeDocument/2006/relationships/hyperlink" Target="https://edutheque.arte.tv/program/le-dessous-des-cartes-l-ecole-est-un-droit-universel-1" TargetMode="External"/><Relationship Id="rId9" Type="http://schemas.openxmlformats.org/officeDocument/2006/relationships/hyperlink" Target="https://edutheque.arte.tv/program/le-dessous-des-cartes-nommer-le-monde-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799" y="2492450"/>
            <a:ext cx="7772400" cy="864096"/>
          </a:xfrm>
        </p:spPr>
        <p:txBody>
          <a:bodyPr>
            <a:normAutofit/>
          </a:bodyPr>
          <a:lstStyle/>
          <a:p>
            <a:r>
              <a:rPr lang="fr-FR" sz="1800" b="0" dirty="0" smtClean="0"/>
              <a:t> </a:t>
            </a:r>
            <a:br>
              <a:rPr lang="fr-FR" sz="1800" b="0" dirty="0" smtClean="0"/>
            </a:br>
            <a:r>
              <a:rPr lang="fr-FR" sz="1800" b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depuis le portail </a:t>
            </a:r>
            <a:r>
              <a:rPr lang="fr-FR" sz="1800" b="0" dirty="0" err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Eduthèque</a:t>
            </a:r>
            <a:endParaRPr lang="fr-FR" sz="1800" b="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864096"/>
          </a:xfrm>
        </p:spPr>
        <p:txBody>
          <a:bodyPr>
            <a:noAutofit/>
          </a:bodyPr>
          <a:lstStyle/>
          <a:p>
            <a:pPr algn="just"/>
            <a:r>
              <a:rPr lang="fr-FR" sz="1400" dirty="0"/>
              <a:t>Dans le cadre du portail </a:t>
            </a:r>
            <a:r>
              <a:rPr lang="fr-FR" sz="1400" dirty="0" err="1"/>
              <a:t>Éduthèque</a:t>
            </a:r>
            <a:r>
              <a:rPr lang="fr-FR" sz="1400" dirty="0"/>
              <a:t>, ARTE permet</a:t>
            </a:r>
            <a:r>
              <a:rPr lang="fr-FR" sz="1400" b="1" dirty="0"/>
              <a:t> </a:t>
            </a:r>
            <a:r>
              <a:rPr lang="fr-FR" sz="1400" dirty="0"/>
              <a:t>aux enseignants du premier et du second degré d’accéder gratuitement à une </a:t>
            </a:r>
            <a:r>
              <a:rPr lang="fr-FR" sz="1400" b="1" dirty="0"/>
              <a:t>sélection d’œuvres audiovisuelles</a:t>
            </a:r>
            <a:r>
              <a:rPr lang="fr-FR" sz="1400" dirty="0"/>
              <a:t> intégrales pour un usage pédagogique en classe. </a:t>
            </a:r>
            <a:endParaRPr lang="fr-FR" sz="140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939" y="2054799"/>
            <a:ext cx="1254119" cy="81690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8262">
            <a:off x="6637188" y="2468133"/>
            <a:ext cx="1137757" cy="3792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746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S’inscrire sur le portail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http://www.edutheque.fr/inscription.html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532401" y="3470494"/>
            <a:ext cx="8208713" cy="8630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b="1" dirty="0"/>
              <a:t>Quelle adresse mél utiliser ?</a:t>
            </a:r>
          </a:p>
          <a:p>
            <a:pPr marL="0" indent="0">
              <a:buNone/>
            </a:pPr>
            <a:r>
              <a:rPr lang="fr-FR" sz="2000" b="1" dirty="0" smtClean="0"/>
              <a:t>L’adresse </a:t>
            </a:r>
            <a:r>
              <a:rPr lang="fr-FR" sz="2000" b="1" dirty="0"/>
              <a:t>électronique professionnelle</a:t>
            </a:r>
            <a:r>
              <a:rPr lang="fr-FR" sz="2000" dirty="0"/>
              <a:t> </a:t>
            </a:r>
            <a:r>
              <a:rPr lang="fr-FR" sz="2000" dirty="0" smtClean="0"/>
              <a:t>de </a:t>
            </a:r>
            <a:r>
              <a:rPr lang="fr-FR" sz="2000" dirty="0"/>
              <a:t>type </a:t>
            </a:r>
            <a:r>
              <a:rPr lang="fr-FR" sz="2000" dirty="0" smtClean="0"/>
              <a:t>prenom.nom@ac-academie.fr </a:t>
            </a:r>
            <a:endParaRPr lang="fr-FR" sz="2000" dirty="0"/>
          </a:p>
          <a:p>
            <a:pPr marL="0" indent="0" algn="just">
              <a:buNone/>
            </a:pPr>
            <a:endParaRPr lang="fr-FR" sz="2000" dirty="0" smtClean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62" b="-15776"/>
          <a:stretch/>
        </p:blipFill>
        <p:spPr>
          <a:xfrm>
            <a:off x="4860033" y="423502"/>
            <a:ext cx="1944216" cy="48521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63969" y="1716286"/>
            <a:ext cx="5958172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fr-FR" sz="2800" dirty="0" smtClean="0"/>
              <a:t>Un seul compte, une seule connexion </a:t>
            </a:r>
            <a:br>
              <a:rPr lang="fr-FR" sz="2800" dirty="0" smtClean="0"/>
            </a:br>
            <a:r>
              <a:rPr lang="fr-FR" sz="2800" dirty="0" smtClean="0"/>
              <a:t>pour accéder à l’ensemble des sites </a:t>
            </a:r>
          </a:p>
          <a:p>
            <a:r>
              <a:rPr lang="fr-FR" sz="2800" dirty="0" smtClean="0"/>
              <a:t>partenaires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25841" y="4797152"/>
            <a:ext cx="8443785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70000" lnSpcReduction="20000"/>
          </a:bodyPr>
          <a:lstStyle/>
          <a:p>
            <a:r>
              <a:rPr lang="fr-FR" dirty="0" smtClean="0"/>
              <a:t>Il est également possible de créer un </a:t>
            </a:r>
            <a:r>
              <a:rPr lang="fr-FR" dirty="0"/>
              <a:t>compte "classe" </a:t>
            </a:r>
            <a:r>
              <a:rPr lang="fr-FR" dirty="0" smtClean="0"/>
              <a:t>pour les élèves </a:t>
            </a:r>
            <a:r>
              <a:rPr lang="fr-FR" dirty="0"/>
              <a:t>afin qu'ils puissent accéder directement aux </a:t>
            </a:r>
            <a:endParaRPr lang="fr-FR" dirty="0" smtClean="0"/>
          </a:p>
          <a:p>
            <a:r>
              <a:rPr lang="fr-FR" dirty="0" smtClean="0"/>
              <a:t>ressources </a:t>
            </a:r>
            <a:r>
              <a:rPr lang="fr-FR" dirty="0"/>
              <a:t>des partenaires </a:t>
            </a:r>
            <a:r>
              <a:rPr lang="fr-FR" dirty="0" err="1"/>
              <a:t>Éduthèque</a:t>
            </a:r>
            <a:r>
              <a:rPr lang="fr-FR" dirty="0"/>
              <a:t> suivants :</a:t>
            </a:r>
          </a:p>
          <a:p>
            <a:r>
              <a:rPr lang="fr-FR" b="1" dirty="0">
                <a:hlinkClick r:id="rId4"/>
              </a:rPr>
              <a:t>AFP</a:t>
            </a:r>
            <a:r>
              <a:rPr lang="fr-FR" b="1" dirty="0"/>
              <a:t>, </a:t>
            </a:r>
            <a:r>
              <a:rPr lang="fr-FR" b="1" dirty="0">
                <a:hlinkClick r:id="rId5"/>
              </a:rPr>
              <a:t>ARTE</a:t>
            </a:r>
            <a:r>
              <a:rPr lang="fr-FR" b="1" dirty="0"/>
              <a:t>, </a:t>
            </a:r>
            <a:r>
              <a:rPr lang="fr-FR" b="1" dirty="0">
                <a:hlinkClick r:id="rId6"/>
              </a:rPr>
              <a:t>BBC</a:t>
            </a:r>
            <a:r>
              <a:rPr lang="fr-FR" b="1" dirty="0"/>
              <a:t>, </a:t>
            </a:r>
            <a:r>
              <a:rPr lang="fr-FR" b="1" dirty="0">
                <a:hlinkClick r:id="rId7"/>
              </a:rPr>
              <a:t>Cité de l'architecture &amp; du patrimoine</a:t>
            </a:r>
            <a:r>
              <a:rPr lang="fr-FR" b="1" dirty="0"/>
              <a:t>, </a:t>
            </a:r>
            <a:r>
              <a:rPr lang="fr-FR" b="1" dirty="0">
                <a:hlinkClick r:id="rId8"/>
              </a:rPr>
              <a:t>CNES</a:t>
            </a:r>
            <a:r>
              <a:rPr lang="fr-FR" b="1" dirty="0"/>
              <a:t>, </a:t>
            </a:r>
            <a:r>
              <a:rPr lang="fr-FR" b="1" dirty="0">
                <a:hlinkClick r:id="rId9"/>
              </a:rPr>
              <a:t>CNRS</a:t>
            </a:r>
            <a:r>
              <a:rPr lang="fr-FR" b="1" dirty="0"/>
              <a:t>, 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>
                <a:hlinkClick r:id="rId10"/>
              </a:rPr>
              <a:t>Deutsche </a:t>
            </a:r>
            <a:r>
              <a:rPr lang="fr-FR" b="1" dirty="0" err="1">
                <a:hlinkClick r:id="rId10"/>
              </a:rPr>
              <a:t>Welle</a:t>
            </a:r>
            <a:r>
              <a:rPr lang="fr-FR" b="1" dirty="0"/>
              <a:t>, </a:t>
            </a:r>
            <a:r>
              <a:rPr lang="fr-FR" b="1" dirty="0">
                <a:hlinkClick r:id="rId11"/>
              </a:rPr>
              <a:t>ERSILIA</a:t>
            </a:r>
            <a:r>
              <a:rPr lang="fr-FR" b="1" dirty="0"/>
              <a:t>, </a:t>
            </a:r>
            <a:r>
              <a:rPr lang="fr-FR" b="1" dirty="0">
                <a:hlinkClick r:id="rId12"/>
              </a:rPr>
              <a:t>IGN </a:t>
            </a:r>
            <a:r>
              <a:rPr lang="fr-FR" b="1" dirty="0" err="1">
                <a:hlinkClick r:id="rId12"/>
              </a:rPr>
              <a:t>édugéo</a:t>
            </a:r>
            <a:r>
              <a:rPr lang="fr-FR" b="1" dirty="0"/>
              <a:t>, </a:t>
            </a:r>
            <a:r>
              <a:rPr lang="fr-FR" b="1" dirty="0">
                <a:hlinkClick r:id="rId13"/>
              </a:rPr>
              <a:t>Ina GRM</a:t>
            </a:r>
            <a:r>
              <a:rPr lang="fr-FR" b="1" dirty="0"/>
              <a:t>, </a:t>
            </a:r>
            <a:r>
              <a:rPr lang="fr-FR" b="1" dirty="0">
                <a:hlinkClick r:id="rId14"/>
              </a:rPr>
              <a:t>Ina Jalons</a:t>
            </a:r>
            <a:r>
              <a:rPr lang="fr-FR" b="1" dirty="0"/>
              <a:t>, </a:t>
            </a:r>
            <a:r>
              <a:rPr lang="fr-FR" b="1" dirty="0">
                <a:hlinkClick r:id="rId15"/>
              </a:rPr>
              <a:t>Inserm</a:t>
            </a:r>
            <a:r>
              <a:rPr lang="fr-FR" b="1" dirty="0"/>
              <a:t>, </a:t>
            </a:r>
            <a:r>
              <a:rPr lang="fr-FR" b="1" dirty="0">
                <a:hlinkClick r:id="rId16"/>
              </a:rPr>
              <a:t>Le Louvre</a:t>
            </a:r>
            <a:r>
              <a:rPr lang="fr-FR" b="1" dirty="0"/>
              <a:t>, </a:t>
            </a:r>
            <a:r>
              <a:rPr lang="fr-FR" b="1" dirty="0">
                <a:hlinkClick r:id="rId17"/>
              </a:rPr>
              <a:t>lesite.tv</a:t>
            </a:r>
            <a:r>
              <a:rPr lang="fr-FR" b="1" dirty="0"/>
              <a:t>, 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>
                <a:hlinkClick r:id="rId18"/>
              </a:rPr>
              <a:t>Radio </a:t>
            </a:r>
            <a:r>
              <a:rPr lang="fr-FR" b="1" dirty="0">
                <a:hlinkClick r:id="rId18"/>
              </a:rPr>
              <a:t>France</a:t>
            </a:r>
            <a:r>
              <a:rPr lang="fr-FR" b="1" dirty="0"/>
              <a:t>, </a:t>
            </a:r>
            <a:r>
              <a:rPr lang="fr-FR" b="1" dirty="0" err="1">
                <a:hlinkClick r:id="rId19"/>
              </a:rPr>
              <a:t>RetroNews-BnF</a:t>
            </a:r>
            <a:r>
              <a:rPr lang="fr-FR" b="1" dirty="0"/>
              <a:t>, </a:t>
            </a:r>
            <a:r>
              <a:rPr lang="fr-FR" b="1" dirty="0">
                <a:hlinkClick r:id="rId20"/>
              </a:rPr>
              <a:t>RTVE</a:t>
            </a:r>
            <a:r>
              <a:rPr lang="fr-FR" b="1" dirty="0"/>
              <a:t>, </a:t>
            </a:r>
            <a:r>
              <a:rPr lang="fr-FR" b="1" dirty="0">
                <a:hlinkClick r:id="rId21"/>
              </a:rPr>
              <a:t>Théâtre en acte</a:t>
            </a:r>
            <a:r>
              <a:rPr lang="fr-FR" b="1" dirty="0"/>
              <a:t>.</a:t>
            </a:r>
            <a:endParaRPr lang="fr-FR" dirty="0"/>
          </a:p>
          <a:p>
            <a:endParaRPr lang="fr-FR" dirty="0" smtClean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639" y="1450454"/>
            <a:ext cx="2001809" cy="18736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8" name="Groupe 17"/>
          <p:cNvGrpSpPr/>
          <p:nvPr/>
        </p:nvGrpSpPr>
        <p:grpSpPr>
          <a:xfrm>
            <a:off x="6988619" y="492596"/>
            <a:ext cx="1183781" cy="711322"/>
            <a:chOff x="6988619" y="492596"/>
            <a:chExt cx="1183781" cy="711322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438262">
              <a:off x="7019312" y="670477"/>
              <a:ext cx="1137757" cy="37925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14" name="Connecteur droit 13"/>
            <p:cNvCxnSpPr/>
            <p:nvPr/>
          </p:nvCxnSpPr>
          <p:spPr>
            <a:xfrm>
              <a:off x="6988619" y="851158"/>
              <a:ext cx="118378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flipV="1">
              <a:off x="7149681" y="492596"/>
              <a:ext cx="878703" cy="71132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089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http://www.edutheque.fr/utiliser/arts-et-lettres/partenaire/arte.html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fr-FR" dirty="0" smtClean="0"/>
              <a:t>Quatre thématiques :</a:t>
            </a:r>
          </a:p>
          <a:p>
            <a:pPr lvl="1"/>
            <a:r>
              <a:rPr lang="fr-FR" sz="1800" dirty="0"/>
              <a:t>arts et lettres, </a:t>
            </a:r>
            <a:endParaRPr lang="fr-FR" sz="1800" dirty="0" smtClean="0"/>
          </a:p>
          <a:p>
            <a:pPr lvl="1"/>
            <a:r>
              <a:rPr lang="fr-FR" sz="1800" dirty="0" smtClean="0"/>
              <a:t>culture </a:t>
            </a:r>
            <a:r>
              <a:rPr lang="fr-FR" sz="1800" dirty="0"/>
              <a:t>et langues, </a:t>
            </a:r>
            <a:endParaRPr lang="fr-FR" sz="1800" dirty="0" smtClean="0"/>
          </a:p>
          <a:p>
            <a:pPr lvl="1"/>
            <a:r>
              <a:rPr lang="fr-FR" sz="1800" dirty="0" smtClean="0"/>
              <a:t>sciences </a:t>
            </a:r>
            <a:r>
              <a:rPr lang="fr-FR" sz="1800" dirty="0"/>
              <a:t>et techniques, </a:t>
            </a:r>
            <a:endParaRPr lang="fr-FR" sz="1800" dirty="0" smtClean="0"/>
          </a:p>
          <a:p>
            <a:pPr lvl="1"/>
            <a:r>
              <a:rPr lang="fr-FR" sz="1800" dirty="0" smtClean="0"/>
              <a:t>sciences </a:t>
            </a:r>
            <a:r>
              <a:rPr lang="fr-FR" sz="1800" dirty="0"/>
              <a:t>humaines et </a:t>
            </a:r>
            <a:r>
              <a:rPr lang="fr-FR" sz="1800" dirty="0" smtClean="0"/>
              <a:t>sociales</a:t>
            </a:r>
          </a:p>
          <a:p>
            <a:pPr lvl="1"/>
            <a:endParaRPr lang="fr-FR" sz="1800" dirty="0"/>
          </a:p>
          <a:p>
            <a:r>
              <a:rPr lang="fr-FR" dirty="0"/>
              <a:t>Trois niveaux</a:t>
            </a:r>
          </a:p>
          <a:p>
            <a:pPr lvl="1"/>
            <a:r>
              <a:rPr lang="fr-FR" sz="1800" dirty="0"/>
              <a:t>École</a:t>
            </a:r>
          </a:p>
          <a:p>
            <a:pPr lvl="1"/>
            <a:r>
              <a:rPr lang="fr-FR" sz="1800" dirty="0"/>
              <a:t>Collège</a:t>
            </a:r>
          </a:p>
          <a:p>
            <a:pPr lvl="1"/>
            <a:r>
              <a:rPr lang="fr-FR" sz="1800" dirty="0"/>
              <a:t>lycée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32" b="22380"/>
          <a:stretch/>
        </p:blipFill>
        <p:spPr>
          <a:xfrm>
            <a:off x="395536" y="274638"/>
            <a:ext cx="1800200" cy="62017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90167">
            <a:off x="3646050" y="3025726"/>
            <a:ext cx="5019761" cy="2304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553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À voir ou à télécharger, et multilingues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32" b="22380"/>
          <a:stretch/>
        </p:blipFill>
        <p:spPr>
          <a:xfrm>
            <a:off x="395536" y="274638"/>
            <a:ext cx="1800200" cy="620175"/>
          </a:xfrm>
          <a:prstGeom prst="rect">
            <a:avLst/>
          </a:prstGeom>
        </p:spPr>
      </p:pic>
      <p:pic>
        <p:nvPicPr>
          <p:cNvPr id="6" name="Espace réservé du contenu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79423"/>
            <a:ext cx="4218030" cy="206468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5" t="11055" r="10463" b="7961"/>
          <a:stretch/>
        </p:blipFill>
        <p:spPr>
          <a:xfrm>
            <a:off x="3275856" y="1555385"/>
            <a:ext cx="1656184" cy="863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220072" y="1987302"/>
            <a:ext cx="34602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Contenus </a:t>
            </a:r>
            <a:r>
              <a:rPr lang="fr-FR" dirty="0" smtClean="0"/>
              <a:t>audiovisuels </a:t>
            </a:r>
            <a:r>
              <a:rPr lang="fr-FR" dirty="0"/>
              <a:t>à voir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ou </a:t>
            </a:r>
            <a:r>
              <a:rPr lang="fr-FR" dirty="0"/>
              <a:t>à </a:t>
            </a:r>
            <a:r>
              <a:rPr lang="fr-FR" dirty="0" smtClean="0"/>
              <a:t>télécharger…</a:t>
            </a:r>
          </a:p>
          <a:p>
            <a:endParaRPr lang="fr-FR" dirty="0"/>
          </a:p>
          <a:p>
            <a:r>
              <a:rPr lang="fr-FR" dirty="0" smtClean="0"/>
              <a:t>... et multilingues</a:t>
            </a:r>
          </a:p>
          <a:p>
            <a:endParaRPr lang="fr-FR" dirty="0" smtClean="0"/>
          </a:p>
        </p:txBody>
      </p:sp>
      <p:pic>
        <p:nvPicPr>
          <p:cNvPr id="12" name="Espace réservé du contenu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085" y="3703217"/>
            <a:ext cx="1800200" cy="15647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689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À voir ou à télécharger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32" b="22380"/>
          <a:stretch/>
        </p:blipFill>
        <p:spPr>
          <a:xfrm>
            <a:off x="395536" y="274638"/>
            <a:ext cx="1800200" cy="620175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294376" y="2770888"/>
            <a:ext cx="3744416" cy="122413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fr-FR" dirty="0" smtClean="0"/>
              <a:t>Un raccourci est installé sur le bureau pour ouvrir l’application de VOD et permettre la gestion des téléchargements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4427984" y="2549631"/>
            <a:ext cx="4369915" cy="3250708"/>
            <a:chOff x="5004048" y="1339921"/>
            <a:chExt cx="3962245" cy="293225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40" b="18077"/>
            <a:stretch/>
          </p:blipFill>
          <p:spPr>
            <a:xfrm>
              <a:off x="5004048" y="1416673"/>
              <a:ext cx="3962244" cy="2855506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8145" y="1542802"/>
              <a:ext cx="3098148" cy="2495074"/>
            </a:xfrm>
            <a:prstGeom prst="rect">
              <a:avLst/>
            </a:prstGeom>
          </p:spPr>
        </p:pic>
        <p:sp>
          <p:nvSpPr>
            <p:cNvPr id="16" name="Ellipse 15"/>
            <p:cNvSpPr/>
            <p:nvPr/>
          </p:nvSpPr>
          <p:spPr>
            <a:xfrm>
              <a:off x="5419845" y="1339921"/>
              <a:ext cx="428151" cy="42815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 sz="1100" b="1" smtClean="0"/>
            </a:p>
          </p:txBody>
        </p:sp>
      </p:grpSp>
      <p:sp>
        <p:nvSpPr>
          <p:cNvPr id="17" name="ZoneTexte 16"/>
          <p:cNvSpPr txBox="1"/>
          <p:nvPr/>
        </p:nvSpPr>
        <p:spPr>
          <a:xfrm>
            <a:off x="395536" y="3356992"/>
            <a:ext cx="3600400" cy="144016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endParaRPr lang="fr-FR" dirty="0" smtClean="0"/>
          </a:p>
        </p:txBody>
      </p:sp>
      <p:sp>
        <p:nvSpPr>
          <p:cNvPr id="18" name="ZoneTexte 17"/>
          <p:cNvSpPr txBox="1"/>
          <p:nvPr/>
        </p:nvSpPr>
        <p:spPr>
          <a:xfrm>
            <a:off x="366384" y="4479010"/>
            <a:ext cx="3600400" cy="122413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fr-FR" dirty="0" smtClean="0"/>
              <a:t>Dans la version Arte-</a:t>
            </a:r>
            <a:r>
              <a:rPr lang="fr-FR" dirty="0" err="1" smtClean="0"/>
              <a:t>Éduthèque</a:t>
            </a:r>
            <a:r>
              <a:rPr lang="fr-FR" dirty="0" smtClean="0"/>
              <a:t>, il n’y a ni sous-titrage ni transcription.</a:t>
            </a:r>
          </a:p>
          <a:p>
            <a:r>
              <a:rPr lang="fr-FR" dirty="0" smtClean="0"/>
              <a:t>Les contenus </a:t>
            </a:r>
            <a:r>
              <a:rPr lang="fr-FR" dirty="0" smtClean="0"/>
              <a:t>audiovisuels </a:t>
            </a:r>
            <a:r>
              <a:rPr lang="fr-FR" dirty="0" smtClean="0"/>
              <a:t>ne sont pas intégrables.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66384" y="153571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Le téléchargement est visualisable uniquement dans une application de VOD à installer.</a:t>
            </a: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589" y="1218366"/>
            <a:ext cx="1440160" cy="12373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ZoneTexte 21"/>
          <p:cNvSpPr txBox="1"/>
          <p:nvPr/>
        </p:nvSpPr>
        <p:spPr>
          <a:xfrm>
            <a:off x="6901168" y="787309"/>
            <a:ext cx="1866919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fr-FR" sz="1200" dirty="0" smtClean="0"/>
              <a:t>Cette application nécessite </a:t>
            </a:r>
            <a:br>
              <a:rPr lang="fr-FR" sz="1200" dirty="0" smtClean="0"/>
            </a:br>
            <a:r>
              <a:rPr lang="fr-FR" sz="1200" dirty="0" smtClean="0"/>
              <a:t>également d’installer </a:t>
            </a:r>
          </a:p>
          <a:p>
            <a:r>
              <a:rPr lang="fr-FR" sz="1200" dirty="0" smtClean="0"/>
              <a:t>Adobe Air.</a:t>
            </a:r>
          </a:p>
        </p:txBody>
      </p:sp>
      <p:pic>
        <p:nvPicPr>
          <p:cNvPr id="23" name="Image 22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313" y="1662995"/>
            <a:ext cx="1469026" cy="7872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948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Témoignage pédagogique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32" b="22380"/>
          <a:stretch/>
        </p:blipFill>
        <p:spPr>
          <a:xfrm>
            <a:off x="395536" y="274638"/>
            <a:ext cx="1800200" cy="620175"/>
          </a:xfrm>
          <a:prstGeom prst="rect">
            <a:avLst/>
          </a:prstGeom>
        </p:spPr>
      </p:pic>
      <p:pic>
        <p:nvPicPr>
          <p:cNvPr id="8" name="FEQ491WJiOE"/>
          <p:cNvPicPr>
            <a:picLocks noGrp="1" noRot="1" noChangeAspect="1"/>
          </p:cNvPicPr>
          <p:nvPr>
            <p:ph sz="quarter" idx="14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16713" y="2132856"/>
            <a:ext cx="4572000" cy="25717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467544" y="4869160"/>
            <a:ext cx="856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/>
              <a:t>Dans ce témoignage, les élèves utilisent les outils proposés par </a:t>
            </a:r>
            <a:r>
              <a:rPr lang="fr-FR" sz="1400" dirty="0" err="1" smtClean="0"/>
              <a:t>Educ’Arte</a:t>
            </a:r>
            <a:r>
              <a:rPr lang="fr-FR" sz="1400" dirty="0" smtClean="0"/>
              <a:t> (version payante). Cependant, les supports audiovisuels sont disponibles dans la version Arte-</a:t>
            </a:r>
            <a:r>
              <a:rPr lang="fr-FR" sz="1400" dirty="0" err="1" smtClean="0"/>
              <a:t>Éduthèque</a:t>
            </a:r>
            <a:r>
              <a:rPr lang="fr-FR" sz="1400" dirty="0"/>
              <a:t> </a:t>
            </a:r>
            <a:r>
              <a:rPr lang="fr-FR" sz="1400" dirty="0" smtClean="0"/>
              <a:t>:</a:t>
            </a:r>
          </a:p>
          <a:p>
            <a:r>
              <a:rPr lang="fr-FR" sz="1400" dirty="0" smtClean="0"/>
              <a:t>Lien vers </a:t>
            </a:r>
            <a:r>
              <a:rPr lang="fr-FR" sz="1400" dirty="0"/>
              <a:t>la série « Il a ton âge » : </a:t>
            </a:r>
            <a:r>
              <a:rPr lang="fr-FR" sz="1400" dirty="0">
                <a:hlinkClick r:id="rId5"/>
              </a:rPr>
              <a:t>https://</a:t>
            </a:r>
            <a:r>
              <a:rPr lang="fr-FR" sz="1400" dirty="0" smtClean="0">
                <a:hlinkClick r:id="rId5"/>
              </a:rPr>
              <a:t>edutheque.arte.tv/list/il-a-ton-age</a:t>
            </a:r>
            <a:r>
              <a:rPr lang="fr-FR" sz="1400" dirty="0" smtClean="0"/>
              <a:t> </a:t>
            </a:r>
            <a:r>
              <a:rPr lang="fr-FR" sz="1050" i="1" dirty="0" smtClean="0"/>
              <a:t>(accessible après connexion)</a:t>
            </a:r>
            <a:endParaRPr lang="fr-FR" sz="1050" i="1" dirty="0"/>
          </a:p>
        </p:txBody>
      </p:sp>
      <p:sp>
        <p:nvSpPr>
          <p:cNvPr id="10" name="Rectangle 9"/>
          <p:cNvSpPr/>
          <p:nvPr/>
        </p:nvSpPr>
        <p:spPr>
          <a:xfrm>
            <a:off x="467544" y="1319024"/>
            <a:ext cx="856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Exemple d'usage au collège Leclerc de Schiltigheim (REP) en classe ULIS : </a:t>
            </a:r>
            <a:r>
              <a:rPr lang="fr-FR" sz="1400" dirty="0" smtClean="0"/>
              <a:t>À </a:t>
            </a:r>
            <a:r>
              <a:rPr lang="fr-FR" sz="1400" dirty="0"/>
              <a:t>partir de la série "Il a ton âge" (disponible également depuis l'espace </a:t>
            </a:r>
            <a:r>
              <a:rPr lang="fr-FR" sz="1400" dirty="0" err="1"/>
              <a:t>É</a:t>
            </a:r>
            <a:r>
              <a:rPr lang="fr-FR" sz="1400" dirty="0" err="1" smtClean="0"/>
              <a:t>duthèque</a:t>
            </a:r>
            <a:r>
              <a:rPr lang="fr-FR" sz="1400" dirty="0" smtClean="0"/>
              <a:t> </a:t>
            </a:r>
            <a:r>
              <a:rPr lang="fr-FR" sz="1400" dirty="0"/>
              <a:t>...), les élèves s'imprègnent de la culture étrangère, réalisent une affiche "j'aime / je n'aime pas" utilisée ensuite comme </a:t>
            </a:r>
            <a:r>
              <a:rPr lang="fr-FR" sz="1400" dirty="0" err="1"/>
              <a:t>storyboard</a:t>
            </a:r>
            <a:r>
              <a:rPr lang="fr-FR" sz="1400" dirty="0"/>
              <a:t> à la réalisation de leurs propres </a:t>
            </a:r>
            <a:r>
              <a:rPr lang="fr-FR" sz="1400" dirty="0" smtClean="0"/>
              <a:t>portraits </a:t>
            </a:r>
            <a:r>
              <a:rPr lang="fr-FR" sz="1400" dirty="0"/>
              <a:t>filmés.</a:t>
            </a:r>
          </a:p>
        </p:txBody>
      </p:sp>
    </p:spTree>
    <p:extLst>
      <p:ext uri="{BB962C8B-B14F-4D97-AF65-F5344CB8AC3E}">
        <p14:creationId xmlns:p14="http://schemas.microsoft.com/office/powerpoint/2010/main" val="22612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004" y="894813"/>
            <a:ext cx="2990476" cy="141904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32" b="22380"/>
          <a:stretch/>
        </p:blipFill>
        <p:spPr>
          <a:xfrm>
            <a:off x="395536" y="274638"/>
            <a:ext cx="1800200" cy="6201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10538" y="2287705"/>
            <a:ext cx="63367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Le magazine franco-allemand, ludique et impertinent, qui fait s'entrechoquer nos différences des deux côtés du </a:t>
            </a:r>
            <a:r>
              <a:rPr lang="fr-FR" dirty="0" smtClean="0"/>
              <a:t>Rhin :</a:t>
            </a:r>
          </a:p>
          <a:p>
            <a:endParaRPr lang="fr-FR" dirty="0"/>
          </a:p>
          <a:p>
            <a:r>
              <a:rPr lang="fr-FR" b="1" dirty="0">
                <a:hlinkClick r:id="rId4"/>
              </a:rPr>
              <a:t>La coutume : le </a:t>
            </a:r>
            <a:r>
              <a:rPr lang="fr-FR" b="1" dirty="0" smtClean="0">
                <a:hlinkClick r:id="rId4"/>
              </a:rPr>
              <a:t>muguet</a:t>
            </a:r>
            <a:endParaRPr lang="fr-FR" b="1" dirty="0" smtClean="0"/>
          </a:p>
          <a:p>
            <a:r>
              <a:rPr lang="fr-FR" b="1" dirty="0" smtClean="0">
                <a:hlinkClick r:id="rId5"/>
              </a:rPr>
              <a:t>Le </a:t>
            </a:r>
            <a:r>
              <a:rPr lang="fr-FR" b="1" dirty="0">
                <a:hlinkClick r:id="rId5"/>
              </a:rPr>
              <a:t>mot "travail" et les hymnes nationaux</a:t>
            </a:r>
            <a:endParaRPr lang="fr-FR" b="1" dirty="0"/>
          </a:p>
          <a:p>
            <a:r>
              <a:rPr lang="fr-FR" b="1" dirty="0">
                <a:hlinkClick r:id="rId6"/>
              </a:rPr>
              <a:t>Le Petit Chaperon Rouge et les mots "merci" et "</a:t>
            </a:r>
            <a:r>
              <a:rPr lang="fr-FR" b="1" dirty="0" err="1">
                <a:hlinkClick r:id="rId6"/>
              </a:rPr>
              <a:t>danke</a:t>
            </a:r>
            <a:r>
              <a:rPr lang="fr-FR" b="1" dirty="0">
                <a:hlinkClick r:id="rId6"/>
              </a:rPr>
              <a:t>"</a:t>
            </a:r>
            <a:endParaRPr lang="fr-FR" b="1" dirty="0"/>
          </a:p>
          <a:p>
            <a:r>
              <a:rPr lang="fr-FR" b="1" dirty="0">
                <a:hlinkClick r:id="rId7"/>
              </a:rPr>
              <a:t>Vercingétorix et Arminius</a:t>
            </a:r>
            <a:endParaRPr lang="fr-FR" b="1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9" name="Espace réservé du texte 2"/>
          <p:cNvSpPr txBox="1">
            <a:spLocks/>
          </p:cNvSpPr>
          <p:nvPr/>
        </p:nvSpPr>
        <p:spPr>
          <a:xfrm>
            <a:off x="547936" y="1061120"/>
            <a:ext cx="7976598" cy="444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Un exemple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293096"/>
            <a:ext cx="539384" cy="3600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717032"/>
            <a:ext cx="540000" cy="3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952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32" b="22380"/>
          <a:stretch/>
        </p:blipFill>
        <p:spPr>
          <a:xfrm>
            <a:off x="395536" y="274638"/>
            <a:ext cx="1800200" cy="6201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47664" y="2318244"/>
            <a:ext cx="63367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/>
          </a:p>
          <a:p>
            <a:r>
              <a:rPr lang="fr-FR" b="1" dirty="0">
                <a:hlinkClick r:id="rId3"/>
              </a:rPr>
              <a:t>Démographie française</a:t>
            </a:r>
            <a:endParaRPr lang="fr-FR" b="1" dirty="0"/>
          </a:p>
          <a:p>
            <a:r>
              <a:rPr lang="fr-FR" b="1" dirty="0">
                <a:hlinkClick r:id="rId4"/>
              </a:rPr>
              <a:t>L'école est un droit universel</a:t>
            </a:r>
            <a:endParaRPr lang="fr-FR" b="1" dirty="0"/>
          </a:p>
          <a:p>
            <a:r>
              <a:rPr lang="fr-FR" b="1" dirty="0">
                <a:hlinkClick r:id="rId5"/>
              </a:rPr>
              <a:t>Le droit des femmes</a:t>
            </a:r>
            <a:endParaRPr lang="fr-FR" b="1" dirty="0"/>
          </a:p>
          <a:p>
            <a:r>
              <a:rPr lang="fr-FR" b="1" dirty="0">
                <a:hlinkClick r:id="rId6"/>
              </a:rPr>
              <a:t>Le Grand Paris</a:t>
            </a:r>
            <a:endParaRPr lang="fr-FR" b="1" dirty="0"/>
          </a:p>
          <a:p>
            <a:r>
              <a:rPr lang="fr-FR" b="1" dirty="0">
                <a:hlinkClick r:id="rId7"/>
              </a:rPr>
              <a:t>Le sable en voie de disparition</a:t>
            </a:r>
            <a:endParaRPr lang="fr-FR" b="1" dirty="0"/>
          </a:p>
          <a:p>
            <a:r>
              <a:rPr lang="fr-FR" b="1" dirty="0">
                <a:hlinkClick r:id="rId8"/>
              </a:rPr>
              <a:t>Les cartes des autres</a:t>
            </a:r>
            <a:endParaRPr lang="fr-FR" b="1" dirty="0"/>
          </a:p>
          <a:p>
            <a:r>
              <a:rPr lang="fr-FR" b="1" dirty="0">
                <a:hlinkClick r:id="rId9"/>
              </a:rPr>
              <a:t>Nommer le monde</a:t>
            </a:r>
            <a:endParaRPr lang="fr-FR" b="1" dirty="0"/>
          </a:p>
          <a:p>
            <a:r>
              <a:rPr lang="fr-FR" b="1" dirty="0">
                <a:hlinkClick r:id="rId10"/>
              </a:rPr>
              <a:t>Quand le sport est politique</a:t>
            </a:r>
            <a:endParaRPr lang="fr-FR" b="1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9" name="Espace réservé du texte 2"/>
          <p:cNvSpPr txBox="1">
            <a:spLocks/>
          </p:cNvSpPr>
          <p:nvPr/>
        </p:nvSpPr>
        <p:spPr>
          <a:xfrm>
            <a:off x="547936" y="1061120"/>
            <a:ext cx="7976598" cy="444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Un exemple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quarter" idx="14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628" y="894813"/>
            <a:ext cx="3085714" cy="1409524"/>
          </a:xfr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05064"/>
            <a:ext cx="539384" cy="3600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429000"/>
            <a:ext cx="540000" cy="3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010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1A5"/>
      </a:hlink>
      <a:folHlink>
        <a:srgbClr val="00768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A6"/>
        </a:solidFill>
        <a:ln w="6350"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100" b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91440" tIns="45720" rIns="91440" bIns="45720" rtlCol="0" anchor="ctr">
        <a:normAutofit fontScale="47500" lnSpcReduction="20000"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20875</TotalTime>
  <Words>392</Words>
  <Application>Microsoft Office PowerPoint</Application>
  <PresentationFormat>Affichage à l'écran (4:3)</PresentationFormat>
  <Paragraphs>62</Paragraphs>
  <Slides>8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Franchise</vt:lpstr>
      <vt:lpstr>Wingdings</vt:lpstr>
      <vt:lpstr>Thème Office</vt:lpstr>
      <vt:lpstr>Conception personnalisée</vt:lpstr>
      <vt:lpstr>  depuis le portail Eduthèque</vt:lpstr>
      <vt:lpstr>S’inscrire sur le portail</vt:lpstr>
      <vt:lpstr> </vt:lpstr>
      <vt:lpstr> </vt:lpstr>
      <vt:lpstr> </vt:lpstr>
      <vt:lpstr> </vt:lpstr>
      <vt:lpstr> </vt:lpstr>
      <vt:lpstr>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Fanny Dirrière</dc:creator>
  <cp:lastModifiedBy>eric sinet</cp:lastModifiedBy>
  <cp:revision>300</cp:revision>
  <dcterms:created xsi:type="dcterms:W3CDTF">2016-03-24T12:53:45Z</dcterms:created>
  <dcterms:modified xsi:type="dcterms:W3CDTF">2019-02-07T07:55:56Z</dcterms:modified>
</cp:coreProperties>
</file>