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72" r:id="rId3"/>
    <p:sldId id="271" r:id="rId4"/>
    <p:sldId id="273" r:id="rId5"/>
    <p:sldId id="274" r:id="rId6"/>
    <p:sldId id="275" r:id="rId7"/>
    <p:sldId id="276" r:id="rId8"/>
    <p:sldId id="278" r:id="rId9"/>
    <p:sldId id="277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7F9"/>
    <a:srgbClr val="0091A6"/>
    <a:srgbClr val="000000"/>
    <a:srgbClr val="E39C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DF18680-E054-41AD-8BC1-D1AEF772440D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27" autoAdjust="0"/>
    <p:restoredTop sz="96517" autoAdjust="0"/>
  </p:normalViewPr>
  <p:slideViewPr>
    <p:cSldViewPr>
      <p:cViewPr varScale="1">
        <p:scale>
          <a:sx n="111" d="100"/>
          <a:sy n="111" d="100"/>
        </p:scale>
        <p:origin x="133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B6E696-A695-4DA9-93AF-0E0B640323D1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93917-D24A-4B95-8072-EC56B6F1A8F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3559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276872"/>
            <a:ext cx="7772400" cy="864096"/>
          </a:xfrm>
        </p:spPr>
        <p:txBody>
          <a:bodyPr>
            <a:normAutofit/>
          </a:bodyPr>
          <a:lstStyle>
            <a:lvl1pPr>
              <a:defRPr sz="2800" b="1"/>
            </a:lvl1pPr>
          </a:lstStyle>
          <a:p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fr-FR" dirty="0"/>
          </a:p>
        </p:txBody>
      </p:sp>
      <p:sp>
        <p:nvSpPr>
          <p:cNvPr id="11" name="Rectangle 10"/>
          <p:cNvSpPr/>
          <p:nvPr userDrawn="1"/>
        </p:nvSpPr>
        <p:spPr>
          <a:xfrm flipV="1">
            <a:off x="1835150" y="3987064"/>
            <a:ext cx="5473700" cy="18000"/>
          </a:xfrm>
          <a:prstGeom prst="rect">
            <a:avLst/>
          </a:prstGeom>
          <a:solidFill>
            <a:srgbClr val="009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0" hasCustomPrompt="1"/>
          </p:nvPr>
        </p:nvSpPr>
        <p:spPr>
          <a:xfrm>
            <a:off x="3059832" y="3429000"/>
            <a:ext cx="3024336" cy="288924"/>
          </a:xfrm>
        </p:spPr>
        <p:txBody>
          <a:bodyPr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fr-FR" sz="1600" smtClean="0">
                <a:solidFill>
                  <a:srgbClr val="0091A5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fr-FR" sz="1600" b="1" kern="1200" dirty="0" smtClean="0">
                <a:solidFill>
                  <a:srgbClr val="0091A5"/>
                </a:solidFill>
                <a:latin typeface="+mn-lt"/>
                <a:ea typeface="+mn-ea"/>
                <a:cs typeface="+mn-cs"/>
              </a:rPr>
              <a:t>Rectorat de l’académie de Reims</a:t>
            </a:r>
            <a:endParaRPr lang="fr-FR" dirty="0"/>
          </a:p>
        </p:txBody>
      </p:sp>
      <p:pic>
        <p:nvPicPr>
          <p:cNvPr id="7" name="Picture 3" descr="C:\Users\fdirriere\Desktop\Travail\chartes, logos, courriers, modèles\logos\ACADEMIE\2017_logo_academie_Reims-ppt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621" y="548680"/>
            <a:ext cx="1220307" cy="1454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268" y="512346"/>
            <a:ext cx="2771800" cy="147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495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46683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4512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2640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3939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5475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898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0779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Off-page Connector 48"/>
          <p:cNvSpPr/>
          <p:nvPr userDrawn="1"/>
        </p:nvSpPr>
        <p:spPr>
          <a:xfrm>
            <a:off x="8604321" y="116632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25" name="Espace réservé du pied de page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8" name="Titre 27"/>
          <p:cNvSpPr>
            <a:spLocks noGrp="1"/>
          </p:cNvSpPr>
          <p:nvPr>
            <p:ph type="title"/>
          </p:nvPr>
        </p:nvSpPr>
        <p:spPr>
          <a:xfrm>
            <a:off x="395536" y="274638"/>
            <a:ext cx="7986942" cy="634082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908720"/>
            <a:ext cx="7976598" cy="4445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32" name="Rectangle 31"/>
          <p:cNvSpPr/>
          <p:nvPr userDrawn="1"/>
        </p:nvSpPr>
        <p:spPr bwMode="auto">
          <a:xfrm>
            <a:off x="179512" y="260648"/>
            <a:ext cx="216024" cy="64807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Espace réservé du contenu 35"/>
          <p:cNvSpPr>
            <a:spLocks noGrp="1"/>
          </p:cNvSpPr>
          <p:nvPr>
            <p:ph sz="quarter" idx="14"/>
          </p:nvPr>
        </p:nvSpPr>
        <p:spPr>
          <a:xfrm>
            <a:off x="539750" y="1700213"/>
            <a:ext cx="7993063" cy="3960812"/>
          </a:xfrm>
        </p:spPr>
        <p:txBody>
          <a:bodyPr/>
          <a:lstStyle>
            <a:lvl1pPr marL="342900" indent="-342900">
              <a:buClr>
                <a:srgbClr val="0091A6"/>
              </a:buClr>
              <a:buFont typeface="Calibri" panose="020F0502020204030204" pitchFamily="34" charset="0"/>
              <a:buChar char="•"/>
              <a:defRPr/>
            </a:lvl1pPr>
            <a:lvl2pPr marL="742950" indent="-285750">
              <a:buClr>
                <a:srgbClr val="0091A6"/>
              </a:buClr>
              <a:buFont typeface="Arial" panose="020B0604020202020204" pitchFamily="34" charset="0"/>
              <a:buChar char="•"/>
              <a:defRPr/>
            </a:lvl2pPr>
            <a:lvl3pPr>
              <a:buClr>
                <a:srgbClr val="0091A6"/>
              </a:buClr>
              <a:defRPr/>
            </a:lvl3pPr>
            <a:lvl4pPr>
              <a:buClr>
                <a:srgbClr val="0091A6"/>
              </a:buClr>
              <a:defRPr/>
            </a:lvl4pPr>
            <a:lvl5pPr>
              <a:buClr>
                <a:srgbClr val="0091A6"/>
              </a:buClr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37" y="5910271"/>
            <a:ext cx="1824559" cy="843858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581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éro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Off-page Connector 48"/>
          <p:cNvSpPr/>
          <p:nvPr userDrawn="1"/>
        </p:nvSpPr>
        <p:spPr>
          <a:xfrm>
            <a:off x="8532440" y="180976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25" name="Espace réservé du pied de page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8" name="Titre 27"/>
          <p:cNvSpPr>
            <a:spLocks noGrp="1"/>
          </p:cNvSpPr>
          <p:nvPr>
            <p:ph type="title"/>
          </p:nvPr>
        </p:nvSpPr>
        <p:spPr>
          <a:xfrm>
            <a:off x="395536" y="274638"/>
            <a:ext cx="7986942" cy="634082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908720"/>
            <a:ext cx="7976598" cy="4445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32" name="Rectangle 31"/>
          <p:cNvSpPr/>
          <p:nvPr userDrawn="1"/>
        </p:nvSpPr>
        <p:spPr bwMode="auto">
          <a:xfrm>
            <a:off x="179512" y="260648"/>
            <a:ext cx="216024" cy="64807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539750" y="1628775"/>
            <a:ext cx="7993063" cy="4032250"/>
          </a:xfrm>
        </p:spPr>
        <p:txBody>
          <a:bodyPr/>
          <a:lstStyle>
            <a:lvl1pPr marL="514350" indent="-514350">
              <a:buClr>
                <a:srgbClr val="0091A6"/>
              </a:buClr>
              <a:buFont typeface="+mj-lt"/>
              <a:buAutoNum type="arabicPeriod"/>
              <a:defRPr/>
            </a:lvl1pPr>
            <a:lvl2pPr marL="971550" indent="-514350">
              <a:buClr>
                <a:srgbClr val="0091A6"/>
              </a:buClr>
              <a:buFont typeface="+mj-lt"/>
              <a:buAutoNum type="arabicPeriod"/>
              <a:defRPr/>
            </a:lvl2pPr>
            <a:lvl3pPr marL="1371600" indent="-457200">
              <a:buClr>
                <a:srgbClr val="0091A6"/>
              </a:buClr>
              <a:buFont typeface="+mj-lt"/>
              <a:buAutoNum type="arabicPeriod"/>
              <a:defRPr/>
            </a:lvl3pPr>
            <a:lvl4pPr marL="1828800" indent="-457200">
              <a:buClr>
                <a:srgbClr val="0091A6"/>
              </a:buClr>
              <a:buFont typeface="+mj-lt"/>
              <a:buAutoNum type="arabicPeriod"/>
              <a:defRPr/>
            </a:lvl4pPr>
            <a:lvl5pPr marL="2286000" indent="-457200">
              <a:buClr>
                <a:srgbClr val="0091A6"/>
              </a:buClr>
              <a:buFont typeface="+mj-lt"/>
              <a:buAutoNum type="arabicPeriod"/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37" y="5910271"/>
            <a:ext cx="1824559" cy="843858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36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Off-page Connector 48"/>
          <p:cNvSpPr/>
          <p:nvPr userDrawn="1"/>
        </p:nvSpPr>
        <p:spPr>
          <a:xfrm>
            <a:off x="8532440" y="180976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25" name="Espace réservé du pied de page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8" name="Titre 27"/>
          <p:cNvSpPr>
            <a:spLocks noGrp="1"/>
          </p:cNvSpPr>
          <p:nvPr>
            <p:ph type="title"/>
          </p:nvPr>
        </p:nvSpPr>
        <p:spPr>
          <a:xfrm>
            <a:off x="395536" y="274638"/>
            <a:ext cx="7986942" cy="634082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908720"/>
            <a:ext cx="7976598" cy="4445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32" name="Rectangle 31"/>
          <p:cNvSpPr/>
          <p:nvPr userDrawn="1"/>
        </p:nvSpPr>
        <p:spPr bwMode="auto">
          <a:xfrm>
            <a:off x="179512" y="260648"/>
            <a:ext cx="216024" cy="64807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539750" y="1628775"/>
            <a:ext cx="7993063" cy="4032250"/>
          </a:xfrm>
        </p:spPr>
        <p:txBody>
          <a:bodyPr/>
          <a:lstStyle>
            <a:lvl1pPr marL="514350" indent="-514350">
              <a:buClr>
                <a:srgbClr val="0091A6"/>
              </a:buClr>
              <a:buFont typeface="Wingdings" panose="05000000000000000000" pitchFamily="2" charset="2"/>
              <a:buChar char="§"/>
              <a:defRPr/>
            </a:lvl1pPr>
            <a:lvl2pPr marL="971550" indent="-514350">
              <a:buClr>
                <a:srgbClr val="0091A6"/>
              </a:buClr>
              <a:buFont typeface="Wingdings" panose="05000000000000000000" pitchFamily="2" charset="2"/>
              <a:buChar char="§"/>
              <a:defRPr/>
            </a:lvl2pPr>
            <a:lvl3pPr marL="1371600" indent="-457200">
              <a:buClr>
                <a:srgbClr val="0091A6"/>
              </a:buClr>
              <a:buFont typeface="Wingdings" panose="05000000000000000000" pitchFamily="2" charset="2"/>
              <a:buChar char="§"/>
              <a:defRPr/>
            </a:lvl3pPr>
            <a:lvl4pPr marL="1828800" indent="-457200">
              <a:buClr>
                <a:srgbClr val="0091A6"/>
              </a:buClr>
              <a:buFont typeface="Wingdings" panose="05000000000000000000" pitchFamily="2" charset="2"/>
              <a:buChar char="§"/>
              <a:defRPr/>
            </a:lvl4pPr>
            <a:lvl5pPr marL="2286000" indent="-457200">
              <a:buClr>
                <a:srgbClr val="0091A6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37" y="5910271"/>
            <a:ext cx="1824559" cy="843858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361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ven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Off-page Connector 48"/>
          <p:cNvSpPr/>
          <p:nvPr userDrawn="1"/>
        </p:nvSpPr>
        <p:spPr>
          <a:xfrm>
            <a:off x="8532440" y="180976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28" name="Titre 27"/>
          <p:cNvSpPr>
            <a:spLocks noGrp="1"/>
          </p:cNvSpPr>
          <p:nvPr>
            <p:ph type="title" hasCustomPrompt="1"/>
          </p:nvPr>
        </p:nvSpPr>
        <p:spPr>
          <a:xfrm>
            <a:off x="395536" y="274638"/>
            <a:ext cx="7986942" cy="634082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fr-FR" dirty="0" smtClean="0"/>
              <a:t>Intervenant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908720"/>
            <a:ext cx="7976598" cy="4445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cxnSp>
        <p:nvCxnSpPr>
          <p:cNvPr id="10" name="Straight Arrow Connector 55"/>
          <p:cNvCxnSpPr/>
          <p:nvPr userDrawn="1"/>
        </p:nvCxnSpPr>
        <p:spPr>
          <a:xfrm flipV="1">
            <a:off x="989013" y="1916832"/>
            <a:ext cx="7038975" cy="0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73"/>
          <p:cNvCxnSpPr/>
          <p:nvPr userDrawn="1"/>
        </p:nvCxnSpPr>
        <p:spPr>
          <a:xfrm flipV="1">
            <a:off x="3131840" y="1916832"/>
            <a:ext cx="0" cy="2752725"/>
          </a:xfrm>
          <a:prstGeom prst="straightConnector1">
            <a:avLst/>
          </a:prstGeom>
          <a:ln>
            <a:solidFill>
              <a:schemeClr val="bg1">
                <a:lumMod val="85000"/>
              </a:schemeClr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u texte 29"/>
          <p:cNvSpPr>
            <a:spLocks noGrp="1"/>
          </p:cNvSpPr>
          <p:nvPr>
            <p:ph type="body" sz="quarter" idx="14" hasCustomPrompt="1"/>
          </p:nvPr>
        </p:nvSpPr>
        <p:spPr>
          <a:xfrm>
            <a:off x="3275856" y="2060848"/>
            <a:ext cx="4752132" cy="360040"/>
          </a:xfr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14" name="Espace réservé du texte 29"/>
          <p:cNvSpPr>
            <a:spLocks noGrp="1"/>
          </p:cNvSpPr>
          <p:nvPr>
            <p:ph type="body" sz="quarter" idx="15" hasCustomPrompt="1"/>
          </p:nvPr>
        </p:nvSpPr>
        <p:spPr>
          <a:xfrm>
            <a:off x="3275856" y="2420888"/>
            <a:ext cx="4752132" cy="288032"/>
          </a:xfrm>
        </p:spPr>
        <p:txBody>
          <a:bodyPr>
            <a:noAutofit/>
          </a:bodyPr>
          <a:lstStyle>
            <a:lvl1pPr marL="0" indent="0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15" name="Espace réservé du texte 29"/>
          <p:cNvSpPr>
            <a:spLocks noGrp="1"/>
          </p:cNvSpPr>
          <p:nvPr>
            <p:ph type="body" sz="quarter" idx="16" hasCustomPrompt="1"/>
          </p:nvPr>
        </p:nvSpPr>
        <p:spPr>
          <a:xfrm>
            <a:off x="3275856" y="2780928"/>
            <a:ext cx="4752132" cy="2808312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texte</a:t>
            </a:r>
            <a:endParaRPr lang="fr-FR" dirty="0"/>
          </a:p>
        </p:txBody>
      </p:sp>
      <p:sp>
        <p:nvSpPr>
          <p:cNvPr id="4" name="Espace réservé pour une image  3"/>
          <p:cNvSpPr>
            <a:spLocks noGrp="1"/>
          </p:cNvSpPr>
          <p:nvPr>
            <p:ph type="pic" sz="quarter" idx="17"/>
          </p:nvPr>
        </p:nvSpPr>
        <p:spPr>
          <a:xfrm>
            <a:off x="1115616" y="2356568"/>
            <a:ext cx="1727770" cy="2008535"/>
          </a:xfrm>
          <a:effectLst>
            <a:reflection blurRad="6350" stA="52000" endA="300" endPos="35000" dir="5400000" sy="-100000" algn="bl" rotWithShape="0"/>
            <a:softEdge rad="0"/>
          </a:effectLst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fr-FR" dirty="0"/>
          </a:p>
        </p:txBody>
      </p:sp>
      <p:sp>
        <p:nvSpPr>
          <p:cNvPr id="20" name="Rectangle 19"/>
          <p:cNvSpPr/>
          <p:nvPr userDrawn="1"/>
        </p:nvSpPr>
        <p:spPr bwMode="auto">
          <a:xfrm>
            <a:off x="179512" y="260648"/>
            <a:ext cx="216024" cy="64807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7" name="Imag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37" y="5910271"/>
            <a:ext cx="1824559" cy="843858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507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/>
          <p:cNvSpPr>
            <a:spLocks noGrp="1"/>
          </p:cNvSpPr>
          <p:nvPr>
            <p:ph type="pic" sz="quarter" idx="17"/>
          </p:nvPr>
        </p:nvSpPr>
        <p:spPr>
          <a:xfrm>
            <a:off x="0" y="1"/>
            <a:ext cx="9144000" cy="3501008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endParaRPr lang="fr-FR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28" name="Titre 27"/>
          <p:cNvSpPr>
            <a:spLocks noGrp="1"/>
          </p:cNvSpPr>
          <p:nvPr>
            <p:ph type="title" hasCustomPrompt="1"/>
          </p:nvPr>
        </p:nvSpPr>
        <p:spPr>
          <a:xfrm>
            <a:off x="532280" y="3789040"/>
            <a:ext cx="7986942" cy="418058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fr-FR" dirty="0" smtClean="0"/>
              <a:t>Image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532280" y="4207098"/>
            <a:ext cx="7976598" cy="302022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15" name="Espace réservé du texte 29"/>
          <p:cNvSpPr>
            <a:spLocks noGrp="1"/>
          </p:cNvSpPr>
          <p:nvPr>
            <p:ph type="body" sz="quarter" idx="16" hasCustomPrompt="1"/>
          </p:nvPr>
        </p:nvSpPr>
        <p:spPr>
          <a:xfrm>
            <a:off x="532280" y="4509120"/>
            <a:ext cx="8360200" cy="160344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texte</a:t>
            </a:r>
            <a:endParaRPr lang="fr-FR" dirty="0"/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395536" y="3789040"/>
            <a:ext cx="152400" cy="39211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Flowchart: Off-page Connector 48"/>
          <p:cNvSpPr/>
          <p:nvPr userDrawn="1"/>
        </p:nvSpPr>
        <p:spPr>
          <a:xfrm>
            <a:off x="8532440" y="180976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37" y="5910271"/>
            <a:ext cx="1824559" cy="843858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29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Off-page Connector 48"/>
          <p:cNvSpPr/>
          <p:nvPr userDrawn="1"/>
        </p:nvSpPr>
        <p:spPr>
          <a:xfrm>
            <a:off x="8532440" y="180976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28" name="Titre 27"/>
          <p:cNvSpPr>
            <a:spLocks noGrp="1"/>
          </p:cNvSpPr>
          <p:nvPr>
            <p:ph type="title" hasCustomPrompt="1"/>
          </p:nvPr>
        </p:nvSpPr>
        <p:spPr>
          <a:xfrm>
            <a:off x="395536" y="274638"/>
            <a:ext cx="7986942" cy="634082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fr-FR" dirty="0" smtClean="0"/>
              <a:t>Blocs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908720"/>
            <a:ext cx="7976598" cy="4445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20" name="Rectangle 19"/>
          <p:cNvSpPr/>
          <p:nvPr userDrawn="1"/>
        </p:nvSpPr>
        <p:spPr bwMode="auto">
          <a:xfrm>
            <a:off x="179512" y="260648"/>
            <a:ext cx="216024" cy="64807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16" name="Group 1"/>
          <p:cNvGrpSpPr>
            <a:grpSpLocks/>
          </p:cNvGrpSpPr>
          <p:nvPr userDrawn="1"/>
        </p:nvGrpSpPr>
        <p:grpSpPr bwMode="auto">
          <a:xfrm>
            <a:off x="1187624" y="1844824"/>
            <a:ext cx="725488" cy="412750"/>
            <a:chOff x="3447299" y="2204865"/>
            <a:chExt cx="725496" cy="412373"/>
          </a:xfrm>
        </p:grpSpPr>
        <p:sp>
          <p:nvSpPr>
            <p:cNvPr id="17" name="Pentagon 21"/>
            <p:cNvSpPr/>
            <p:nvPr/>
          </p:nvSpPr>
          <p:spPr>
            <a:xfrm>
              <a:off x="3582238" y="2204865"/>
              <a:ext cx="590557" cy="388582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Pentagon 29"/>
            <p:cNvSpPr/>
            <p:nvPr/>
          </p:nvSpPr>
          <p:spPr>
            <a:xfrm>
              <a:off x="3447299" y="2204865"/>
              <a:ext cx="566744" cy="388582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Subtitle 2"/>
            <p:cNvSpPr txBox="1">
              <a:spLocks/>
            </p:cNvSpPr>
            <p:nvPr/>
          </p:nvSpPr>
          <p:spPr>
            <a:xfrm>
              <a:off x="3480637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01.</a:t>
              </a:r>
            </a:p>
          </p:txBody>
        </p:sp>
      </p:grpSp>
      <p:grpSp>
        <p:nvGrpSpPr>
          <p:cNvPr id="22" name="Group 47"/>
          <p:cNvGrpSpPr>
            <a:grpSpLocks/>
          </p:cNvGrpSpPr>
          <p:nvPr userDrawn="1"/>
        </p:nvGrpSpPr>
        <p:grpSpPr bwMode="auto">
          <a:xfrm>
            <a:off x="1187624" y="3795861"/>
            <a:ext cx="725488" cy="412750"/>
            <a:chOff x="3447299" y="2204865"/>
            <a:chExt cx="725496" cy="412373"/>
          </a:xfrm>
        </p:grpSpPr>
        <p:sp>
          <p:nvSpPr>
            <p:cNvPr id="23" name="Pentagon 48"/>
            <p:cNvSpPr/>
            <p:nvPr/>
          </p:nvSpPr>
          <p:spPr>
            <a:xfrm>
              <a:off x="3582238" y="2204865"/>
              <a:ext cx="590557" cy="388583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Pentagon 49"/>
            <p:cNvSpPr/>
            <p:nvPr/>
          </p:nvSpPr>
          <p:spPr>
            <a:xfrm>
              <a:off x="3447299" y="2204865"/>
              <a:ext cx="566744" cy="388583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Subtitle 2"/>
            <p:cNvSpPr txBox="1">
              <a:spLocks/>
            </p:cNvSpPr>
            <p:nvPr/>
          </p:nvSpPr>
          <p:spPr>
            <a:xfrm>
              <a:off x="3480637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03.</a:t>
              </a:r>
            </a:p>
          </p:txBody>
        </p:sp>
      </p:grpSp>
      <p:grpSp>
        <p:nvGrpSpPr>
          <p:cNvPr id="29" name="Group 52"/>
          <p:cNvGrpSpPr>
            <a:grpSpLocks/>
          </p:cNvGrpSpPr>
          <p:nvPr userDrawn="1"/>
        </p:nvGrpSpPr>
        <p:grpSpPr bwMode="auto">
          <a:xfrm>
            <a:off x="4900787" y="1844824"/>
            <a:ext cx="725487" cy="412750"/>
            <a:chOff x="3447299" y="2204865"/>
            <a:chExt cx="725496" cy="412373"/>
          </a:xfrm>
        </p:grpSpPr>
        <p:sp>
          <p:nvSpPr>
            <p:cNvPr id="32" name="Pentagon 53"/>
            <p:cNvSpPr/>
            <p:nvPr/>
          </p:nvSpPr>
          <p:spPr>
            <a:xfrm>
              <a:off x="3582238" y="2204865"/>
              <a:ext cx="590557" cy="388582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" name="Pentagon 54"/>
            <p:cNvSpPr/>
            <p:nvPr/>
          </p:nvSpPr>
          <p:spPr>
            <a:xfrm>
              <a:off x="3447299" y="2204865"/>
              <a:ext cx="566744" cy="388582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" name="Subtitle 2"/>
            <p:cNvSpPr txBox="1">
              <a:spLocks/>
            </p:cNvSpPr>
            <p:nvPr/>
          </p:nvSpPr>
          <p:spPr>
            <a:xfrm>
              <a:off x="3480636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02.</a:t>
              </a:r>
            </a:p>
          </p:txBody>
        </p:sp>
      </p:grpSp>
      <p:grpSp>
        <p:nvGrpSpPr>
          <p:cNvPr id="36" name="Group 57"/>
          <p:cNvGrpSpPr>
            <a:grpSpLocks/>
          </p:cNvGrpSpPr>
          <p:nvPr userDrawn="1"/>
        </p:nvGrpSpPr>
        <p:grpSpPr bwMode="auto">
          <a:xfrm>
            <a:off x="4900787" y="3795861"/>
            <a:ext cx="725487" cy="412750"/>
            <a:chOff x="3447299" y="2204865"/>
            <a:chExt cx="725496" cy="412373"/>
          </a:xfrm>
        </p:grpSpPr>
        <p:sp>
          <p:nvSpPr>
            <p:cNvPr id="37" name="Pentagon 58"/>
            <p:cNvSpPr/>
            <p:nvPr/>
          </p:nvSpPr>
          <p:spPr>
            <a:xfrm>
              <a:off x="3582238" y="2204865"/>
              <a:ext cx="590557" cy="388583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8" name="Pentagon 59"/>
            <p:cNvSpPr/>
            <p:nvPr/>
          </p:nvSpPr>
          <p:spPr>
            <a:xfrm>
              <a:off x="3447299" y="2204865"/>
              <a:ext cx="566744" cy="388583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9" name="Subtitle 2"/>
            <p:cNvSpPr txBox="1">
              <a:spLocks/>
            </p:cNvSpPr>
            <p:nvPr/>
          </p:nvSpPr>
          <p:spPr>
            <a:xfrm>
              <a:off x="3480636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04.</a:t>
              </a:r>
            </a:p>
          </p:txBody>
        </p:sp>
      </p:grpSp>
      <p:sp>
        <p:nvSpPr>
          <p:cNvPr id="3" name="Espace réservé du contenu 2"/>
          <p:cNvSpPr>
            <a:spLocks noGrp="1"/>
          </p:cNvSpPr>
          <p:nvPr>
            <p:ph sz="quarter" idx="14" hasCustomPrompt="1"/>
          </p:nvPr>
        </p:nvSpPr>
        <p:spPr>
          <a:xfrm>
            <a:off x="1187624" y="2348706"/>
            <a:ext cx="3383657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4" name="Espace réservé du contenu 2"/>
          <p:cNvSpPr>
            <a:spLocks noGrp="1"/>
          </p:cNvSpPr>
          <p:nvPr>
            <p:ph sz="quarter" idx="15" hasCustomPrompt="1"/>
          </p:nvPr>
        </p:nvSpPr>
        <p:spPr>
          <a:xfrm>
            <a:off x="4887064" y="2348706"/>
            <a:ext cx="3383657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5" name="Espace réservé du contenu 2"/>
          <p:cNvSpPr>
            <a:spLocks noGrp="1"/>
          </p:cNvSpPr>
          <p:nvPr>
            <p:ph sz="quarter" idx="16" hasCustomPrompt="1"/>
          </p:nvPr>
        </p:nvSpPr>
        <p:spPr>
          <a:xfrm>
            <a:off x="1187624" y="4292922"/>
            <a:ext cx="3383657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6" name="Espace réservé du contenu 2"/>
          <p:cNvSpPr>
            <a:spLocks noGrp="1"/>
          </p:cNvSpPr>
          <p:nvPr>
            <p:ph sz="quarter" idx="17" hasCustomPrompt="1"/>
          </p:nvPr>
        </p:nvSpPr>
        <p:spPr>
          <a:xfrm>
            <a:off x="4900787" y="4292922"/>
            <a:ext cx="3383657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pic>
        <p:nvPicPr>
          <p:cNvPr id="35" name="Image 3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937" y="5910271"/>
            <a:ext cx="1824559" cy="843858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136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s +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Off-page Connector 48"/>
          <p:cNvSpPr/>
          <p:nvPr userDrawn="1"/>
        </p:nvSpPr>
        <p:spPr>
          <a:xfrm>
            <a:off x="8532440" y="180976"/>
            <a:ext cx="432175" cy="367704"/>
          </a:xfrm>
          <a:prstGeom prst="flowChartOffpageConnector">
            <a:avLst/>
          </a:prstGeom>
          <a:solidFill>
            <a:srgbClr val="0091A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0634E510-AA0C-4CD5-9E6C-96BFD31F3872}" type="slidenum">
              <a:rPr lang="es-HN" sz="1100" b="1" smtClean="0"/>
              <a:t>‹N°›</a:t>
            </a:fld>
            <a:endParaRPr lang="en-US" sz="1100" b="1" dirty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28" name="Titre 27"/>
          <p:cNvSpPr>
            <a:spLocks noGrp="1"/>
          </p:cNvSpPr>
          <p:nvPr>
            <p:ph type="title" hasCustomPrompt="1"/>
          </p:nvPr>
        </p:nvSpPr>
        <p:spPr>
          <a:xfrm>
            <a:off x="395536" y="274638"/>
            <a:ext cx="7986942" cy="634082"/>
          </a:xfrm>
        </p:spPr>
        <p:txBody>
          <a:bodyPr>
            <a:normAutofit/>
          </a:bodyPr>
          <a:lstStyle>
            <a:lvl1pPr algn="l">
              <a:defRPr sz="4000"/>
            </a:lvl1pPr>
          </a:lstStyle>
          <a:p>
            <a:r>
              <a:rPr lang="fr-FR" dirty="0" smtClean="0"/>
              <a:t>Blocs + Images</a:t>
            </a:r>
            <a:endParaRPr lang="fr-FR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908720"/>
            <a:ext cx="7976598" cy="4445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 style du sous-titre</a:t>
            </a:r>
            <a:endParaRPr lang="fr-FR" dirty="0"/>
          </a:p>
        </p:txBody>
      </p:sp>
      <p:sp>
        <p:nvSpPr>
          <p:cNvPr id="20" name="Rectangle 19"/>
          <p:cNvSpPr/>
          <p:nvPr userDrawn="1"/>
        </p:nvSpPr>
        <p:spPr bwMode="auto">
          <a:xfrm>
            <a:off x="179512" y="260648"/>
            <a:ext cx="216024" cy="648072"/>
          </a:xfrm>
          <a:prstGeom prst="rect">
            <a:avLst/>
          </a:prstGeom>
          <a:solidFill>
            <a:srgbClr val="0091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16" name="Group 1"/>
          <p:cNvGrpSpPr>
            <a:grpSpLocks/>
          </p:cNvGrpSpPr>
          <p:nvPr userDrawn="1"/>
        </p:nvGrpSpPr>
        <p:grpSpPr bwMode="auto">
          <a:xfrm>
            <a:off x="467544" y="1772816"/>
            <a:ext cx="725488" cy="412750"/>
            <a:chOff x="3447299" y="2204865"/>
            <a:chExt cx="725496" cy="412373"/>
          </a:xfrm>
        </p:grpSpPr>
        <p:sp>
          <p:nvSpPr>
            <p:cNvPr id="17" name="Pentagon 21"/>
            <p:cNvSpPr/>
            <p:nvPr/>
          </p:nvSpPr>
          <p:spPr>
            <a:xfrm>
              <a:off x="3582238" y="2204865"/>
              <a:ext cx="590557" cy="388582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Pentagon 29"/>
            <p:cNvSpPr/>
            <p:nvPr/>
          </p:nvSpPr>
          <p:spPr>
            <a:xfrm>
              <a:off x="3447299" y="2204865"/>
              <a:ext cx="566744" cy="388582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Subtitle 2"/>
            <p:cNvSpPr txBox="1">
              <a:spLocks/>
            </p:cNvSpPr>
            <p:nvPr/>
          </p:nvSpPr>
          <p:spPr>
            <a:xfrm>
              <a:off x="3480637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01.</a:t>
              </a:r>
            </a:p>
          </p:txBody>
        </p:sp>
      </p:grpSp>
      <p:grpSp>
        <p:nvGrpSpPr>
          <p:cNvPr id="22" name="Group 47"/>
          <p:cNvGrpSpPr>
            <a:grpSpLocks/>
          </p:cNvGrpSpPr>
          <p:nvPr userDrawn="1"/>
        </p:nvGrpSpPr>
        <p:grpSpPr bwMode="auto">
          <a:xfrm>
            <a:off x="467544" y="3723853"/>
            <a:ext cx="725488" cy="412750"/>
            <a:chOff x="3447299" y="2204865"/>
            <a:chExt cx="725496" cy="412373"/>
          </a:xfrm>
        </p:grpSpPr>
        <p:sp>
          <p:nvSpPr>
            <p:cNvPr id="23" name="Pentagon 48"/>
            <p:cNvSpPr/>
            <p:nvPr/>
          </p:nvSpPr>
          <p:spPr>
            <a:xfrm>
              <a:off x="3582238" y="2204865"/>
              <a:ext cx="590557" cy="388583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Pentagon 49"/>
            <p:cNvSpPr/>
            <p:nvPr/>
          </p:nvSpPr>
          <p:spPr>
            <a:xfrm>
              <a:off x="3447299" y="2204865"/>
              <a:ext cx="566744" cy="388583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Subtitle 2"/>
            <p:cNvSpPr txBox="1">
              <a:spLocks/>
            </p:cNvSpPr>
            <p:nvPr/>
          </p:nvSpPr>
          <p:spPr>
            <a:xfrm>
              <a:off x="3480637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03.</a:t>
              </a:r>
            </a:p>
          </p:txBody>
        </p:sp>
      </p:grpSp>
      <p:grpSp>
        <p:nvGrpSpPr>
          <p:cNvPr id="29" name="Group 52"/>
          <p:cNvGrpSpPr>
            <a:grpSpLocks/>
          </p:cNvGrpSpPr>
          <p:nvPr userDrawn="1"/>
        </p:nvGrpSpPr>
        <p:grpSpPr bwMode="auto">
          <a:xfrm>
            <a:off x="4755643" y="1772816"/>
            <a:ext cx="725487" cy="412750"/>
            <a:chOff x="3447299" y="2204865"/>
            <a:chExt cx="725496" cy="412373"/>
          </a:xfrm>
        </p:grpSpPr>
        <p:sp>
          <p:nvSpPr>
            <p:cNvPr id="32" name="Pentagon 53"/>
            <p:cNvSpPr/>
            <p:nvPr/>
          </p:nvSpPr>
          <p:spPr>
            <a:xfrm>
              <a:off x="3582238" y="2204865"/>
              <a:ext cx="590557" cy="388582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3" name="Pentagon 54"/>
            <p:cNvSpPr/>
            <p:nvPr/>
          </p:nvSpPr>
          <p:spPr>
            <a:xfrm>
              <a:off x="3447299" y="2204865"/>
              <a:ext cx="566744" cy="388582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4" name="Subtitle 2"/>
            <p:cNvSpPr txBox="1">
              <a:spLocks/>
            </p:cNvSpPr>
            <p:nvPr/>
          </p:nvSpPr>
          <p:spPr>
            <a:xfrm>
              <a:off x="3480636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02.</a:t>
              </a:r>
            </a:p>
          </p:txBody>
        </p:sp>
      </p:grpSp>
      <p:grpSp>
        <p:nvGrpSpPr>
          <p:cNvPr id="36" name="Group 57"/>
          <p:cNvGrpSpPr>
            <a:grpSpLocks/>
          </p:cNvGrpSpPr>
          <p:nvPr userDrawn="1"/>
        </p:nvGrpSpPr>
        <p:grpSpPr bwMode="auto">
          <a:xfrm>
            <a:off x="4755643" y="3723853"/>
            <a:ext cx="725487" cy="412750"/>
            <a:chOff x="3447299" y="2204865"/>
            <a:chExt cx="725496" cy="412373"/>
          </a:xfrm>
        </p:grpSpPr>
        <p:sp>
          <p:nvSpPr>
            <p:cNvPr id="37" name="Pentagon 58"/>
            <p:cNvSpPr/>
            <p:nvPr/>
          </p:nvSpPr>
          <p:spPr>
            <a:xfrm>
              <a:off x="3582238" y="2204865"/>
              <a:ext cx="590557" cy="388583"/>
            </a:xfrm>
            <a:prstGeom prst="homePlate">
              <a:avLst>
                <a:gd name="adj" fmla="val 32814"/>
              </a:avLst>
            </a:prstGeom>
            <a:solidFill>
              <a:srgbClr val="0091A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8" name="Pentagon 59"/>
            <p:cNvSpPr/>
            <p:nvPr/>
          </p:nvSpPr>
          <p:spPr>
            <a:xfrm>
              <a:off x="3447299" y="2204865"/>
              <a:ext cx="566744" cy="388583"/>
            </a:xfrm>
            <a:prstGeom prst="homePlate">
              <a:avLst>
                <a:gd name="adj" fmla="val 25095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9" name="Subtitle 2"/>
            <p:cNvSpPr txBox="1">
              <a:spLocks/>
            </p:cNvSpPr>
            <p:nvPr/>
          </p:nvSpPr>
          <p:spPr>
            <a:xfrm>
              <a:off x="3480636" y="2223898"/>
              <a:ext cx="517531" cy="393340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fontAlgn="auto">
                <a:spcAft>
                  <a:spcPts val="0"/>
                </a:spcAft>
                <a:buFont typeface="Arial" pitchFamily="34" charset="0"/>
                <a:buNone/>
                <a:defRPr/>
              </a:pPr>
              <a:r>
                <a:rPr lang="en-US" sz="1400" b="1" spc="-150" dirty="0" smtClean="0">
                  <a:solidFill>
                    <a:schemeClr val="bg1"/>
                  </a:solidFill>
                  <a:latin typeface="+mj-lt"/>
                  <a:ea typeface="Franchise" pitchFamily="49" charset="0"/>
                </a:rPr>
                <a:t>04.</a:t>
              </a:r>
            </a:p>
          </p:txBody>
        </p:sp>
      </p:grpSp>
      <p:sp>
        <p:nvSpPr>
          <p:cNvPr id="3" name="Espace réservé du contenu 2"/>
          <p:cNvSpPr>
            <a:spLocks noGrp="1"/>
          </p:cNvSpPr>
          <p:nvPr>
            <p:ph sz="quarter" idx="14" hasCustomPrompt="1"/>
          </p:nvPr>
        </p:nvSpPr>
        <p:spPr>
          <a:xfrm>
            <a:off x="487009" y="2276698"/>
            <a:ext cx="172819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5" name="Espace réservé du contenu 2"/>
          <p:cNvSpPr>
            <a:spLocks noGrp="1"/>
          </p:cNvSpPr>
          <p:nvPr>
            <p:ph sz="quarter" idx="16" hasCustomPrompt="1"/>
          </p:nvPr>
        </p:nvSpPr>
        <p:spPr>
          <a:xfrm>
            <a:off x="2359216" y="2276872"/>
            <a:ext cx="202954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35" name="Espace réservé du contenu 2"/>
          <p:cNvSpPr>
            <a:spLocks noGrp="1"/>
          </p:cNvSpPr>
          <p:nvPr>
            <p:ph sz="quarter" idx="17" hasCustomPrompt="1"/>
          </p:nvPr>
        </p:nvSpPr>
        <p:spPr>
          <a:xfrm>
            <a:off x="4773579" y="2276698"/>
            <a:ext cx="172819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0" name="Espace réservé du contenu 2"/>
          <p:cNvSpPr>
            <a:spLocks noGrp="1"/>
          </p:cNvSpPr>
          <p:nvPr>
            <p:ph sz="quarter" idx="18" hasCustomPrompt="1"/>
          </p:nvPr>
        </p:nvSpPr>
        <p:spPr>
          <a:xfrm>
            <a:off x="6645786" y="2276872"/>
            <a:ext cx="202954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1" name="Espace réservé du contenu 2"/>
          <p:cNvSpPr>
            <a:spLocks noGrp="1"/>
          </p:cNvSpPr>
          <p:nvPr>
            <p:ph sz="quarter" idx="19" hasCustomPrompt="1"/>
          </p:nvPr>
        </p:nvSpPr>
        <p:spPr>
          <a:xfrm>
            <a:off x="467544" y="4221088"/>
            <a:ext cx="172819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2" name="Espace réservé du contenu 2"/>
          <p:cNvSpPr>
            <a:spLocks noGrp="1"/>
          </p:cNvSpPr>
          <p:nvPr>
            <p:ph sz="quarter" idx="20" hasCustomPrompt="1"/>
          </p:nvPr>
        </p:nvSpPr>
        <p:spPr>
          <a:xfrm>
            <a:off x="2339751" y="4221262"/>
            <a:ext cx="202954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3" name="Espace réservé du contenu 2"/>
          <p:cNvSpPr>
            <a:spLocks noGrp="1"/>
          </p:cNvSpPr>
          <p:nvPr>
            <p:ph sz="quarter" idx="21" hasCustomPrompt="1"/>
          </p:nvPr>
        </p:nvSpPr>
        <p:spPr>
          <a:xfrm>
            <a:off x="4755643" y="4221088"/>
            <a:ext cx="172819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sp>
        <p:nvSpPr>
          <p:cNvPr id="47" name="Espace réservé du contenu 2"/>
          <p:cNvSpPr>
            <a:spLocks noGrp="1"/>
          </p:cNvSpPr>
          <p:nvPr>
            <p:ph sz="quarter" idx="22" hasCustomPrompt="1"/>
          </p:nvPr>
        </p:nvSpPr>
        <p:spPr>
          <a:xfrm>
            <a:off x="6627850" y="4221262"/>
            <a:ext cx="2029542" cy="1368152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10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sz="105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sz="105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 dirty="0" smtClean="0"/>
              <a:t>Texte</a:t>
            </a:r>
            <a:endParaRPr lang="fr-FR" dirty="0"/>
          </a:p>
        </p:txBody>
      </p:sp>
      <p:pic>
        <p:nvPicPr>
          <p:cNvPr id="46" name="Image 4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662" y="6212374"/>
            <a:ext cx="1259632" cy="509101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798836"/>
            <a:ext cx="1872208" cy="86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199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BE6C7-1288-4A27-B963-471779E6E08E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993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theme" Target="../theme/theme2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1BE6C7-1288-4A27-B963-471779E6E08E}" type="datetimeFigureOut">
              <a:rPr lang="fr-FR" smtClean="0"/>
              <a:t>21/02/2019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B63E4-957D-4404-AFF4-AF05B27D73C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7551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5" r:id="rId3"/>
    <p:sldLayoutId id="2147483666" r:id="rId4"/>
    <p:sldLayoutId id="2147483661" r:id="rId5"/>
    <p:sldLayoutId id="2147483662" r:id="rId6"/>
    <p:sldLayoutId id="2147483663" r:id="rId7"/>
    <p:sldLayoutId id="2147483664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57" r:id="rId15"/>
    <p:sldLayoutId id="2147483658" r:id="rId16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2"/>
          <p:cNvSpPr txBox="1">
            <a:spLocks/>
          </p:cNvSpPr>
          <p:nvPr userDrawn="1"/>
        </p:nvSpPr>
        <p:spPr>
          <a:xfrm>
            <a:off x="1403648" y="4725144"/>
            <a:ext cx="6343054" cy="849979"/>
          </a:xfrm>
          <a:prstGeom prst="rect">
            <a:avLst/>
          </a:prstGeom>
        </p:spPr>
        <p:txBody>
          <a:bodyPr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r>
              <a:rPr lang="fr-FR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Titre de votre présentation</a:t>
            </a:r>
            <a:r>
              <a:rPr lang="fr-F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/>
            </a:r>
            <a:br>
              <a:rPr lang="fr-FR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r>
              <a:rPr lang="fr-FR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Sous-titre de votre présentation</a:t>
            </a:r>
            <a:endParaRPr lang="fr-FR" sz="1800" dirty="0">
              <a:solidFill>
                <a:srgbClr val="0091A5"/>
              </a:solidFill>
              <a:latin typeface="+mj-lt"/>
            </a:endParaRPr>
          </a:p>
        </p:txBody>
      </p:sp>
      <p:sp>
        <p:nvSpPr>
          <p:cNvPr id="13" name="Rectangle 12"/>
          <p:cNvSpPr/>
          <p:nvPr userDrawn="1"/>
        </p:nvSpPr>
        <p:spPr>
          <a:xfrm flipV="1">
            <a:off x="1835150" y="3717924"/>
            <a:ext cx="5473700" cy="11112"/>
          </a:xfrm>
          <a:prstGeom prst="rect">
            <a:avLst/>
          </a:prstGeom>
          <a:solidFill>
            <a:srgbClr val="0091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dirty="0"/>
          </a:p>
        </p:txBody>
      </p:sp>
      <p:sp>
        <p:nvSpPr>
          <p:cNvPr id="14" name="Subtitle 2"/>
          <p:cNvSpPr txBox="1">
            <a:spLocks/>
          </p:cNvSpPr>
          <p:nvPr userDrawn="1"/>
        </p:nvSpPr>
        <p:spPr bwMode="auto">
          <a:xfrm>
            <a:off x="1838325" y="3429000"/>
            <a:ext cx="54737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fr-FR" sz="1600" b="1" dirty="0" smtClean="0">
                <a:solidFill>
                  <a:srgbClr val="0091A5"/>
                </a:solidFill>
                <a:latin typeface="+mj-lt"/>
              </a:rPr>
              <a:t>Rectorat de l’académie de Reims le 24/03/16</a:t>
            </a:r>
            <a:endParaRPr lang="fr-FR" sz="1600" dirty="0">
              <a:solidFill>
                <a:srgbClr val="0091A5"/>
              </a:solidFill>
              <a:latin typeface="+mj-lt"/>
            </a:endParaRPr>
          </a:p>
        </p:txBody>
      </p:sp>
      <p:pic>
        <p:nvPicPr>
          <p:cNvPr id="6" name="Picture 3" descr="C:\Users\fdirriere\Desktop\Travail\chartes, logos, courriers, modèles\logos\ACADEMIE\2017_logo_academie_Reims-ppt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3621" y="548680"/>
            <a:ext cx="1220307" cy="1454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268" y="512346"/>
            <a:ext cx="2771800" cy="147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441632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dutheque.fr/utiliser/sciences-et-techniques/partenaire/cnes.html" TargetMode="External"/><Relationship Id="rId13" Type="http://schemas.openxmlformats.org/officeDocument/2006/relationships/hyperlink" Target="http://www.edutheque.fr/utiliser/arts-et-lettres/partenaire/ina-grm.html" TargetMode="External"/><Relationship Id="rId18" Type="http://schemas.openxmlformats.org/officeDocument/2006/relationships/hyperlink" Target="http://www.edutheque.fr/utiliser/sciences-humaines-et-sociales/partenaire/radio-france.html" TargetMode="External"/><Relationship Id="rId3" Type="http://schemas.openxmlformats.org/officeDocument/2006/relationships/image" Target="../media/image9.png"/><Relationship Id="rId21" Type="http://schemas.openxmlformats.org/officeDocument/2006/relationships/hyperlink" Target="http://www.edutheque.fr/utiliser/arts-et-lettres/partenaire/theatre-en-acte.html" TargetMode="External"/><Relationship Id="rId7" Type="http://schemas.openxmlformats.org/officeDocument/2006/relationships/hyperlink" Target="http://www.edutheque.fr/utiliser/arts-et-lettres/partenaire/cite-de-larchitecture-et-du-patrimoine.html" TargetMode="External"/><Relationship Id="rId12" Type="http://schemas.openxmlformats.org/officeDocument/2006/relationships/hyperlink" Target="http://www.edutheque.fr/utiliser/sciences-humaines-et-sociales/partenaire/ign-edugeo.html" TargetMode="External"/><Relationship Id="rId17" Type="http://schemas.openxmlformats.org/officeDocument/2006/relationships/hyperlink" Target="http://www.edutheque.fr/utiliser/sciences-humaines-et-sociales/partenaire/lesitetv.html" TargetMode="External"/><Relationship Id="rId2" Type="http://schemas.openxmlformats.org/officeDocument/2006/relationships/hyperlink" Target="http://www.edutheque.fr/inscription.html" TargetMode="External"/><Relationship Id="rId16" Type="http://schemas.openxmlformats.org/officeDocument/2006/relationships/hyperlink" Target="http://www.edutheque.fr/utiliser/arts-et-lettres/partenaire/louvre.html" TargetMode="External"/><Relationship Id="rId20" Type="http://schemas.openxmlformats.org/officeDocument/2006/relationships/hyperlink" Target="http://www.edutheque.fr/utiliser/cultures-et-langues/partenaire/rtve.html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edutheque.fr/utiliser/cultures-et-langues/partenaire/bbc.html" TargetMode="External"/><Relationship Id="rId11" Type="http://schemas.openxmlformats.org/officeDocument/2006/relationships/hyperlink" Target="http://www.edutheque.fr/utiliser/arts-et-lettres/partenaire/ersilia-le-bal-arte.html" TargetMode="External"/><Relationship Id="rId5" Type="http://schemas.openxmlformats.org/officeDocument/2006/relationships/hyperlink" Target="http://www.edutheque.fr/utiliser/arts-et-lettres/partenaire/arte.html" TargetMode="External"/><Relationship Id="rId15" Type="http://schemas.openxmlformats.org/officeDocument/2006/relationships/hyperlink" Target="http://www.edutheque.fr/utiliser/sciences-et-techniques/partenaire/inserm.html" TargetMode="External"/><Relationship Id="rId23" Type="http://schemas.openxmlformats.org/officeDocument/2006/relationships/image" Target="../media/image7.png"/><Relationship Id="rId10" Type="http://schemas.openxmlformats.org/officeDocument/2006/relationships/hyperlink" Target="http://www.edutheque.fr/utiliser/cultures-et-langues/partenaire/dw-tv.html" TargetMode="External"/><Relationship Id="rId19" Type="http://schemas.openxmlformats.org/officeDocument/2006/relationships/hyperlink" Target="http://www.edutheque.fr/utiliser/sciences-humaines-et-sociales/partenaire/retronews.html" TargetMode="External"/><Relationship Id="rId4" Type="http://schemas.openxmlformats.org/officeDocument/2006/relationships/hyperlink" Target="http://www.edutheque.fr/utiliser/arts-et-lettres/partenaire/afp.html" TargetMode="External"/><Relationship Id="rId9" Type="http://schemas.openxmlformats.org/officeDocument/2006/relationships/hyperlink" Target="http://www.edutheque.fr/utiliser/cultures-et-langues/partenaire/cnrs.html" TargetMode="External"/><Relationship Id="rId14" Type="http://schemas.openxmlformats.org/officeDocument/2006/relationships/hyperlink" Target="http://www.edutheque.fr/utiliser/sciences-humaines-et-sociales/partenaire/ina-jalons.html" TargetMode="External"/><Relationship Id="rId22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hyperlink" Target="https://www.edutheque.fr/utiliser/sciences-humaines-et-sociales/partenaire/ina-jalons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edutheque.fr/utiliser/sciences-humaines-et-sociales/partenaire/ina-jalon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30.png"/><Relationship Id="rId2" Type="http://schemas.openxmlformats.org/officeDocument/2006/relationships/hyperlink" Target="https://fresques.ina.fr/jalons/parcours/0161/l-art-in-situ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hyperlink" Target="https://pedagogie.ac-reims.fr/index.php/usages-pedagogiques-du-numerique/exemples-d-usages/item/4711-scenarios-pedagogiques-avec-ina-jalons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hyperlink" Target="https://fresques.ina.fr/jalons/annexe/informations-juridiques" TargetMode="External"/><Relationship Id="rId7" Type="http://schemas.openxmlformats.org/officeDocument/2006/relationships/image" Target="../media/image28.png"/><Relationship Id="rId2" Type="http://schemas.openxmlformats.org/officeDocument/2006/relationships/hyperlink" Target="https://fresques.ina.fr/jalons/parcours/0161/l-art-in-situ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hyperlink" Target="https://pedagogie.ac-reims.fr/index.php/usages-pedagogiques-du-numerique/exemples-d-usages/item/4711-scenarios-pedagogiques-avec-ina-jalons" TargetMode="Externa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edagogie.ac-reims.fr/index.php/usages-pedagogiques-du-numerique/exemples-d-usages/item/4711-scenarios-pedagogiques-avec-ina-jalons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799" y="2492450"/>
            <a:ext cx="7772400" cy="864096"/>
          </a:xfrm>
        </p:spPr>
        <p:txBody>
          <a:bodyPr>
            <a:normAutofit/>
          </a:bodyPr>
          <a:lstStyle/>
          <a:p>
            <a:r>
              <a:rPr lang="fr-FR" sz="1800" b="0" dirty="0" smtClean="0"/>
              <a:t> </a:t>
            </a:r>
            <a:br>
              <a:rPr lang="fr-FR" sz="1800" b="0" dirty="0" smtClean="0"/>
            </a:br>
            <a:r>
              <a:rPr lang="fr-FR" sz="1800" b="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depuis le portail </a:t>
            </a:r>
            <a:r>
              <a:rPr lang="fr-FR" sz="1800" b="0" dirty="0" err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Eduthèque</a:t>
            </a:r>
            <a:endParaRPr lang="fr-FR" sz="1800" b="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149080"/>
            <a:ext cx="6400800" cy="864096"/>
          </a:xfrm>
        </p:spPr>
        <p:txBody>
          <a:bodyPr>
            <a:noAutofit/>
          </a:bodyPr>
          <a:lstStyle/>
          <a:p>
            <a:pPr algn="just"/>
            <a:r>
              <a:rPr lang="fr-FR" sz="1400" dirty="0" smtClean="0"/>
              <a:t>L’Institut </a:t>
            </a:r>
            <a:r>
              <a:rPr lang="fr-FR" sz="1400" dirty="0"/>
              <a:t>national de l’audiovisuel propose un accès gratuit pour tous les enseignants du premier et second degré à la version intégrale de son site éducatif Jalons, comprenant plus de 1850 documents audiovisuels téléchargeables de 1914 à nos jours, issus de la presse filmée, de la télévision et de la radio.</a:t>
            </a:r>
            <a:endParaRPr lang="fr-FR" sz="1400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8262">
            <a:off x="6637188" y="2468133"/>
            <a:ext cx="1137757" cy="37925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88" t="24631" r="21992" b="29908"/>
          <a:stretch/>
        </p:blipFill>
        <p:spPr>
          <a:xfrm>
            <a:off x="3275856" y="1940631"/>
            <a:ext cx="2300945" cy="95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46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S’inscrire sur le portail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>
                <a:hlinkClick r:id="rId2"/>
              </a:rPr>
              <a:t>http://www.edutheque.fr/inscription.html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532401" y="3470494"/>
            <a:ext cx="8208713" cy="8630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000" b="1" dirty="0"/>
              <a:t>Quelle adresse mél utiliser ?</a:t>
            </a:r>
          </a:p>
          <a:p>
            <a:pPr marL="0" indent="0">
              <a:buNone/>
            </a:pPr>
            <a:r>
              <a:rPr lang="fr-FR" sz="2000" b="1" dirty="0" smtClean="0"/>
              <a:t>L’adresse </a:t>
            </a:r>
            <a:r>
              <a:rPr lang="fr-FR" sz="2000" b="1" dirty="0"/>
              <a:t>électronique professionnelle</a:t>
            </a:r>
            <a:r>
              <a:rPr lang="fr-FR" sz="2000" dirty="0"/>
              <a:t> </a:t>
            </a:r>
            <a:r>
              <a:rPr lang="fr-FR" sz="2000" dirty="0" smtClean="0"/>
              <a:t>de </a:t>
            </a:r>
            <a:r>
              <a:rPr lang="fr-FR" sz="2000" dirty="0"/>
              <a:t>type </a:t>
            </a:r>
            <a:r>
              <a:rPr lang="fr-FR" sz="2000" dirty="0" smtClean="0"/>
              <a:t>prenom.nom@ac-academie.fr </a:t>
            </a:r>
            <a:endParaRPr lang="fr-FR" sz="2000" dirty="0"/>
          </a:p>
          <a:p>
            <a:pPr marL="0" indent="0" algn="just">
              <a:buNone/>
            </a:pPr>
            <a:endParaRPr lang="fr-FR" sz="2000" dirty="0" smtClean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62" b="-15776"/>
          <a:stretch/>
        </p:blipFill>
        <p:spPr>
          <a:xfrm>
            <a:off x="4860033" y="423502"/>
            <a:ext cx="1944216" cy="485217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463969" y="1716286"/>
            <a:ext cx="5958172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r>
              <a:rPr lang="fr-FR" sz="2800" dirty="0" smtClean="0"/>
              <a:t>Un seul compte, une seule connexion </a:t>
            </a:r>
            <a:br>
              <a:rPr lang="fr-FR" sz="2800" dirty="0" smtClean="0"/>
            </a:br>
            <a:r>
              <a:rPr lang="fr-FR" sz="2800" dirty="0" smtClean="0"/>
              <a:t>pour accéder à l’ensemble des sites </a:t>
            </a:r>
          </a:p>
          <a:p>
            <a:r>
              <a:rPr lang="fr-FR" sz="2800" dirty="0" smtClean="0"/>
              <a:t>partenaires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525841" y="4797152"/>
            <a:ext cx="8443785" cy="9144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70000" lnSpcReduction="20000"/>
          </a:bodyPr>
          <a:lstStyle/>
          <a:p>
            <a:r>
              <a:rPr lang="fr-FR" dirty="0" smtClean="0"/>
              <a:t>Il est également possible de créer un </a:t>
            </a:r>
            <a:r>
              <a:rPr lang="fr-FR" dirty="0"/>
              <a:t>compte "classe" </a:t>
            </a:r>
            <a:r>
              <a:rPr lang="fr-FR" dirty="0" smtClean="0"/>
              <a:t>pour les élèves </a:t>
            </a:r>
            <a:r>
              <a:rPr lang="fr-FR" dirty="0"/>
              <a:t>afin qu'ils puissent accéder directement aux </a:t>
            </a:r>
            <a:endParaRPr lang="fr-FR" dirty="0" smtClean="0"/>
          </a:p>
          <a:p>
            <a:r>
              <a:rPr lang="fr-FR" dirty="0" smtClean="0"/>
              <a:t>ressources </a:t>
            </a:r>
            <a:r>
              <a:rPr lang="fr-FR" dirty="0"/>
              <a:t>des partenaires </a:t>
            </a:r>
            <a:r>
              <a:rPr lang="fr-FR" dirty="0" err="1"/>
              <a:t>Éduthèque</a:t>
            </a:r>
            <a:r>
              <a:rPr lang="fr-FR" dirty="0"/>
              <a:t> suivants :</a:t>
            </a:r>
          </a:p>
          <a:p>
            <a:r>
              <a:rPr lang="fr-FR" b="1" dirty="0">
                <a:hlinkClick r:id="rId4"/>
              </a:rPr>
              <a:t>AFP</a:t>
            </a:r>
            <a:r>
              <a:rPr lang="fr-FR" b="1" dirty="0"/>
              <a:t>, </a:t>
            </a:r>
            <a:r>
              <a:rPr lang="fr-FR" b="1" dirty="0">
                <a:hlinkClick r:id="rId5"/>
              </a:rPr>
              <a:t>ARTE</a:t>
            </a:r>
            <a:r>
              <a:rPr lang="fr-FR" b="1" dirty="0"/>
              <a:t>, </a:t>
            </a:r>
            <a:r>
              <a:rPr lang="fr-FR" b="1" dirty="0">
                <a:hlinkClick r:id="rId6"/>
              </a:rPr>
              <a:t>BBC</a:t>
            </a:r>
            <a:r>
              <a:rPr lang="fr-FR" b="1" dirty="0"/>
              <a:t>, </a:t>
            </a:r>
            <a:r>
              <a:rPr lang="fr-FR" b="1" dirty="0">
                <a:hlinkClick r:id="rId7"/>
              </a:rPr>
              <a:t>Cité de l'architecture &amp; du patrimoine</a:t>
            </a:r>
            <a:r>
              <a:rPr lang="fr-FR" b="1" dirty="0"/>
              <a:t>, </a:t>
            </a:r>
            <a:r>
              <a:rPr lang="fr-FR" b="1" dirty="0">
                <a:hlinkClick r:id="rId8"/>
              </a:rPr>
              <a:t>CNES</a:t>
            </a:r>
            <a:r>
              <a:rPr lang="fr-FR" b="1" dirty="0"/>
              <a:t>, </a:t>
            </a:r>
            <a:r>
              <a:rPr lang="fr-FR" b="1" dirty="0">
                <a:hlinkClick r:id="rId9"/>
              </a:rPr>
              <a:t>CNRS</a:t>
            </a:r>
            <a:r>
              <a:rPr lang="fr-FR" b="1" dirty="0"/>
              <a:t>, </a:t>
            </a:r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 smtClean="0">
                <a:hlinkClick r:id="rId10"/>
              </a:rPr>
              <a:t>Deutsche </a:t>
            </a:r>
            <a:r>
              <a:rPr lang="fr-FR" b="1" dirty="0" err="1">
                <a:hlinkClick r:id="rId10"/>
              </a:rPr>
              <a:t>Welle</a:t>
            </a:r>
            <a:r>
              <a:rPr lang="fr-FR" b="1" dirty="0"/>
              <a:t>, </a:t>
            </a:r>
            <a:r>
              <a:rPr lang="fr-FR" b="1" dirty="0">
                <a:hlinkClick r:id="rId11"/>
              </a:rPr>
              <a:t>ERSILIA</a:t>
            </a:r>
            <a:r>
              <a:rPr lang="fr-FR" b="1" dirty="0"/>
              <a:t>, </a:t>
            </a:r>
            <a:r>
              <a:rPr lang="fr-FR" b="1" dirty="0">
                <a:hlinkClick r:id="rId12"/>
              </a:rPr>
              <a:t>IGN </a:t>
            </a:r>
            <a:r>
              <a:rPr lang="fr-FR" b="1" dirty="0" err="1">
                <a:hlinkClick r:id="rId12"/>
              </a:rPr>
              <a:t>édugéo</a:t>
            </a:r>
            <a:r>
              <a:rPr lang="fr-FR" b="1" dirty="0"/>
              <a:t>, </a:t>
            </a:r>
            <a:r>
              <a:rPr lang="fr-FR" b="1" dirty="0">
                <a:hlinkClick r:id="rId13"/>
              </a:rPr>
              <a:t>Ina GRM</a:t>
            </a:r>
            <a:r>
              <a:rPr lang="fr-FR" b="1" dirty="0"/>
              <a:t>, </a:t>
            </a:r>
            <a:r>
              <a:rPr lang="fr-FR" b="1" dirty="0">
                <a:hlinkClick r:id="rId14"/>
              </a:rPr>
              <a:t>Ina Jalons</a:t>
            </a:r>
            <a:r>
              <a:rPr lang="fr-FR" b="1" dirty="0"/>
              <a:t>, </a:t>
            </a:r>
            <a:r>
              <a:rPr lang="fr-FR" b="1" dirty="0">
                <a:hlinkClick r:id="rId15"/>
              </a:rPr>
              <a:t>Inserm</a:t>
            </a:r>
            <a:r>
              <a:rPr lang="fr-FR" b="1" dirty="0"/>
              <a:t>, </a:t>
            </a:r>
            <a:r>
              <a:rPr lang="fr-FR" b="1" dirty="0">
                <a:hlinkClick r:id="rId16"/>
              </a:rPr>
              <a:t>Le Louvre</a:t>
            </a:r>
            <a:r>
              <a:rPr lang="fr-FR" b="1" dirty="0"/>
              <a:t>, </a:t>
            </a:r>
            <a:r>
              <a:rPr lang="fr-FR" b="1" dirty="0">
                <a:hlinkClick r:id="rId17"/>
              </a:rPr>
              <a:t>lesite.tv</a:t>
            </a:r>
            <a:r>
              <a:rPr lang="fr-FR" b="1" dirty="0"/>
              <a:t>, </a:t>
            </a:r>
            <a:r>
              <a:rPr lang="fr-FR" b="1" dirty="0" smtClean="0"/>
              <a:t/>
            </a:r>
            <a:br>
              <a:rPr lang="fr-FR" b="1" dirty="0" smtClean="0"/>
            </a:br>
            <a:r>
              <a:rPr lang="fr-FR" b="1" dirty="0" smtClean="0">
                <a:hlinkClick r:id="rId18"/>
              </a:rPr>
              <a:t>Radio </a:t>
            </a:r>
            <a:r>
              <a:rPr lang="fr-FR" b="1" dirty="0">
                <a:hlinkClick r:id="rId18"/>
              </a:rPr>
              <a:t>France</a:t>
            </a:r>
            <a:r>
              <a:rPr lang="fr-FR" b="1" dirty="0"/>
              <a:t>, </a:t>
            </a:r>
            <a:r>
              <a:rPr lang="fr-FR" b="1" dirty="0" err="1">
                <a:hlinkClick r:id="rId19"/>
              </a:rPr>
              <a:t>RetroNews-BnF</a:t>
            </a:r>
            <a:r>
              <a:rPr lang="fr-FR" b="1" dirty="0"/>
              <a:t>, </a:t>
            </a:r>
            <a:r>
              <a:rPr lang="fr-FR" b="1" dirty="0">
                <a:hlinkClick r:id="rId20"/>
              </a:rPr>
              <a:t>RTVE</a:t>
            </a:r>
            <a:r>
              <a:rPr lang="fr-FR" b="1" dirty="0"/>
              <a:t>, </a:t>
            </a:r>
            <a:r>
              <a:rPr lang="fr-FR" b="1" dirty="0">
                <a:hlinkClick r:id="rId21"/>
              </a:rPr>
              <a:t>Théâtre en acte</a:t>
            </a:r>
            <a:r>
              <a:rPr lang="fr-FR" b="1" dirty="0"/>
              <a:t>.</a:t>
            </a:r>
            <a:endParaRPr lang="fr-FR" dirty="0"/>
          </a:p>
          <a:p>
            <a:endParaRPr lang="fr-FR" dirty="0" smtClean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639" y="1450454"/>
            <a:ext cx="2001809" cy="18736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8" name="Groupe 17"/>
          <p:cNvGrpSpPr/>
          <p:nvPr/>
        </p:nvGrpSpPr>
        <p:grpSpPr>
          <a:xfrm>
            <a:off x="6988619" y="492596"/>
            <a:ext cx="1183781" cy="711322"/>
            <a:chOff x="6988619" y="492596"/>
            <a:chExt cx="1183781" cy="711322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438262">
              <a:off x="7019312" y="670477"/>
              <a:ext cx="1137757" cy="379252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cxnSp>
          <p:nvCxnSpPr>
            <p:cNvPr id="14" name="Connecteur droit 13"/>
            <p:cNvCxnSpPr/>
            <p:nvPr/>
          </p:nvCxnSpPr>
          <p:spPr>
            <a:xfrm>
              <a:off x="6988619" y="851158"/>
              <a:ext cx="1183781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/>
            <p:nvPr/>
          </p:nvCxnSpPr>
          <p:spPr>
            <a:xfrm flipV="1">
              <a:off x="7149681" y="492596"/>
              <a:ext cx="878703" cy="71132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1089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395535" y="908720"/>
            <a:ext cx="8496455" cy="444498"/>
          </a:xfrm>
        </p:spPr>
        <p:txBody>
          <a:bodyPr>
            <a:normAutofit fontScale="92500"/>
          </a:bodyPr>
          <a:lstStyle/>
          <a:p>
            <a:r>
              <a:rPr lang="fr-FR" dirty="0">
                <a:hlinkClick r:id="rId2"/>
              </a:rPr>
              <a:t>https://</a:t>
            </a:r>
            <a:r>
              <a:rPr lang="fr-FR" dirty="0" smtClean="0">
                <a:hlinkClick r:id="rId2"/>
              </a:rPr>
              <a:t>www.edutheque.fr/utiliser/sciences-humaines-et-sociales/partenaire/ina-jalons.html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3" t="21261" r="20166" b="21973"/>
          <a:stretch/>
        </p:blipFill>
        <p:spPr>
          <a:xfrm>
            <a:off x="395536" y="260648"/>
            <a:ext cx="1296144" cy="59732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93"/>
          <a:stretch/>
        </p:blipFill>
        <p:spPr>
          <a:xfrm>
            <a:off x="415003" y="1261405"/>
            <a:ext cx="8457518" cy="14214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003" y="2780928"/>
            <a:ext cx="2267744" cy="107235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875" y="3664898"/>
            <a:ext cx="2236452" cy="10288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362872"/>
            <a:ext cx="2016224" cy="13703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357" y="4797152"/>
            <a:ext cx="2196947" cy="13047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ZoneTexte 13"/>
          <p:cNvSpPr txBox="1"/>
          <p:nvPr/>
        </p:nvSpPr>
        <p:spPr>
          <a:xfrm>
            <a:off x="2843808" y="2852936"/>
            <a:ext cx="5904656" cy="2088232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/>
          </a:bodyPr>
          <a:lstStyle/>
          <a:p>
            <a:r>
              <a:rPr lang="fr-FR" dirty="0" smtClean="0"/>
              <a:t>Une MÉDIATHÈQUE de ressources </a:t>
            </a:r>
            <a:r>
              <a:rPr lang="fr-FR" dirty="0" smtClean="0"/>
              <a:t>présentées </a:t>
            </a:r>
            <a:r>
              <a:rPr lang="fr-FR" dirty="0" smtClean="0"/>
              <a:t>sous forme de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i="1" dirty="0" smtClean="0"/>
              <a:t>Fresque</a:t>
            </a:r>
            <a:r>
              <a:rPr lang="fr-FR" dirty="0" smtClean="0"/>
              <a:t> affichant des miniatures cliquables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dirty="0" smtClean="0"/>
              <a:t>Carte </a:t>
            </a:r>
            <a:r>
              <a:rPr lang="fr-FR" dirty="0" err="1" smtClean="0"/>
              <a:t>zoomable</a:t>
            </a:r>
            <a:endParaRPr lang="fr-FR" dirty="0" smtClean="0"/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i="1" dirty="0" smtClean="0"/>
              <a:t>Liste</a:t>
            </a:r>
            <a:r>
              <a:rPr lang="fr-FR" dirty="0" smtClean="0"/>
              <a:t> avec des options de tri</a:t>
            </a:r>
          </a:p>
          <a:p>
            <a:pPr marL="2571750" lvl="5" indent="-285750">
              <a:buFont typeface="Arial" panose="020B0604020202020204" pitchFamily="34" charset="0"/>
              <a:buChar char="•"/>
            </a:pPr>
            <a:r>
              <a:rPr lang="fr-FR" i="1" dirty="0" smtClean="0"/>
              <a:t>Thèmes </a:t>
            </a:r>
          </a:p>
          <a:p>
            <a:pPr marL="3028950" lvl="6" indent="-285750">
              <a:buFont typeface="Arial" panose="020B0604020202020204" pitchFamily="34" charset="0"/>
              <a:buChar char="•"/>
            </a:pPr>
            <a:r>
              <a:rPr lang="fr-FR" i="1" dirty="0" smtClean="0"/>
              <a:t>Mes Classeurs (mes favoris)</a:t>
            </a:r>
          </a:p>
        </p:txBody>
      </p:sp>
    </p:spTree>
    <p:extLst>
      <p:ext uri="{BB962C8B-B14F-4D97-AF65-F5344CB8AC3E}">
        <p14:creationId xmlns:p14="http://schemas.microsoft.com/office/powerpoint/2010/main" val="122553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395535" y="908720"/>
            <a:ext cx="8496455" cy="444498"/>
          </a:xfrm>
        </p:spPr>
        <p:txBody>
          <a:bodyPr>
            <a:normAutofit fontScale="92500"/>
          </a:bodyPr>
          <a:lstStyle/>
          <a:p>
            <a:r>
              <a:rPr lang="fr-FR" dirty="0">
                <a:hlinkClick r:id="rId2"/>
              </a:rPr>
              <a:t>https://</a:t>
            </a:r>
            <a:r>
              <a:rPr lang="fr-FR" dirty="0" smtClean="0">
                <a:hlinkClick r:id="rId2"/>
              </a:rPr>
              <a:t>www.edutheque.fr/utiliser/sciences-humaines-et-sociales/partenaire/ina-jalons.html</a:t>
            </a:r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3" t="21261" r="20166" b="21973"/>
          <a:stretch/>
        </p:blipFill>
        <p:spPr>
          <a:xfrm>
            <a:off x="395536" y="260648"/>
            <a:ext cx="1296144" cy="59732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432239" y="2965107"/>
            <a:ext cx="3923738" cy="267386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rtlCol="0" anchor="t" anchorCtr="0">
            <a:normAutofit fontScale="85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des parcours pédagogiques regroupés autour de 12 thématiques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FR" dirty="0"/>
              <a:t>Les deux conflits mondiaux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FR" dirty="0"/>
              <a:t>Culture et Vie intellectuelle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FR" dirty="0"/>
              <a:t>Economie et société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FR" dirty="0"/>
              <a:t>Enseignement moral et civique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FR" dirty="0"/>
              <a:t>Entre-deux-guerres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FR" dirty="0"/>
              <a:t>Géographie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FR" dirty="0"/>
              <a:t>Relations internationales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FR" dirty="0"/>
              <a:t>Vie politique </a:t>
            </a:r>
            <a:r>
              <a:rPr lang="fr-FR" dirty="0" smtClean="0"/>
              <a:t>française </a:t>
            </a:r>
            <a:endParaRPr lang="fr-FR" dirty="0"/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FR" dirty="0"/>
              <a:t>Français langue étrangère (FLE)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FR" dirty="0" smtClean="0"/>
              <a:t>Primaire </a:t>
            </a:r>
            <a:r>
              <a:rPr lang="fr-FR" dirty="0"/>
              <a:t>- Cycle 3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FR" dirty="0"/>
              <a:t>Sciences et techniques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53" y="1226699"/>
            <a:ext cx="8476987" cy="144271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353109" y="2739740"/>
            <a:ext cx="8476987" cy="32922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92500" lnSpcReduction="10000"/>
          </a:bodyPr>
          <a:lstStyle/>
          <a:p>
            <a:r>
              <a:rPr lang="fr-FR" dirty="0"/>
              <a:t>Des informations de PÉDAGOGIE comme </a:t>
            </a:r>
            <a:r>
              <a:rPr lang="fr-FR" dirty="0" smtClean="0"/>
              <a:t>:</a:t>
            </a:r>
            <a:endParaRPr lang="fr-FR" dirty="0"/>
          </a:p>
          <a:p>
            <a:endParaRPr lang="fr-FR" dirty="0" smtClean="0"/>
          </a:p>
        </p:txBody>
      </p:sp>
      <p:sp>
        <p:nvSpPr>
          <p:cNvPr id="15" name="ZoneTexte 14"/>
          <p:cNvSpPr txBox="1"/>
          <p:nvPr/>
        </p:nvSpPr>
        <p:spPr>
          <a:xfrm>
            <a:off x="4206927" y="2718483"/>
            <a:ext cx="4834159" cy="143059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rtlCol="0" anchor="t" anchorCtr="0"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des  sélections par programmes scolaires du primaire à la Terminale 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200" dirty="0" smtClean="0"/>
              <a:t>Histoire</a:t>
            </a:r>
            <a:r>
              <a:rPr lang="fr-FR" sz="1200" dirty="0"/>
              <a:t>, Géographie, Histoire des Arts, EMC</a:t>
            </a:r>
            <a:r>
              <a:rPr lang="fr-FR" sz="1200" dirty="0" smtClean="0"/>
              <a:t>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200" dirty="0" smtClean="0"/>
              <a:t> Primaire, 6</a:t>
            </a:r>
            <a:r>
              <a:rPr lang="fr-FR" sz="1200" baseline="30000" dirty="0" smtClean="0"/>
              <a:t>e</a:t>
            </a:r>
            <a:r>
              <a:rPr lang="fr-FR" sz="1200" dirty="0" smtClean="0"/>
              <a:t>, 5</a:t>
            </a:r>
            <a:r>
              <a:rPr lang="fr-FR" sz="1200" baseline="30000" dirty="0" smtClean="0"/>
              <a:t>e</a:t>
            </a:r>
            <a:r>
              <a:rPr lang="fr-FR" sz="1200" dirty="0" smtClean="0"/>
              <a:t>, 4</a:t>
            </a:r>
            <a:r>
              <a:rPr lang="fr-FR" sz="1200" baseline="30000" dirty="0" smtClean="0"/>
              <a:t>e</a:t>
            </a:r>
            <a:r>
              <a:rPr lang="fr-FR" sz="1200" dirty="0" smtClean="0"/>
              <a:t> , 3</a:t>
            </a:r>
            <a:r>
              <a:rPr lang="fr-FR" sz="1200" baseline="30000" dirty="0" smtClean="0"/>
              <a:t>e</a:t>
            </a:r>
            <a:r>
              <a:rPr lang="fr-FR" sz="1200" dirty="0" smtClean="0"/>
              <a:t>,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200" dirty="0" smtClean="0"/>
              <a:t>2</a:t>
            </a:r>
            <a:r>
              <a:rPr lang="fr-FR" sz="1200" baseline="30000" dirty="0" smtClean="0"/>
              <a:t>nde</a:t>
            </a:r>
            <a:r>
              <a:rPr lang="fr-FR" sz="1200" dirty="0" smtClean="0"/>
              <a:t> G</a:t>
            </a:r>
            <a:r>
              <a:rPr lang="fr-FR" sz="1200" baseline="30000" dirty="0" smtClean="0"/>
              <a:t>ale</a:t>
            </a:r>
            <a:r>
              <a:rPr lang="fr-FR" sz="1200" dirty="0" smtClean="0"/>
              <a:t>, 2</a:t>
            </a:r>
            <a:r>
              <a:rPr lang="fr-FR" sz="1200" baseline="30000" dirty="0" smtClean="0"/>
              <a:t>nde</a:t>
            </a:r>
            <a:r>
              <a:rPr lang="fr-FR" sz="1200" dirty="0" smtClean="0"/>
              <a:t> Pro,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200" dirty="0" smtClean="0"/>
              <a:t>1</a:t>
            </a:r>
            <a:r>
              <a:rPr lang="fr-FR" sz="1200" baseline="30000" dirty="0" smtClean="0"/>
              <a:t>ère</a:t>
            </a:r>
            <a:r>
              <a:rPr lang="fr-FR" sz="1200" dirty="0" smtClean="0"/>
              <a:t> ou Tale , L et ES, S, , STMG, ST2S, STI2D STL STD2A, STHR, Bac Pro</a:t>
            </a:r>
          </a:p>
          <a:p>
            <a:pPr lvl="1"/>
            <a:endParaRPr lang="fr-FR" sz="15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</p:txBody>
      </p:sp>
      <p:sp>
        <p:nvSpPr>
          <p:cNvPr id="16" name="ZoneTexte 15"/>
          <p:cNvSpPr txBox="1"/>
          <p:nvPr/>
        </p:nvSpPr>
        <p:spPr>
          <a:xfrm>
            <a:off x="4216105" y="4221088"/>
            <a:ext cx="4834159" cy="165049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rtlCol="0" anchor="t" anchorCtr="0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700" dirty="0" smtClean="0"/>
              <a:t>300 incontournables sur les thématiques suivantes : </a:t>
            </a:r>
          </a:p>
          <a:p>
            <a:r>
              <a:rPr lang="fr-FR" sz="1200" dirty="0" smtClean="0"/>
              <a:t>Première </a:t>
            </a:r>
            <a:r>
              <a:rPr lang="fr-FR" sz="1200" dirty="0"/>
              <a:t>Guerre mondiale; La montée des périls; Seconde Guerre mondiale; Mémoire de la Seconde Guerre mondiale; Colonisation - Décolonisation; De la Guerre froide à la Détente; Construction européenne; Nouvel ordre mondial; Moyen orient; Vie politique française; Economie; Industrie; Espace; Communication; Médecine; Société; </a:t>
            </a:r>
            <a:r>
              <a:rPr lang="fr-FR" sz="1200" dirty="0" smtClean="0"/>
              <a:t>Culture.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417396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395535" y="908720"/>
            <a:ext cx="8496455" cy="444498"/>
          </a:xfrm>
        </p:spPr>
        <p:txBody>
          <a:bodyPr>
            <a:normAutofit/>
          </a:bodyPr>
          <a:lstStyle/>
          <a:p>
            <a:r>
              <a:rPr lang="fr-FR" dirty="0" smtClean="0"/>
              <a:t>POUR CHAQUE VIDÉO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3" t="21261" r="20166" b="21973"/>
          <a:stretch/>
        </p:blipFill>
        <p:spPr>
          <a:xfrm>
            <a:off x="395536" y="260648"/>
            <a:ext cx="1296144" cy="59732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4" y="1321475"/>
            <a:ext cx="2630095" cy="16801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08"/>
          <a:stretch/>
        </p:blipFill>
        <p:spPr>
          <a:xfrm>
            <a:off x="3018870" y="687314"/>
            <a:ext cx="2705257" cy="22920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93"/>
          <a:stretch/>
        </p:blipFill>
        <p:spPr>
          <a:xfrm>
            <a:off x="6012160" y="687314"/>
            <a:ext cx="2879830" cy="22609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17"/>
          <a:stretch/>
        </p:blipFill>
        <p:spPr>
          <a:xfrm>
            <a:off x="1072100" y="3118819"/>
            <a:ext cx="3312451" cy="26692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55"/>
          <a:stretch/>
        </p:blipFill>
        <p:spPr>
          <a:xfrm>
            <a:off x="4644008" y="3118819"/>
            <a:ext cx="3205744" cy="266922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504" y="1631010"/>
            <a:ext cx="900002" cy="1857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12897" y="1079295"/>
            <a:ext cx="769945" cy="27392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14010" y="1079295"/>
            <a:ext cx="1000000" cy="342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15489" y="3573016"/>
            <a:ext cx="952381" cy="3619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932040" y="3539988"/>
            <a:ext cx="961905" cy="3428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3596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395535" y="908720"/>
            <a:ext cx="8496455" cy="720080"/>
          </a:xfrm>
        </p:spPr>
        <p:txBody>
          <a:bodyPr>
            <a:normAutofit/>
          </a:bodyPr>
          <a:lstStyle/>
          <a:p>
            <a:r>
              <a:rPr lang="fr-FR" dirty="0" smtClean="0"/>
              <a:t>UN EXEMPLE DE PARCOURS PÉDAGOGIQUE / L’art </a:t>
            </a:r>
            <a:r>
              <a:rPr lang="fr-FR" i="1" dirty="0" smtClean="0"/>
              <a:t>in situ</a:t>
            </a:r>
          </a:p>
          <a:p>
            <a:r>
              <a:rPr lang="fr-FR" sz="1400" i="1" dirty="0">
                <a:hlinkClick r:id="rId2"/>
              </a:rPr>
              <a:t>https://</a:t>
            </a:r>
            <a:r>
              <a:rPr lang="fr-FR" sz="1400" i="1" dirty="0" smtClean="0">
                <a:hlinkClick r:id="rId2"/>
              </a:rPr>
              <a:t>fresques.ina.fr/jalons/parcours/0161/l-art-in-situ.html</a:t>
            </a:r>
            <a:r>
              <a:rPr lang="fr-FR" sz="1400" i="1" dirty="0" smtClean="0"/>
              <a:t>  </a:t>
            </a:r>
            <a:endParaRPr lang="fr-FR" sz="1400" i="1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3" t="21261" r="20166" b="21973"/>
          <a:stretch/>
        </p:blipFill>
        <p:spPr>
          <a:xfrm>
            <a:off x="395536" y="260648"/>
            <a:ext cx="1296144" cy="59732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123728" y="6165304"/>
            <a:ext cx="5040560" cy="64807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62500" lnSpcReduction="20000"/>
          </a:bodyPr>
          <a:lstStyle/>
          <a:p>
            <a:r>
              <a:rPr lang="fr-FR" dirty="0"/>
              <a:t>Sur le portail pédagogique :</a:t>
            </a:r>
          </a:p>
          <a:p>
            <a:r>
              <a:rPr lang="fr-FR" dirty="0">
                <a:hlinkClick r:id="rId4"/>
              </a:rPr>
              <a:t>https://</a:t>
            </a:r>
            <a:r>
              <a:rPr lang="fr-FR" dirty="0" smtClean="0">
                <a:hlinkClick r:id="rId4"/>
              </a:rPr>
              <a:t>pedagogie.ac-reims.fr/index.php/usages-pedagogiques-du-numerique/exemples-d-usages/item/4711-scenarios-pedagogiques-avec-ina-jalons</a:t>
            </a:r>
            <a:r>
              <a:rPr lang="fr-FR" dirty="0" smtClean="0"/>
              <a:t> </a:t>
            </a:r>
            <a:endParaRPr lang="fr-FR" dirty="0"/>
          </a:p>
          <a:p>
            <a:endParaRPr lang="fr-FR" dirty="0" smtClean="0"/>
          </a:p>
        </p:txBody>
      </p:sp>
      <p:sp>
        <p:nvSpPr>
          <p:cNvPr id="15" name="ZoneTexte 14"/>
          <p:cNvSpPr txBox="1"/>
          <p:nvPr/>
        </p:nvSpPr>
        <p:spPr>
          <a:xfrm>
            <a:off x="611560" y="1556792"/>
            <a:ext cx="7416824" cy="936104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smtClean="0"/>
              <a:t>Une présentation,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dirty="0" smtClean="0"/>
              <a:t>une problématique,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fr-FR" dirty="0" smtClean="0"/>
              <a:t>Les compétences mises en œuvre.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611560" y="2503290"/>
            <a:ext cx="8352928" cy="1213742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 smtClean="0"/>
              <a:t>Activité 1 : 45 min,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1600" dirty="0" smtClean="0"/>
              <a:t>Œuvre 1, œuvre 2 et œuvre 3 :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fr-FR" sz="1600" dirty="0" smtClean="0"/>
              <a:t>Photographies et liens vers un site web.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1600" dirty="0" smtClean="0"/>
              <a:t>Oral </a:t>
            </a:r>
            <a:r>
              <a:rPr lang="fr-FR" sz="1600" dirty="0" err="1" smtClean="0"/>
              <a:t>colectif</a:t>
            </a:r>
            <a:r>
              <a:rPr lang="fr-FR" sz="1600" dirty="0" smtClean="0"/>
              <a:t> (15 min) + Réflexion individuelle guidée (10 min) + Oral collectif (20 min) 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611560" y="3583410"/>
            <a:ext cx="8352928" cy="1573782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 smtClean="0"/>
              <a:t>Activité 2 : 40 min,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1600" dirty="0" smtClean="0"/>
              <a:t>Découverte d’un premier artiste : 10 min,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fr-FR" sz="1600" dirty="0"/>
              <a:t>v</a:t>
            </a:r>
            <a:r>
              <a:rPr lang="fr-FR" sz="1600" dirty="0" smtClean="0"/>
              <a:t>idéo de Ernest Pignon-Ernest +  activité guidée + Oral collectif.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1600" dirty="0" smtClean="0"/>
              <a:t>Découverte collective guidée d’un second artiste : 10 min.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1600" dirty="0" smtClean="0"/>
              <a:t>Découverte d’un troisième artiste : 10 min,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fr-FR" sz="1600" dirty="0" smtClean="0"/>
              <a:t>vidéo « Christo emballe le pont Neuf ».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611560" y="5085184"/>
            <a:ext cx="7416824" cy="432048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smtClean="0"/>
              <a:t>Synthèse en lien avec la problématique, pistes de questionnement</a:t>
            </a: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9824" y="1383375"/>
            <a:ext cx="3512166" cy="18249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709" y="1633103"/>
            <a:ext cx="1009524" cy="3619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Image 22"/>
          <p:cNvPicPr>
            <a:picLocks noChangeAspect="1"/>
          </p:cNvPicPr>
          <p:nvPr/>
        </p:nvPicPr>
        <p:blipFill rotWithShape="1">
          <a:blip r:embed="rId7"/>
          <a:srcRect r="5744"/>
          <a:stretch/>
        </p:blipFill>
        <p:spPr>
          <a:xfrm>
            <a:off x="7221864" y="1382894"/>
            <a:ext cx="895603" cy="5125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489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374834" y="908720"/>
            <a:ext cx="8496455" cy="936104"/>
          </a:xfrm>
        </p:spPr>
        <p:txBody>
          <a:bodyPr>
            <a:normAutofit/>
          </a:bodyPr>
          <a:lstStyle/>
          <a:p>
            <a:r>
              <a:rPr lang="fr-FR" dirty="0" smtClean="0"/>
              <a:t>EXPORTER UN PARCOURS PÉDAGOGIQUE / L’art </a:t>
            </a:r>
            <a:r>
              <a:rPr lang="fr-FR" i="1" dirty="0" smtClean="0"/>
              <a:t>in situ</a:t>
            </a:r>
          </a:p>
          <a:p>
            <a:r>
              <a:rPr lang="fr-FR" sz="1400" i="1" dirty="0">
                <a:hlinkClick r:id="rId2"/>
              </a:rPr>
              <a:t>https://</a:t>
            </a:r>
            <a:r>
              <a:rPr lang="fr-FR" sz="1400" i="1" dirty="0" smtClean="0">
                <a:hlinkClick r:id="rId2"/>
              </a:rPr>
              <a:t>fresques.ina.fr/jalons/parcours/0161/l-art-in-situ.html</a:t>
            </a:r>
            <a:r>
              <a:rPr lang="fr-FR" sz="1400" i="1" dirty="0" smtClean="0"/>
              <a:t>  </a:t>
            </a:r>
          </a:p>
          <a:p>
            <a:r>
              <a:rPr lang="fr-FR" sz="1400" dirty="0" smtClean="0"/>
              <a:t>Informations juridiques</a:t>
            </a:r>
            <a:r>
              <a:rPr lang="fr-FR" sz="1400" dirty="0"/>
              <a:t> : </a:t>
            </a:r>
            <a:r>
              <a:rPr lang="fr-FR" sz="1400" dirty="0">
                <a:hlinkClick r:id="rId3"/>
              </a:rPr>
              <a:t>https://</a:t>
            </a:r>
            <a:r>
              <a:rPr lang="fr-FR" sz="1400" dirty="0" smtClean="0">
                <a:hlinkClick r:id="rId3"/>
              </a:rPr>
              <a:t>fresques.ina.fr/jalons/annexe/informations-juridiques</a:t>
            </a:r>
            <a:r>
              <a:rPr lang="fr-FR" sz="1400" dirty="0" smtClean="0"/>
              <a:t> </a:t>
            </a:r>
            <a:endParaRPr lang="fr-FR" sz="14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3" t="21261" r="20166" b="21973"/>
          <a:stretch/>
        </p:blipFill>
        <p:spPr>
          <a:xfrm>
            <a:off x="395536" y="260648"/>
            <a:ext cx="1296144" cy="59732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123728" y="6165304"/>
            <a:ext cx="5040560" cy="64807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62500" lnSpcReduction="20000"/>
          </a:bodyPr>
          <a:lstStyle/>
          <a:p>
            <a:r>
              <a:rPr lang="fr-FR" dirty="0"/>
              <a:t>Sur le portail pédagogique :</a:t>
            </a:r>
          </a:p>
          <a:p>
            <a:r>
              <a:rPr lang="fr-FR" dirty="0">
                <a:hlinkClick r:id="rId5"/>
              </a:rPr>
              <a:t>https://</a:t>
            </a:r>
            <a:r>
              <a:rPr lang="fr-FR" dirty="0" smtClean="0">
                <a:hlinkClick r:id="rId5"/>
              </a:rPr>
              <a:t>pedagogie.ac-reims.fr/index.php/usages-pedagogiques-du-numerique/exemples-d-usages/item/4711-scenarios-pedagogiques-avec-ina-jalons</a:t>
            </a:r>
            <a:r>
              <a:rPr lang="fr-FR" dirty="0" smtClean="0"/>
              <a:t> </a:t>
            </a:r>
            <a:endParaRPr lang="fr-FR" dirty="0"/>
          </a:p>
          <a:p>
            <a:endParaRPr lang="fr-FR" dirty="0" smtClean="0"/>
          </a:p>
        </p:txBody>
      </p:sp>
      <p:sp>
        <p:nvSpPr>
          <p:cNvPr id="15" name="ZoneTexte 14"/>
          <p:cNvSpPr txBox="1"/>
          <p:nvPr/>
        </p:nvSpPr>
        <p:spPr>
          <a:xfrm>
            <a:off x="632642" y="1966070"/>
            <a:ext cx="5616624" cy="742850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smtClean="0"/>
              <a:t>Un texte imprimable.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smtClean="0"/>
              <a:t>Un texte sélectionnable et copiable.</a:t>
            </a:r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0954" y="1945341"/>
            <a:ext cx="1009524" cy="36190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4" name="Groupe 3"/>
          <p:cNvGrpSpPr/>
          <p:nvPr/>
        </p:nvGrpSpPr>
        <p:grpSpPr>
          <a:xfrm>
            <a:off x="632642" y="3068960"/>
            <a:ext cx="3512166" cy="1824949"/>
            <a:chOff x="683568" y="2179675"/>
            <a:chExt cx="3512166" cy="1824949"/>
          </a:xfrm>
        </p:grpSpPr>
        <p:pic>
          <p:nvPicPr>
            <p:cNvPr id="21" name="Image 2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68" y="2179675"/>
              <a:ext cx="3512166" cy="182494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3" name="Image 22"/>
            <p:cNvPicPr>
              <a:picLocks noChangeAspect="1"/>
            </p:cNvPicPr>
            <p:nvPr/>
          </p:nvPicPr>
          <p:blipFill rotWithShape="1">
            <a:blip r:embed="rId8"/>
            <a:srcRect r="5744"/>
            <a:stretch/>
          </p:blipFill>
          <p:spPr>
            <a:xfrm>
              <a:off x="2555776" y="2179675"/>
              <a:ext cx="895603" cy="51259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14" name="ZoneTexte 13"/>
          <p:cNvSpPr txBox="1"/>
          <p:nvPr/>
        </p:nvSpPr>
        <p:spPr>
          <a:xfrm>
            <a:off x="4283968" y="3074401"/>
            <a:ext cx="4536014" cy="682039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smtClean="0"/>
              <a:t>Une vidéo exportable</a:t>
            </a:r>
          </a:p>
          <a:p>
            <a:r>
              <a:rPr lang="fr-FR" sz="1400" dirty="0" smtClean="0"/>
              <a:t>(sans la transcription, ni la notice, ni l’éclairage … </a:t>
            </a:r>
            <a:r>
              <a:rPr lang="fr-FR" sz="1400" dirty="0"/>
              <a:t>)</a:t>
            </a:r>
            <a:endParaRPr lang="fr-FR" sz="1400" dirty="0" smtClean="0"/>
          </a:p>
        </p:txBody>
      </p:sp>
    </p:spTree>
    <p:extLst>
      <p:ext uri="{BB962C8B-B14F-4D97-AF65-F5344CB8AC3E}">
        <p14:creationId xmlns:p14="http://schemas.microsoft.com/office/powerpoint/2010/main" val="93627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395535" y="908720"/>
            <a:ext cx="8496455" cy="444498"/>
          </a:xfrm>
        </p:spPr>
        <p:txBody>
          <a:bodyPr>
            <a:normAutofit/>
          </a:bodyPr>
          <a:lstStyle/>
          <a:p>
            <a:r>
              <a:rPr lang="fr-FR" dirty="0" smtClean="0"/>
              <a:t>SCÉNARISATIONS PÉDAGOGIQUES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3" t="21261" r="20166" b="21973"/>
          <a:stretch/>
        </p:blipFill>
        <p:spPr>
          <a:xfrm>
            <a:off x="395536" y="260648"/>
            <a:ext cx="1296144" cy="597320"/>
          </a:xfrm>
          <a:prstGeom prst="rect">
            <a:avLst/>
          </a:prstGeom>
        </p:spPr>
      </p:pic>
      <p:pic>
        <p:nvPicPr>
          <p:cNvPr id="5" name="Image 4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268760"/>
            <a:ext cx="5191106" cy="4824536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123728" y="6165304"/>
            <a:ext cx="5040560" cy="648072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 fontScale="62500" lnSpcReduction="20000"/>
          </a:bodyPr>
          <a:lstStyle/>
          <a:p>
            <a:r>
              <a:rPr lang="fr-FR" dirty="0"/>
              <a:t>Sur le portail pédagogique :</a:t>
            </a:r>
          </a:p>
          <a:p>
            <a:r>
              <a:rPr lang="fr-FR" dirty="0">
                <a:hlinkClick r:id="rId3"/>
              </a:rPr>
              <a:t>https://</a:t>
            </a:r>
            <a:r>
              <a:rPr lang="fr-FR" dirty="0" smtClean="0">
                <a:hlinkClick r:id="rId3"/>
              </a:rPr>
              <a:t>pedagogie.ac-reims.fr/index.php/usages-pedagogiques-du-numerique/exemples-d-usages/item/4711-scenarios-pedagogiques-avec-ina-jalons</a:t>
            </a:r>
            <a:r>
              <a:rPr lang="fr-FR" dirty="0" smtClean="0"/>
              <a:t> </a:t>
            </a:r>
            <a:endParaRPr lang="fr-FR" dirty="0"/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88571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1A5"/>
      </a:hlink>
      <a:folHlink>
        <a:srgbClr val="00768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91A6"/>
        </a:solidFill>
        <a:ln w="6350">
          <a:noFill/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100" b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 vert="horz" lIns="91440" tIns="45720" rIns="91440" bIns="45720" rtlCol="0" anchor="ctr">
        <a:normAutofit fontScale="47500" lnSpcReduction="20000"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21978</TotalTime>
  <Words>536</Words>
  <Application>Microsoft Office PowerPoint</Application>
  <PresentationFormat>Affichage à l'écran (4:3)</PresentationFormat>
  <Paragraphs>77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Arial</vt:lpstr>
      <vt:lpstr>Calibri</vt:lpstr>
      <vt:lpstr>Franchise</vt:lpstr>
      <vt:lpstr>Wingdings</vt:lpstr>
      <vt:lpstr>Thème Office</vt:lpstr>
      <vt:lpstr>Conception personnalisée</vt:lpstr>
      <vt:lpstr>  depuis le portail Eduthèque</vt:lpstr>
      <vt:lpstr>S’inscrire sur le portail</vt:lpstr>
      <vt:lpstr> </vt:lpstr>
      <vt:lpstr> </vt:lpstr>
      <vt:lpstr> </vt:lpstr>
      <vt:lpstr> </vt:lpstr>
      <vt:lpstr> </vt:lpstr>
      <vt:lpstr> 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Fanny Dirrière</dc:creator>
  <cp:lastModifiedBy>eric sinet</cp:lastModifiedBy>
  <cp:revision>321</cp:revision>
  <dcterms:created xsi:type="dcterms:W3CDTF">2016-03-24T12:53:45Z</dcterms:created>
  <dcterms:modified xsi:type="dcterms:W3CDTF">2019-02-21T12:52:18Z</dcterms:modified>
</cp:coreProperties>
</file>