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sldIdLst>
    <p:sldId id="272" r:id="rId3"/>
    <p:sldId id="271" r:id="rId4"/>
    <p:sldId id="289" r:id="rId5"/>
    <p:sldId id="274" r:id="rId6"/>
    <p:sldId id="286" r:id="rId7"/>
    <p:sldId id="273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7" r:id="rId20"/>
    <p:sldId id="288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D60093"/>
    <a:srgbClr val="F6F7F9"/>
    <a:srgbClr val="0091A6"/>
    <a:srgbClr val="000000"/>
    <a:srgbClr val="E39C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DF18680-E054-41AD-8BC1-D1AEF772440D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27" autoAdjust="0"/>
    <p:restoredTop sz="96274" autoAdjust="0"/>
  </p:normalViewPr>
  <p:slideViewPr>
    <p:cSldViewPr>
      <p:cViewPr varScale="1">
        <p:scale>
          <a:sx n="107" d="100"/>
          <a:sy n="107" d="100"/>
        </p:scale>
        <p:origin x="14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6E696-A695-4DA9-93AF-0E0B640323D1}" type="datetimeFigureOut">
              <a:rPr lang="fr-FR" smtClean="0"/>
              <a:t>21/02/2019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93917-D24A-4B95-8072-EC56B6F1A8F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3559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864096"/>
          </a:xfrm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FR" dirty="0"/>
          </a:p>
        </p:txBody>
      </p:sp>
      <p:sp>
        <p:nvSpPr>
          <p:cNvPr id="11" name="Rectangle 10"/>
          <p:cNvSpPr/>
          <p:nvPr userDrawn="1"/>
        </p:nvSpPr>
        <p:spPr>
          <a:xfrm flipV="1">
            <a:off x="1835150" y="3987064"/>
            <a:ext cx="5473700" cy="18000"/>
          </a:xfrm>
          <a:prstGeom prst="rect">
            <a:avLst/>
          </a:prstGeom>
          <a:solidFill>
            <a:srgbClr val="009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 hasCustomPrompt="1"/>
          </p:nvPr>
        </p:nvSpPr>
        <p:spPr>
          <a:xfrm>
            <a:off x="3059832" y="3429000"/>
            <a:ext cx="3024336" cy="288924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fr-FR" sz="1600" smtClean="0">
                <a:solidFill>
                  <a:srgbClr val="0091A5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1600" b="1" kern="1200" dirty="0" smtClean="0">
                <a:solidFill>
                  <a:srgbClr val="0091A5"/>
                </a:solidFill>
                <a:latin typeface="+mn-lt"/>
                <a:ea typeface="+mn-ea"/>
                <a:cs typeface="+mn-cs"/>
              </a:rPr>
              <a:t>Rectorat de l’académie de Reims</a:t>
            </a:r>
            <a:endParaRPr lang="fr-FR" dirty="0"/>
          </a:p>
        </p:txBody>
      </p:sp>
      <p:pic>
        <p:nvPicPr>
          <p:cNvPr id="7" name="Picture 3" descr="C:\Users\fdirriere\Desktop\Travail\chartes, logos, courriers, modèles\logos\ACADEMIE\2017_logo_academie_Reims-ppt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621" y="548680"/>
            <a:ext cx="1220307" cy="145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268" y="512346"/>
            <a:ext cx="2771800" cy="147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495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4668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4512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2640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3939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15475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898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0779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604321" y="116632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 dirty="0"/>
          </a:p>
        </p:txBody>
      </p:sp>
      <p:sp>
        <p:nvSpPr>
          <p:cNvPr id="25" name="Espace réservé du pied de page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8" name="Titre 27"/>
          <p:cNvSpPr>
            <a:spLocks noGrp="1"/>
          </p:cNvSpPr>
          <p:nvPr>
            <p:ph type="title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32" name="Rectangle 31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Espace réservé du contenu 35"/>
          <p:cNvSpPr>
            <a:spLocks noGrp="1"/>
          </p:cNvSpPr>
          <p:nvPr>
            <p:ph sz="quarter" idx="14"/>
          </p:nvPr>
        </p:nvSpPr>
        <p:spPr>
          <a:xfrm>
            <a:off x="539750" y="1700213"/>
            <a:ext cx="7993063" cy="3960812"/>
          </a:xfrm>
        </p:spPr>
        <p:txBody>
          <a:bodyPr/>
          <a:lstStyle>
            <a:lvl1pPr marL="342900" indent="-342900">
              <a:buClr>
                <a:srgbClr val="0091A6"/>
              </a:buClr>
              <a:buFont typeface="Calibri" panose="020F0502020204030204" pitchFamily="34" charset="0"/>
              <a:buChar char="•"/>
              <a:defRPr/>
            </a:lvl1pPr>
            <a:lvl2pPr marL="742950" indent="-285750">
              <a:buClr>
                <a:srgbClr val="0091A6"/>
              </a:buClr>
              <a:buFont typeface="Arial" panose="020B0604020202020204" pitchFamily="34" charset="0"/>
              <a:buChar char="•"/>
              <a:defRPr/>
            </a:lvl2pPr>
            <a:lvl3pPr>
              <a:buClr>
                <a:srgbClr val="0091A6"/>
              </a:buClr>
              <a:defRPr/>
            </a:lvl3pPr>
            <a:lvl4pPr>
              <a:buClr>
                <a:srgbClr val="0091A6"/>
              </a:buClr>
              <a:defRPr/>
            </a:lvl4pPr>
            <a:lvl5pPr>
              <a:buClr>
                <a:srgbClr val="0091A6"/>
              </a:buClr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581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ér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 dirty="0"/>
          </a:p>
        </p:txBody>
      </p:sp>
      <p:sp>
        <p:nvSpPr>
          <p:cNvPr id="25" name="Espace réservé du pied de page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8" name="Titre 27"/>
          <p:cNvSpPr>
            <a:spLocks noGrp="1"/>
          </p:cNvSpPr>
          <p:nvPr>
            <p:ph type="title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32" name="Rectangle 31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539750" y="1628775"/>
            <a:ext cx="7993063" cy="4032250"/>
          </a:xfrm>
        </p:spPr>
        <p:txBody>
          <a:bodyPr/>
          <a:lstStyle>
            <a:lvl1pPr marL="514350" indent="-514350">
              <a:buClr>
                <a:srgbClr val="0091A6"/>
              </a:buClr>
              <a:buFont typeface="+mj-lt"/>
              <a:buAutoNum type="arabicPeriod"/>
              <a:defRPr/>
            </a:lvl1pPr>
            <a:lvl2pPr marL="971550" indent="-514350">
              <a:buClr>
                <a:srgbClr val="0091A6"/>
              </a:buClr>
              <a:buFont typeface="+mj-lt"/>
              <a:buAutoNum type="arabicPeriod"/>
              <a:defRPr/>
            </a:lvl2pPr>
            <a:lvl3pPr marL="1371600" indent="-457200">
              <a:buClr>
                <a:srgbClr val="0091A6"/>
              </a:buClr>
              <a:buFont typeface="+mj-lt"/>
              <a:buAutoNum type="arabicPeriod"/>
              <a:defRPr/>
            </a:lvl3pPr>
            <a:lvl4pPr marL="1828800" indent="-457200">
              <a:buClr>
                <a:srgbClr val="0091A6"/>
              </a:buClr>
              <a:buFont typeface="+mj-lt"/>
              <a:buAutoNum type="arabicPeriod"/>
              <a:defRPr/>
            </a:lvl4pPr>
            <a:lvl5pPr marL="2286000" indent="-457200">
              <a:buClr>
                <a:srgbClr val="0091A6"/>
              </a:buClr>
              <a:buFont typeface="+mj-lt"/>
              <a:buAutoNum type="arabicPeriod"/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36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 dirty="0"/>
          </a:p>
        </p:txBody>
      </p:sp>
      <p:sp>
        <p:nvSpPr>
          <p:cNvPr id="25" name="Espace réservé du pied de page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8" name="Titre 27"/>
          <p:cNvSpPr>
            <a:spLocks noGrp="1"/>
          </p:cNvSpPr>
          <p:nvPr>
            <p:ph type="title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32" name="Rectangle 31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539750" y="1628775"/>
            <a:ext cx="7993063" cy="4032250"/>
          </a:xfrm>
        </p:spPr>
        <p:txBody>
          <a:bodyPr/>
          <a:lstStyle>
            <a:lvl1pPr marL="514350" indent="-51435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1pPr>
            <a:lvl2pPr marL="971550" indent="-51435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2pPr>
            <a:lvl3pPr marL="1371600" indent="-45720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3pPr>
            <a:lvl4pPr marL="1828800" indent="-45720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4pPr>
            <a:lvl5pPr marL="2286000" indent="-45720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361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 dirty="0"/>
          </a:p>
        </p:txBody>
      </p:sp>
      <p:sp>
        <p:nvSpPr>
          <p:cNvPr id="28" name="Titre 27"/>
          <p:cNvSpPr>
            <a:spLocks noGrp="1"/>
          </p:cNvSpPr>
          <p:nvPr>
            <p:ph type="title" hasCustomPrompt="1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Intervenant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cxnSp>
        <p:nvCxnSpPr>
          <p:cNvPr id="10" name="Straight Arrow Connector 55"/>
          <p:cNvCxnSpPr/>
          <p:nvPr userDrawn="1"/>
        </p:nvCxnSpPr>
        <p:spPr>
          <a:xfrm flipV="1">
            <a:off x="989013" y="1916832"/>
            <a:ext cx="7038975" cy="0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73"/>
          <p:cNvCxnSpPr/>
          <p:nvPr userDrawn="1"/>
        </p:nvCxnSpPr>
        <p:spPr>
          <a:xfrm flipV="1">
            <a:off x="3131840" y="1916832"/>
            <a:ext cx="0" cy="2752725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3275856" y="2060848"/>
            <a:ext cx="4752132" cy="360040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14" name="Espace réservé du texte 29"/>
          <p:cNvSpPr>
            <a:spLocks noGrp="1"/>
          </p:cNvSpPr>
          <p:nvPr>
            <p:ph type="body" sz="quarter" idx="15" hasCustomPrompt="1"/>
          </p:nvPr>
        </p:nvSpPr>
        <p:spPr>
          <a:xfrm>
            <a:off x="3275856" y="2420888"/>
            <a:ext cx="4752132" cy="288032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15" name="Espace réservé du texte 29"/>
          <p:cNvSpPr>
            <a:spLocks noGrp="1"/>
          </p:cNvSpPr>
          <p:nvPr>
            <p:ph type="body" sz="quarter" idx="16" hasCustomPrompt="1"/>
          </p:nvPr>
        </p:nvSpPr>
        <p:spPr>
          <a:xfrm>
            <a:off x="3275856" y="2780928"/>
            <a:ext cx="4752132" cy="2808312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texte</a:t>
            </a:r>
            <a:endParaRPr lang="fr-FR" dirty="0"/>
          </a:p>
        </p:txBody>
      </p:sp>
      <p:sp>
        <p:nvSpPr>
          <p:cNvPr id="4" name="Espace réservé pour une image  3"/>
          <p:cNvSpPr>
            <a:spLocks noGrp="1"/>
          </p:cNvSpPr>
          <p:nvPr>
            <p:ph type="pic" sz="quarter" idx="17"/>
          </p:nvPr>
        </p:nvSpPr>
        <p:spPr>
          <a:xfrm>
            <a:off x="1115616" y="2356568"/>
            <a:ext cx="1727770" cy="2008535"/>
          </a:xfrm>
          <a:effectLst>
            <a:reflection blurRad="6350" stA="52000" endA="300" endPos="35000" dir="5400000" sy="-100000" algn="bl" rotWithShape="0"/>
            <a:softEdge rad="0"/>
          </a:effectLst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fr-FR" dirty="0"/>
          </a:p>
        </p:txBody>
      </p:sp>
      <p:sp>
        <p:nvSpPr>
          <p:cNvPr id="20" name="Rectangle 19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7" name="Imag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50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sz="quarter" idx="17"/>
          </p:nvPr>
        </p:nvSpPr>
        <p:spPr>
          <a:xfrm>
            <a:off x="0" y="1"/>
            <a:ext cx="9144000" cy="350100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fr-FR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 dirty="0"/>
          </a:p>
        </p:txBody>
      </p:sp>
      <p:sp>
        <p:nvSpPr>
          <p:cNvPr id="28" name="Titre 27"/>
          <p:cNvSpPr>
            <a:spLocks noGrp="1"/>
          </p:cNvSpPr>
          <p:nvPr>
            <p:ph type="title" hasCustomPrompt="1"/>
          </p:nvPr>
        </p:nvSpPr>
        <p:spPr>
          <a:xfrm>
            <a:off x="532280" y="3789040"/>
            <a:ext cx="7986942" cy="418058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fr-FR" dirty="0" smtClean="0"/>
              <a:t>Image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532280" y="4207098"/>
            <a:ext cx="7976598" cy="302022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15" name="Espace réservé du texte 29"/>
          <p:cNvSpPr>
            <a:spLocks noGrp="1"/>
          </p:cNvSpPr>
          <p:nvPr>
            <p:ph type="body" sz="quarter" idx="16" hasCustomPrompt="1"/>
          </p:nvPr>
        </p:nvSpPr>
        <p:spPr>
          <a:xfrm>
            <a:off x="532280" y="4509120"/>
            <a:ext cx="8360200" cy="160344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texte</a:t>
            </a:r>
            <a:endParaRPr lang="fr-FR" dirty="0"/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395536" y="3789040"/>
            <a:ext cx="152400" cy="39211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29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 dirty="0"/>
          </a:p>
        </p:txBody>
      </p:sp>
      <p:sp>
        <p:nvSpPr>
          <p:cNvPr id="28" name="Titre 27"/>
          <p:cNvSpPr>
            <a:spLocks noGrp="1"/>
          </p:cNvSpPr>
          <p:nvPr>
            <p:ph type="title" hasCustomPrompt="1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Blocs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20" name="Rectangle 19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16" name="Group 1"/>
          <p:cNvGrpSpPr>
            <a:grpSpLocks/>
          </p:cNvGrpSpPr>
          <p:nvPr userDrawn="1"/>
        </p:nvGrpSpPr>
        <p:grpSpPr bwMode="auto">
          <a:xfrm>
            <a:off x="1187624" y="1844824"/>
            <a:ext cx="725488" cy="412750"/>
            <a:chOff x="3447299" y="2204865"/>
            <a:chExt cx="725496" cy="412373"/>
          </a:xfrm>
        </p:grpSpPr>
        <p:sp>
          <p:nvSpPr>
            <p:cNvPr id="17" name="Pentagon 21"/>
            <p:cNvSpPr/>
            <p:nvPr/>
          </p:nvSpPr>
          <p:spPr>
            <a:xfrm>
              <a:off x="3582238" y="2204865"/>
              <a:ext cx="590557" cy="388582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8" name="Pentagon 29"/>
            <p:cNvSpPr/>
            <p:nvPr/>
          </p:nvSpPr>
          <p:spPr>
            <a:xfrm>
              <a:off x="3447299" y="2204865"/>
              <a:ext cx="566744" cy="388582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9" name="Subtitle 2"/>
            <p:cNvSpPr txBox="1">
              <a:spLocks/>
            </p:cNvSpPr>
            <p:nvPr/>
          </p:nvSpPr>
          <p:spPr>
            <a:xfrm>
              <a:off x="3480637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01.</a:t>
              </a:r>
            </a:p>
          </p:txBody>
        </p:sp>
      </p:grpSp>
      <p:grpSp>
        <p:nvGrpSpPr>
          <p:cNvPr id="22" name="Group 47"/>
          <p:cNvGrpSpPr>
            <a:grpSpLocks/>
          </p:cNvGrpSpPr>
          <p:nvPr userDrawn="1"/>
        </p:nvGrpSpPr>
        <p:grpSpPr bwMode="auto">
          <a:xfrm>
            <a:off x="1187624" y="3795861"/>
            <a:ext cx="725488" cy="412750"/>
            <a:chOff x="3447299" y="2204865"/>
            <a:chExt cx="725496" cy="412373"/>
          </a:xfrm>
        </p:grpSpPr>
        <p:sp>
          <p:nvSpPr>
            <p:cNvPr id="23" name="Pentagon 48"/>
            <p:cNvSpPr/>
            <p:nvPr/>
          </p:nvSpPr>
          <p:spPr>
            <a:xfrm>
              <a:off x="3582238" y="2204865"/>
              <a:ext cx="590557" cy="388583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5" name="Pentagon 49"/>
            <p:cNvSpPr/>
            <p:nvPr/>
          </p:nvSpPr>
          <p:spPr>
            <a:xfrm>
              <a:off x="3447299" y="2204865"/>
              <a:ext cx="566744" cy="388583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6" name="Subtitle 2"/>
            <p:cNvSpPr txBox="1">
              <a:spLocks/>
            </p:cNvSpPr>
            <p:nvPr/>
          </p:nvSpPr>
          <p:spPr>
            <a:xfrm>
              <a:off x="3480637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03.</a:t>
              </a:r>
            </a:p>
          </p:txBody>
        </p:sp>
      </p:grpSp>
      <p:grpSp>
        <p:nvGrpSpPr>
          <p:cNvPr id="29" name="Group 52"/>
          <p:cNvGrpSpPr>
            <a:grpSpLocks/>
          </p:cNvGrpSpPr>
          <p:nvPr userDrawn="1"/>
        </p:nvGrpSpPr>
        <p:grpSpPr bwMode="auto">
          <a:xfrm>
            <a:off x="4900787" y="1844824"/>
            <a:ext cx="725487" cy="412750"/>
            <a:chOff x="3447299" y="2204865"/>
            <a:chExt cx="725496" cy="412373"/>
          </a:xfrm>
        </p:grpSpPr>
        <p:sp>
          <p:nvSpPr>
            <p:cNvPr id="32" name="Pentagon 53"/>
            <p:cNvSpPr/>
            <p:nvPr/>
          </p:nvSpPr>
          <p:spPr>
            <a:xfrm>
              <a:off x="3582238" y="2204865"/>
              <a:ext cx="590557" cy="388582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3" name="Pentagon 54"/>
            <p:cNvSpPr/>
            <p:nvPr/>
          </p:nvSpPr>
          <p:spPr>
            <a:xfrm>
              <a:off x="3447299" y="2204865"/>
              <a:ext cx="566744" cy="388582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4" name="Subtitle 2"/>
            <p:cNvSpPr txBox="1">
              <a:spLocks/>
            </p:cNvSpPr>
            <p:nvPr/>
          </p:nvSpPr>
          <p:spPr>
            <a:xfrm>
              <a:off x="3480636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02.</a:t>
              </a:r>
            </a:p>
          </p:txBody>
        </p:sp>
      </p:grpSp>
      <p:grpSp>
        <p:nvGrpSpPr>
          <p:cNvPr id="36" name="Group 57"/>
          <p:cNvGrpSpPr>
            <a:grpSpLocks/>
          </p:cNvGrpSpPr>
          <p:nvPr userDrawn="1"/>
        </p:nvGrpSpPr>
        <p:grpSpPr bwMode="auto">
          <a:xfrm>
            <a:off x="4900787" y="3795861"/>
            <a:ext cx="725487" cy="412750"/>
            <a:chOff x="3447299" y="2204865"/>
            <a:chExt cx="725496" cy="412373"/>
          </a:xfrm>
        </p:grpSpPr>
        <p:sp>
          <p:nvSpPr>
            <p:cNvPr id="37" name="Pentagon 58"/>
            <p:cNvSpPr/>
            <p:nvPr/>
          </p:nvSpPr>
          <p:spPr>
            <a:xfrm>
              <a:off x="3582238" y="2204865"/>
              <a:ext cx="590557" cy="388583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8" name="Pentagon 59"/>
            <p:cNvSpPr/>
            <p:nvPr/>
          </p:nvSpPr>
          <p:spPr>
            <a:xfrm>
              <a:off x="3447299" y="2204865"/>
              <a:ext cx="566744" cy="388583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9" name="Subtitle 2"/>
            <p:cNvSpPr txBox="1">
              <a:spLocks/>
            </p:cNvSpPr>
            <p:nvPr/>
          </p:nvSpPr>
          <p:spPr>
            <a:xfrm>
              <a:off x="3480636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04.</a:t>
              </a:r>
            </a:p>
          </p:txBody>
        </p:sp>
      </p:grpSp>
      <p:sp>
        <p:nvSpPr>
          <p:cNvPr id="3" name="Espace réservé du contenu 2"/>
          <p:cNvSpPr>
            <a:spLocks noGrp="1"/>
          </p:cNvSpPr>
          <p:nvPr>
            <p:ph sz="quarter" idx="14" hasCustomPrompt="1"/>
          </p:nvPr>
        </p:nvSpPr>
        <p:spPr>
          <a:xfrm>
            <a:off x="1187624" y="2348706"/>
            <a:ext cx="3383657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4" name="Espace réservé du contenu 2"/>
          <p:cNvSpPr>
            <a:spLocks noGrp="1"/>
          </p:cNvSpPr>
          <p:nvPr>
            <p:ph sz="quarter" idx="15" hasCustomPrompt="1"/>
          </p:nvPr>
        </p:nvSpPr>
        <p:spPr>
          <a:xfrm>
            <a:off x="4887064" y="2348706"/>
            <a:ext cx="3383657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5" name="Espace réservé du contenu 2"/>
          <p:cNvSpPr>
            <a:spLocks noGrp="1"/>
          </p:cNvSpPr>
          <p:nvPr>
            <p:ph sz="quarter" idx="16" hasCustomPrompt="1"/>
          </p:nvPr>
        </p:nvSpPr>
        <p:spPr>
          <a:xfrm>
            <a:off x="1187624" y="4292922"/>
            <a:ext cx="3383657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6" name="Espace réservé du contenu 2"/>
          <p:cNvSpPr>
            <a:spLocks noGrp="1"/>
          </p:cNvSpPr>
          <p:nvPr>
            <p:ph sz="quarter" idx="17" hasCustomPrompt="1"/>
          </p:nvPr>
        </p:nvSpPr>
        <p:spPr>
          <a:xfrm>
            <a:off x="4900787" y="4292922"/>
            <a:ext cx="3383657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pic>
        <p:nvPicPr>
          <p:cNvPr id="35" name="Image 3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13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s +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 dirty="0"/>
          </a:p>
        </p:txBody>
      </p:sp>
      <p:sp>
        <p:nvSpPr>
          <p:cNvPr id="28" name="Titre 27"/>
          <p:cNvSpPr>
            <a:spLocks noGrp="1"/>
          </p:cNvSpPr>
          <p:nvPr>
            <p:ph type="title" hasCustomPrompt="1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Blocs + Images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20" name="Rectangle 19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16" name="Group 1"/>
          <p:cNvGrpSpPr>
            <a:grpSpLocks/>
          </p:cNvGrpSpPr>
          <p:nvPr userDrawn="1"/>
        </p:nvGrpSpPr>
        <p:grpSpPr bwMode="auto">
          <a:xfrm>
            <a:off x="467544" y="1772816"/>
            <a:ext cx="725488" cy="412750"/>
            <a:chOff x="3447299" y="2204865"/>
            <a:chExt cx="725496" cy="412373"/>
          </a:xfrm>
        </p:grpSpPr>
        <p:sp>
          <p:nvSpPr>
            <p:cNvPr id="17" name="Pentagon 21"/>
            <p:cNvSpPr/>
            <p:nvPr/>
          </p:nvSpPr>
          <p:spPr>
            <a:xfrm>
              <a:off x="3582238" y="2204865"/>
              <a:ext cx="590557" cy="388582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8" name="Pentagon 29"/>
            <p:cNvSpPr/>
            <p:nvPr/>
          </p:nvSpPr>
          <p:spPr>
            <a:xfrm>
              <a:off x="3447299" y="2204865"/>
              <a:ext cx="566744" cy="388582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9" name="Subtitle 2"/>
            <p:cNvSpPr txBox="1">
              <a:spLocks/>
            </p:cNvSpPr>
            <p:nvPr/>
          </p:nvSpPr>
          <p:spPr>
            <a:xfrm>
              <a:off x="3480637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01.</a:t>
              </a:r>
            </a:p>
          </p:txBody>
        </p:sp>
      </p:grpSp>
      <p:grpSp>
        <p:nvGrpSpPr>
          <p:cNvPr id="22" name="Group 47"/>
          <p:cNvGrpSpPr>
            <a:grpSpLocks/>
          </p:cNvGrpSpPr>
          <p:nvPr userDrawn="1"/>
        </p:nvGrpSpPr>
        <p:grpSpPr bwMode="auto">
          <a:xfrm>
            <a:off x="467544" y="3723853"/>
            <a:ext cx="725488" cy="412750"/>
            <a:chOff x="3447299" y="2204865"/>
            <a:chExt cx="725496" cy="412373"/>
          </a:xfrm>
        </p:grpSpPr>
        <p:sp>
          <p:nvSpPr>
            <p:cNvPr id="23" name="Pentagon 48"/>
            <p:cNvSpPr/>
            <p:nvPr/>
          </p:nvSpPr>
          <p:spPr>
            <a:xfrm>
              <a:off x="3582238" y="2204865"/>
              <a:ext cx="590557" cy="388583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5" name="Pentagon 49"/>
            <p:cNvSpPr/>
            <p:nvPr/>
          </p:nvSpPr>
          <p:spPr>
            <a:xfrm>
              <a:off x="3447299" y="2204865"/>
              <a:ext cx="566744" cy="388583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6" name="Subtitle 2"/>
            <p:cNvSpPr txBox="1">
              <a:spLocks/>
            </p:cNvSpPr>
            <p:nvPr/>
          </p:nvSpPr>
          <p:spPr>
            <a:xfrm>
              <a:off x="3480637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03.</a:t>
              </a:r>
            </a:p>
          </p:txBody>
        </p:sp>
      </p:grpSp>
      <p:grpSp>
        <p:nvGrpSpPr>
          <p:cNvPr id="29" name="Group 52"/>
          <p:cNvGrpSpPr>
            <a:grpSpLocks/>
          </p:cNvGrpSpPr>
          <p:nvPr userDrawn="1"/>
        </p:nvGrpSpPr>
        <p:grpSpPr bwMode="auto">
          <a:xfrm>
            <a:off x="4755643" y="1772816"/>
            <a:ext cx="725487" cy="412750"/>
            <a:chOff x="3447299" y="2204865"/>
            <a:chExt cx="725496" cy="412373"/>
          </a:xfrm>
        </p:grpSpPr>
        <p:sp>
          <p:nvSpPr>
            <p:cNvPr id="32" name="Pentagon 53"/>
            <p:cNvSpPr/>
            <p:nvPr/>
          </p:nvSpPr>
          <p:spPr>
            <a:xfrm>
              <a:off x="3582238" y="2204865"/>
              <a:ext cx="590557" cy="388582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3" name="Pentagon 54"/>
            <p:cNvSpPr/>
            <p:nvPr/>
          </p:nvSpPr>
          <p:spPr>
            <a:xfrm>
              <a:off x="3447299" y="2204865"/>
              <a:ext cx="566744" cy="388582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4" name="Subtitle 2"/>
            <p:cNvSpPr txBox="1">
              <a:spLocks/>
            </p:cNvSpPr>
            <p:nvPr/>
          </p:nvSpPr>
          <p:spPr>
            <a:xfrm>
              <a:off x="3480636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02.</a:t>
              </a:r>
            </a:p>
          </p:txBody>
        </p:sp>
      </p:grpSp>
      <p:grpSp>
        <p:nvGrpSpPr>
          <p:cNvPr id="36" name="Group 57"/>
          <p:cNvGrpSpPr>
            <a:grpSpLocks/>
          </p:cNvGrpSpPr>
          <p:nvPr userDrawn="1"/>
        </p:nvGrpSpPr>
        <p:grpSpPr bwMode="auto">
          <a:xfrm>
            <a:off x="4755643" y="3723853"/>
            <a:ext cx="725487" cy="412750"/>
            <a:chOff x="3447299" y="2204865"/>
            <a:chExt cx="725496" cy="412373"/>
          </a:xfrm>
        </p:grpSpPr>
        <p:sp>
          <p:nvSpPr>
            <p:cNvPr id="37" name="Pentagon 58"/>
            <p:cNvSpPr/>
            <p:nvPr/>
          </p:nvSpPr>
          <p:spPr>
            <a:xfrm>
              <a:off x="3582238" y="2204865"/>
              <a:ext cx="590557" cy="388583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8" name="Pentagon 59"/>
            <p:cNvSpPr/>
            <p:nvPr/>
          </p:nvSpPr>
          <p:spPr>
            <a:xfrm>
              <a:off x="3447299" y="2204865"/>
              <a:ext cx="566744" cy="388583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9" name="Subtitle 2"/>
            <p:cNvSpPr txBox="1">
              <a:spLocks/>
            </p:cNvSpPr>
            <p:nvPr/>
          </p:nvSpPr>
          <p:spPr>
            <a:xfrm>
              <a:off x="3480636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04.</a:t>
              </a:r>
            </a:p>
          </p:txBody>
        </p:sp>
      </p:grpSp>
      <p:sp>
        <p:nvSpPr>
          <p:cNvPr id="3" name="Espace réservé du contenu 2"/>
          <p:cNvSpPr>
            <a:spLocks noGrp="1"/>
          </p:cNvSpPr>
          <p:nvPr>
            <p:ph sz="quarter" idx="14" hasCustomPrompt="1"/>
          </p:nvPr>
        </p:nvSpPr>
        <p:spPr>
          <a:xfrm>
            <a:off x="487009" y="2276698"/>
            <a:ext cx="172819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5" name="Espace réservé du contenu 2"/>
          <p:cNvSpPr>
            <a:spLocks noGrp="1"/>
          </p:cNvSpPr>
          <p:nvPr>
            <p:ph sz="quarter" idx="16" hasCustomPrompt="1"/>
          </p:nvPr>
        </p:nvSpPr>
        <p:spPr>
          <a:xfrm>
            <a:off x="2359216" y="2276872"/>
            <a:ext cx="202954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35" name="Espace réservé du contenu 2"/>
          <p:cNvSpPr>
            <a:spLocks noGrp="1"/>
          </p:cNvSpPr>
          <p:nvPr>
            <p:ph sz="quarter" idx="17" hasCustomPrompt="1"/>
          </p:nvPr>
        </p:nvSpPr>
        <p:spPr>
          <a:xfrm>
            <a:off x="4773579" y="2276698"/>
            <a:ext cx="172819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0" name="Espace réservé du contenu 2"/>
          <p:cNvSpPr>
            <a:spLocks noGrp="1"/>
          </p:cNvSpPr>
          <p:nvPr>
            <p:ph sz="quarter" idx="18" hasCustomPrompt="1"/>
          </p:nvPr>
        </p:nvSpPr>
        <p:spPr>
          <a:xfrm>
            <a:off x="6645786" y="2276872"/>
            <a:ext cx="202954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1" name="Espace réservé du contenu 2"/>
          <p:cNvSpPr>
            <a:spLocks noGrp="1"/>
          </p:cNvSpPr>
          <p:nvPr>
            <p:ph sz="quarter" idx="19" hasCustomPrompt="1"/>
          </p:nvPr>
        </p:nvSpPr>
        <p:spPr>
          <a:xfrm>
            <a:off x="467544" y="4221088"/>
            <a:ext cx="172819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2" name="Espace réservé du contenu 2"/>
          <p:cNvSpPr>
            <a:spLocks noGrp="1"/>
          </p:cNvSpPr>
          <p:nvPr>
            <p:ph sz="quarter" idx="20" hasCustomPrompt="1"/>
          </p:nvPr>
        </p:nvSpPr>
        <p:spPr>
          <a:xfrm>
            <a:off x="2339751" y="4221262"/>
            <a:ext cx="202954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3" name="Espace réservé du contenu 2"/>
          <p:cNvSpPr>
            <a:spLocks noGrp="1"/>
          </p:cNvSpPr>
          <p:nvPr>
            <p:ph sz="quarter" idx="21" hasCustomPrompt="1"/>
          </p:nvPr>
        </p:nvSpPr>
        <p:spPr>
          <a:xfrm>
            <a:off x="4755643" y="4221088"/>
            <a:ext cx="172819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7" name="Espace réservé du contenu 2"/>
          <p:cNvSpPr>
            <a:spLocks noGrp="1"/>
          </p:cNvSpPr>
          <p:nvPr>
            <p:ph sz="quarter" idx="22" hasCustomPrompt="1"/>
          </p:nvPr>
        </p:nvSpPr>
        <p:spPr>
          <a:xfrm>
            <a:off x="6627850" y="4221262"/>
            <a:ext cx="202954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pic>
        <p:nvPicPr>
          <p:cNvPr id="46" name="Image 4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662" y="6212374"/>
            <a:ext cx="1259632" cy="509101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199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993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theme" Target="../theme/theme2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BE6C7-1288-4A27-B963-471779E6E08E}" type="datetimeFigureOut">
              <a:rPr lang="fr-FR" smtClean="0"/>
              <a:t>21/02/2019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B63E4-957D-4404-AFF4-AF05B27D73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7551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5" r:id="rId3"/>
    <p:sldLayoutId id="2147483666" r:id="rId4"/>
    <p:sldLayoutId id="2147483661" r:id="rId5"/>
    <p:sldLayoutId id="2147483662" r:id="rId6"/>
    <p:sldLayoutId id="2147483663" r:id="rId7"/>
    <p:sldLayoutId id="2147483664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 userDrawn="1"/>
        </p:nvSpPr>
        <p:spPr>
          <a:xfrm>
            <a:off x="1403648" y="4725144"/>
            <a:ext cx="6343054" cy="849979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fr-FR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Titre de votre présentation</a:t>
            </a:r>
            <a:r>
              <a:rPr lang="fr-F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/>
            </a:r>
            <a:br>
              <a:rPr lang="fr-F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r>
              <a:rPr lang="fr-F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Sous-titre de votre présentation</a:t>
            </a:r>
            <a:endParaRPr lang="fr-FR" sz="1800" dirty="0">
              <a:solidFill>
                <a:srgbClr val="0091A5"/>
              </a:solidFill>
              <a:latin typeface="+mj-lt"/>
            </a:endParaRPr>
          </a:p>
        </p:txBody>
      </p:sp>
      <p:sp>
        <p:nvSpPr>
          <p:cNvPr id="13" name="Rectangle 12"/>
          <p:cNvSpPr/>
          <p:nvPr userDrawn="1"/>
        </p:nvSpPr>
        <p:spPr>
          <a:xfrm flipV="1">
            <a:off x="1835150" y="3717924"/>
            <a:ext cx="5473700" cy="11112"/>
          </a:xfrm>
          <a:prstGeom prst="rect">
            <a:avLst/>
          </a:prstGeom>
          <a:solidFill>
            <a:srgbClr val="009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14" name="Subtitle 2"/>
          <p:cNvSpPr txBox="1">
            <a:spLocks/>
          </p:cNvSpPr>
          <p:nvPr userDrawn="1"/>
        </p:nvSpPr>
        <p:spPr bwMode="auto">
          <a:xfrm>
            <a:off x="1838325" y="3429000"/>
            <a:ext cx="54737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fr-FR" sz="1600" b="1" dirty="0" smtClean="0">
                <a:solidFill>
                  <a:srgbClr val="0091A5"/>
                </a:solidFill>
                <a:latin typeface="+mj-lt"/>
              </a:rPr>
              <a:t>Rectorat de l’académie de Reims le 24/03/16</a:t>
            </a:r>
            <a:endParaRPr lang="fr-FR" sz="1600" dirty="0">
              <a:solidFill>
                <a:srgbClr val="0091A5"/>
              </a:solidFill>
              <a:latin typeface="+mj-lt"/>
            </a:endParaRPr>
          </a:p>
        </p:txBody>
      </p:sp>
      <p:pic>
        <p:nvPicPr>
          <p:cNvPr id="6" name="Picture 3" descr="C:\Users\fdirriere\Desktop\Travail\chartes, logos, courriers, modèles\logos\ACADEMIE\2017_logo_academie_Reims-ppt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621" y="548680"/>
            <a:ext cx="1220307" cy="145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268" y="512346"/>
            <a:ext cx="2771800" cy="147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441632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10.png"/><Relationship Id="rId7" Type="http://schemas.openxmlformats.org/officeDocument/2006/relationships/image" Target="../media/image4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png"/><Relationship Id="rId5" Type="http://schemas.openxmlformats.org/officeDocument/2006/relationships/image" Target="../media/image39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ckoO0jktxVU" TargetMode="External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WKMQ9u0G22w" TargetMode="External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brne.bayardeducation.com/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309876"/>
            <a:ext cx="6400800" cy="1489720"/>
          </a:xfrm>
        </p:spPr>
        <p:txBody>
          <a:bodyPr/>
          <a:lstStyle/>
          <a:p>
            <a:r>
              <a:rPr lang="fr-FR" dirty="0" smtClean="0"/>
              <a:t> </a:t>
            </a:r>
            <a:r>
              <a:rPr lang="fr-FR" dirty="0"/>
              <a:t>Banque de ressources numériques pour l’école :</a:t>
            </a:r>
          </a:p>
          <a:p>
            <a:r>
              <a:rPr lang="fr-FR" b="1" dirty="0" smtClean="0"/>
              <a:t>Anglais </a:t>
            </a:r>
            <a:r>
              <a:rPr lang="fr-FR" b="1" dirty="0"/>
              <a:t>cycle 3 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3059832" y="3717032"/>
            <a:ext cx="3024336" cy="288924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923392"/>
            <a:ext cx="2736304" cy="179364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653136"/>
            <a:ext cx="1108341" cy="97065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8262">
            <a:off x="6637188" y="2468133"/>
            <a:ext cx="1137757" cy="3792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9746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88576"/>
            <a:ext cx="6123072" cy="43492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MES PARCOURS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4" y="260648"/>
            <a:ext cx="2129822" cy="672765"/>
          </a:xfrm>
          <a:prstGeom prst="rect">
            <a:avLst/>
          </a:prstGeom>
        </p:spPr>
      </p:pic>
      <p:grpSp>
        <p:nvGrpSpPr>
          <p:cNvPr id="17" name="Groupe 16"/>
          <p:cNvGrpSpPr/>
          <p:nvPr/>
        </p:nvGrpSpPr>
        <p:grpSpPr>
          <a:xfrm>
            <a:off x="3203848" y="4365104"/>
            <a:ext cx="5024270" cy="1418103"/>
            <a:chOff x="3347864" y="3933056"/>
            <a:chExt cx="5024270" cy="1418103"/>
          </a:xfrm>
        </p:grpSpPr>
        <p:sp>
          <p:nvSpPr>
            <p:cNvPr id="8" name="ZoneTexte 7"/>
            <p:cNvSpPr txBox="1"/>
            <p:nvPr/>
          </p:nvSpPr>
          <p:spPr>
            <a:xfrm>
              <a:off x="3365612" y="3933056"/>
              <a:ext cx="5006522" cy="1418103"/>
            </a:xfrm>
            <a:prstGeom prst="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rtlCol="0" anchor="t" anchorCtr="0">
              <a:normAutofit lnSpcReduction="10000"/>
            </a:bodyPr>
            <a:lstStyle/>
            <a:p>
              <a:r>
                <a:rPr lang="fr-FR" dirty="0" smtClean="0"/>
                <a:t>Le menu MES PARCOURS donne accès :</a:t>
              </a:r>
              <a:br>
                <a:rPr lang="fr-FR" dirty="0" smtClean="0"/>
              </a:br>
              <a:endParaRPr lang="fr-FR" dirty="0" smtClean="0"/>
            </a:p>
            <a:p>
              <a:r>
                <a:rPr lang="fr-FR" dirty="0"/>
                <a:t> </a:t>
              </a:r>
              <a:r>
                <a:rPr lang="fr-FR" dirty="0" smtClean="0"/>
                <a:t>    au suivi de ses parcours personnalisés,</a:t>
              </a:r>
              <a:br>
                <a:rPr lang="fr-FR" dirty="0" smtClean="0"/>
              </a:br>
              <a:endParaRPr lang="fr-FR" dirty="0" smtClean="0"/>
            </a:p>
            <a:p>
              <a:r>
                <a:rPr lang="fr-FR" dirty="0" smtClean="0"/>
                <a:t>     à la création de nouveaux parcours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b="1" dirty="0" smtClean="0"/>
            </a:p>
            <a:p>
              <a:endParaRPr lang="fr-FR" dirty="0" smtClean="0"/>
            </a:p>
          </p:txBody>
        </p:sp>
        <p:sp>
          <p:nvSpPr>
            <p:cNvPr id="15" name="Ellipse 14"/>
            <p:cNvSpPr/>
            <p:nvPr/>
          </p:nvSpPr>
          <p:spPr>
            <a:xfrm>
              <a:off x="3347864" y="4437112"/>
              <a:ext cx="288000" cy="288000"/>
            </a:xfrm>
            <a:prstGeom prst="ellipse">
              <a:avLst/>
            </a:prstGeom>
            <a:solidFill>
              <a:srgbClr val="FF0000">
                <a:alpha val="69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6" name="Ellipse 15"/>
            <p:cNvSpPr/>
            <p:nvPr/>
          </p:nvSpPr>
          <p:spPr>
            <a:xfrm>
              <a:off x="3347864" y="4941168"/>
              <a:ext cx="288000" cy="288000"/>
            </a:xfrm>
            <a:prstGeom prst="ellipse">
              <a:avLst/>
            </a:prstGeom>
            <a:solidFill>
              <a:srgbClr val="FF0000">
                <a:alpha val="69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fr-FR" sz="20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259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SUIVI DU PARCOURS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4" y="260648"/>
            <a:ext cx="2129822" cy="672765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>
          <a:xfrm>
            <a:off x="137954" y="969433"/>
            <a:ext cx="288000" cy="288000"/>
          </a:xfrm>
          <a:prstGeom prst="ellipse">
            <a:avLst/>
          </a:prstGeom>
          <a:solidFill>
            <a:srgbClr val="FF0000">
              <a:alpha val="69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41497"/>
            <a:ext cx="6120680" cy="43511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ZoneTexte 7"/>
          <p:cNvSpPr txBox="1"/>
          <p:nvPr/>
        </p:nvSpPr>
        <p:spPr>
          <a:xfrm>
            <a:off x="1619672" y="4229132"/>
            <a:ext cx="6696744" cy="157613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t" anchorCtr="0">
            <a:normAutofit lnSpcReduction="10000"/>
          </a:bodyPr>
          <a:lstStyle/>
          <a:p>
            <a:r>
              <a:rPr lang="fr-FR" dirty="0" smtClean="0"/>
              <a:t>Le SUIVI DU PARCOURS, accessible après avoir cliqué sur l’un de ses parcours permet de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l</a:t>
            </a:r>
            <a:r>
              <a:rPr lang="fr-FR" dirty="0" smtClean="0"/>
              <a:t>e </a:t>
            </a:r>
            <a:r>
              <a:rPr lang="fr-FR" b="1" dirty="0" smtClean="0"/>
              <a:t>projeter</a:t>
            </a:r>
            <a:r>
              <a:rPr lang="fr-FR" dirty="0" smtClean="0"/>
              <a:t> pour une explication ou une réalisation collective,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l‘</a:t>
            </a:r>
            <a:r>
              <a:rPr lang="fr-FR" b="1" dirty="0" smtClean="0"/>
              <a:t>envoyer</a:t>
            </a:r>
            <a:r>
              <a:rPr lang="fr-FR" dirty="0" smtClean="0"/>
              <a:t> vers les élèves pour une exploitation individuelle,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le </a:t>
            </a:r>
            <a:r>
              <a:rPr lang="fr-FR" b="1" dirty="0" smtClean="0"/>
              <a:t>dupliquer</a:t>
            </a:r>
            <a:r>
              <a:rPr lang="fr-FR" dirty="0" smtClean="0"/>
              <a:t> avant modification ou le </a:t>
            </a:r>
            <a:r>
              <a:rPr lang="fr-FR" b="1" dirty="0" smtClean="0"/>
              <a:t>taguer </a:t>
            </a:r>
            <a:r>
              <a:rPr lang="fr-FR" dirty="0" smtClean="0"/>
              <a:t>avant partage,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le </a:t>
            </a:r>
            <a:r>
              <a:rPr lang="fr-FR" b="1" dirty="0" smtClean="0"/>
              <a:t>modifier</a:t>
            </a:r>
            <a:r>
              <a:rPr lang="fr-FR" dirty="0" smtClean="0"/>
              <a:t> ou le </a:t>
            </a:r>
            <a:r>
              <a:rPr lang="fr-FR" b="1" dirty="0" smtClean="0"/>
              <a:t>supprimer.</a:t>
            </a:r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71252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CRÉER UN PARCOURS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4" y="260648"/>
            <a:ext cx="2129822" cy="672765"/>
          </a:xfrm>
          <a:prstGeom prst="rect">
            <a:avLst/>
          </a:prstGeom>
        </p:spPr>
      </p:pic>
      <p:sp>
        <p:nvSpPr>
          <p:cNvPr id="10" name="Ellipse 9"/>
          <p:cNvSpPr/>
          <p:nvPr/>
        </p:nvSpPr>
        <p:spPr>
          <a:xfrm>
            <a:off x="137954" y="959256"/>
            <a:ext cx="288000" cy="288000"/>
          </a:xfrm>
          <a:prstGeom prst="ellipse">
            <a:avLst/>
          </a:prstGeom>
          <a:solidFill>
            <a:srgbClr val="FF0000">
              <a:alpha val="69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fr-FR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9932"/>
          <a:stretch/>
        </p:blipFill>
        <p:spPr>
          <a:xfrm>
            <a:off x="611560" y="1278483"/>
            <a:ext cx="5616624" cy="27985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194701"/>
            <a:ext cx="5328592" cy="17165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1" name="Connecteur droit avec flèche 10"/>
          <p:cNvCxnSpPr/>
          <p:nvPr/>
        </p:nvCxnSpPr>
        <p:spPr>
          <a:xfrm>
            <a:off x="3851920" y="3704580"/>
            <a:ext cx="864096" cy="588516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6444208" y="1353220"/>
            <a:ext cx="2592288" cy="272385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fr-FR" dirty="0" smtClean="0"/>
          </a:p>
        </p:txBody>
      </p:sp>
      <p:sp>
        <p:nvSpPr>
          <p:cNvPr id="15" name="ZoneTexte 14"/>
          <p:cNvSpPr txBox="1"/>
          <p:nvPr/>
        </p:nvSpPr>
        <p:spPr>
          <a:xfrm>
            <a:off x="5264221" y="863271"/>
            <a:ext cx="2592288" cy="218174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r>
              <a:rPr lang="fr-FR" dirty="0" smtClean="0"/>
              <a:t>Le parcours Évaluation permet d’ajouter des ressources spécifiques comme la sélection d’images, des champ de saisie ou des exercices Vrai/Faux.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137954" y="4197021"/>
            <a:ext cx="3425934" cy="150218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t" anchorCtr="0">
            <a:normAutofit fontScale="92500"/>
          </a:bodyPr>
          <a:lstStyle/>
          <a:p>
            <a:r>
              <a:rPr lang="fr-FR" dirty="0" smtClean="0"/>
              <a:t>Les parcours se construisent en sélectionnant des ressources (BRNE), des contenus personnalisées ou des documents créés à partir d’un éditeur de texte intégré.</a:t>
            </a:r>
          </a:p>
        </p:txBody>
      </p:sp>
    </p:spTree>
    <p:extLst>
      <p:ext uri="{BB962C8B-B14F-4D97-AF65-F5344CB8AC3E}">
        <p14:creationId xmlns:p14="http://schemas.microsoft.com/office/powerpoint/2010/main" val="376085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" y="1219333"/>
            <a:ext cx="6228184" cy="443923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ÉLÈVES &amp; GROUPES (hors GAR)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4" y="260648"/>
            <a:ext cx="2129822" cy="672765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6444208" y="1353220"/>
            <a:ext cx="2592288" cy="272385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fr-FR" dirty="0" smtClean="0"/>
          </a:p>
        </p:txBody>
      </p:sp>
      <p:sp>
        <p:nvSpPr>
          <p:cNvPr id="17" name="ZoneTexte 16"/>
          <p:cNvSpPr txBox="1"/>
          <p:nvPr/>
        </p:nvSpPr>
        <p:spPr>
          <a:xfrm>
            <a:off x="1763688" y="4077072"/>
            <a:ext cx="6618789" cy="1296144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 fontScale="92500"/>
          </a:bodyPr>
          <a:lstStyle/>
          <a:p>
            <a:r>
              <a:rPr lang="fr-FR" dirty="0" smtClean="0"/>
              <a:t>Le menu ÉLÈVES &amp; GROUPES autorise la création de comptes de connexion pour un ou plusieurs élèves.</a:t>
            </a:r>
          </a:p>
          <a:p>
            <a:r>
              <a:rPr lang="fr-FR" dirty="0" smtClean="0"/>
              <a:t>Il est ensuite possible de les répartir dans des groupes.</a:t>
            </a:r>
          </a:p>
          <a:p>
            <a:r>
              <a:rPr lang="fr-FR" dirty="0" smtClean="0"/>
              <a:t>Les parcours pourront ainsi être envoyés vers des élèves ou des groupes.  </a:t>
            </a:r>
          </a:p>
        </p:txBody>
      </p:sp>
      <p:grpSp>
        <p:nvGrpSpPr>
          <p:cNvPr id="12" name="Groupe 11"/>
          <p:cNvGrpSpPr/>
          <p:nvPr/>
        </p:nvGrpSpPr>
        <p:grpSpPr>
          <a:xfrm>
            <a:off x="6988619" y="492596"/>
            <a:ext cx="1183781" cy="711322"/>
            <a:chOff x="6988619" y="492596"/>
            <a:chExt cx="1183781" cy="711322"/>
          </a:xfrm>
        </p:grpSpPr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438262">
              <a:off x="7019312" y="670477"/>
              <a:ext cx="1137757" cy="37925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16" name="Connecteur droit 15"/>
            <p:cNvCxnSpPr/>
            <p:nvPr/>
          </p:nvCxnSpPr>
          <p:spPr>
            <a:xfrm>
              <a:off x="6988619" y="851158"/>
              <a:ext cx="118378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/>
            <p:nvPr/>
          </p:nvCxnSpPr>
          <p:spPr>
            <a:xfrm flipV="1">
              <a:off x="7149681" y="492596"/>
              <a:ext cx="878703" cy="71132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Ellipse 18"/>
          <p:cNvSpPr/>
          <p:nvPr/>
        </p:nvSpPr>
        <p:spPr>
          <a:xfrm>
            <a:off x="2550961" y="3777766"/>
            <a:ext cx="288000" cy="288000"/>
          </a:xfrm>
          <a:prstGeom prst="ellipse">
            <a:avLst/>
          </a:prstGeom>
          <a:solidFill>
            <a:srgbClr val="FF0000">
              <a:alpha val="69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0" name="Ellipse 19"/>
          <p:cNvSpPr/>
          <p:nvPr/>
        </p:nvSpPr>
        <p:spPr>
          <a:xfrm>
            <a:off x="5148064" y="3777766"/>
            <a:ext cx="288000" cy="288000"/>
          </a:xfrm>
          <a:prstGeom prst="ellipse">
            <a:avLst/>
          </a:prstGeom>
          <a:solidFill>
            <a:srgbClr val="FF0000">
              <a:alpha val="69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fr-FR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88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à coins arrondis 47"/>
          <p:cNvSpPr/>
          <p:nvPr/>
        </p:nvSpPr>
        <p:spPr>
          <a:xfrm>
            <a:off x="179512" y="2656253"/>
            <a:ext cx="2808312" cy="2572947"/>
          </a:xfrm>
          <a:prstGeom prst="roundRect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 sz="1100" b="1" smtClean="0"/>
          </a:p>
        </p:txBody>
      </p:sp>
      <p:pic>
        <p:nvPicPr>
          <p:cNvPr id="43" name="Image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939" y="3373663"/>
            <a:ext cx="4199671" cy="16997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CRÉER UN OU PLUSIEURS COMPTES ÉLÈVES (hors GAR)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4" y="260648"/>
            <a:ext cx="2129822" cy="672765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6444208" y="1353220"/>
            <a:ext cx="2592288" cy="272385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fr-FR" dirty="0" smtClean="0"/>
          </a:p>
        </p:txBody>
      </p:sp>
      <p:grpSp>
        <p:nvGrpSpPr>
          <p:cNvPr id="12" name="Groupe 11"/>
          <p:cNvGrpSpPr/>
          <p:nvPr/>
        </p:nvGrpSpPr>
        <p:grpSpPr>
          <a:xfrm>
            <a:off x="6988619" y="492596"/>
            <a:ext cx="1183781" cy="711322"/>
            <a:chOff x="6988619" y="492596"/>
            <a:chExt cx="1183781" cy="711322"/>
          </a:xfrm>
        </p:grpSpPr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438262">
              <a:off x="7019312" y="670477"/>
              <a:ext cx="1137757" cy="37925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16" name="Connecteur droit 15"/>
            <p:cNvCxnSpPr/>
            <p:nvPr/>
          </p:nvCxnSpPr>
          <p:spPr>
            <a:xfrm>
              <a:off x="6988619" y="851158"/>
              <a:ext cx="118378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/>
            <p:nvPr/>
          </p:nvCxnSpPr>
          <p:spPr>
            <a:xfrm flipV="1">
              <a:off x="7149681" y="492596"/>
              <a:ext cx="878703" cy="71132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e 3"/>
          <p:cNvGrpSpPr/>
          <p:nvPr/>
        </p:nvGrpSpPr>
        <p:grpSpPr>
          <a:xfrm>
            <a:off x="395536" y="1443092"/>
            <a:ext cx="6228184" cy="1140823"/>
            <a:chOff x="385192" y="2924943"/>
            <a:chExt cx="6228184" cy="114082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7" name="Image 6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421" b="37247"/>
            <a:stretch/>
          </p:blipFill>
          <p:spPr>
            <a:xfrm>
              <a:off x="385192" y="2924943"/>
              <a:ext cx="6228184" cy="1080121"/>
            </a:xfrm>
            <a:prstGeom prst="rect">
              <a:avLst/>
            </a:prstGeom>
          </p:spPr>
        </p:pic>
        <p:sp>
          <p:nvSpPr>
            <p:cNvPr id="19" name="Ellipse 18"/>
            <p:cNvSpPr/>
            <p:nvPr/>
          </p:nvSpPr>
          <p:spPr>
            <a:xfrm>
              <a:off x="2550961" y="3777766"/>
              <a:ext cx="288000" cy="288000"/>
            </a:xfrm>
            <a:prstGeom prst="ellipse">
              <a:avLst/>
            </a:prstGeom>
            <a:solidFill>
              <a:srgbClr val="FF0000">
                <a:alpha val="69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0" name="Ellipse 19"/>
            <p:cNvSpPr/>
            <p:nvPr/>
          </p:nvSpPr>
          <p:spPr>
            <a:xfrm>
              <a:off x="5253263" y="3603415"/>
              <a:ext cx="288000" cy="288000"/>
            </a:xfrm>
            <a:prstGeom prst="ellipse">
              <a:avLst/>
            </a:prstGeom>
            <a:solidFill>
              <a:srgbClr val="FF0000">
                <a:alpha val="69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fr-FR" sz="20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9" name="Imag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07" y="2852936"/>
            <a:ext cx="2513798" cy="21887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1" name="Connecteur droit avec flèche 10"/>
          <p:cNvCxnSpPr>
            <a:stCxn id="19" idx="3"/>
            <a:endCxn id="9" idx="0"/>
          </p:cNvCxnSpPr>
          <p:nvPr/>
        </p:nvCxnSpPr>
        <p:spPr>
          <a:xfrm flipH="1">
            <a:off x="1592406" y="2541738"/>
            <a:ext cx="1011076" cy="31119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406" y="2349560"/>
            <a:ext cx="2902571" cy="9577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4" name="Connecteur droit avec flèche 23"/>
          <p:cNvCxnSpPr/>
          <p:nvPr/>
        </p:nvCxnSpPr>
        <p:spPr>
          <a:xfrm>
            <a:off x="5551607" y="2293542"/>
            <a:ext cx="460553" cy="13195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 flipH="1">
            <a:off x="7236296" y="3201685"/>
            <a:ext cx="344214" cy="20667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Image 3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458" y="5401052"/>
            <a:ext cx="3550014" cy="8751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4" name="ZoneTexte 43"/>
          <p:cNvSpPr txBox="1"/>
          <p:nvPr/>
        </p:nvSpPr>
        <p:spPr>
          <a:xfrm>
            <a:off x="3350612" y="2896859"/>
            <a:ext cx="2592288" cy="38235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endParaRPr lang="fr-FR" dirty="0" smtClean="0"/>
          </a:p>
        </p:txBody>
      </p:sp>
      <p:sp>
        <p:nvSpPr>
          <p:cNvPr id="45" name="ZoneTexte 44"/>
          <p:cNvSpPr txBox="1"/>
          <p:nvPr/>
        </p:nvSpPr>
        <p:spPr>
          <a:xfrm>
            <a:off x="3203741" y="2695191"/>
            <a:ext cx="2938455" cy="78041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ctr">
            <a:normAutofit fontScale="77500" lnSpcReduction="20000"/>
          </a:bodyPr>
          <a:lstStyle/>
          <a:p>
            <a:pPr algn="r"/>
            <a:r>
              <a:rPr lang="fr-FR" dirty="0" smtClean="0"/>
              <a:t>Pseudos et mots de passe sont générés automatiquement. </a:t>
            </a:r>
            <a:br>
              <a:rPr lang="fr-FR" dirty="0" smtClean="0"/>
            </a:br>
            <a:r>
              <a:rPr lang="fr-FR" dirty="0" smtClean="0"/>
              <a:t>Le niveau peut être renseigné individuellement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3242600" y="4575682"/>
            <a:ext cx="2808312" cy="63417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ctr">
            <a:normAutofit fontScale="77500" lnSpcReduction="20000"/>
          </a:bodyPr>
          <a:lstStyle/>
          <a:p>
            <a:pPr algn="r"/>
            <a:r>
              <a:rPr lang="fr-FR" dirty="0" smtClean="0"/>
              <a:t>Il est possible de choisir un mot de passe identique pour l’ensemble de la classe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3638776" y="6369461"/>
            <a:ext cx="3137608" cy="30463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ctr">
            <a:normAutofit fontScale="77500" lnSpcReduction="20000"/>
          </a:bodyPr>
          <a:lstStyle/>
          <a:p>
            <a:pPr algn="r"/>
            <a:r>
              <a:rPr lang="fr-FR" dirty="0" smtClean="0"/>
              <a:t>La liste peut être imprimée ou exportée.</a:t>
            </a:r>
          </a:p>
        </p:txBody>
      </p:sp>
    </p:spTree>
    <p:extLst>
      <p:ext uri="{BB962C8B-B14F-4D97-AF65-F5344CB8AC3E}">
        <p14:creationId xmlns:p14="http://schemas.microsoft.com/office/powerpoint/2010/main" val="335264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CRÉER UN GROUPE D’ÉLÈVES (hors GAR)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4" y="260648"/>
            <a:ext cx="2129822" cy="672765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6444208" y="1353220"/>
            <a:ext cx="2592288" cy="272385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fr-FR" dirty="0" smtClean="0"/>
          </a:p>
        </p:txBody>
      </p:sp>
      <p:grpSp>
        <p:nvGrpSpPr>
          <p:cNvPr id="12" name="Groupe 11"/>
          <p:cNvGrpSpPr/>
          <p:nvPr/>
        </p:nvGrpSpPr>
        <p:grpSpPr>
          <a:xfrm>
            <a:off x="6988619" y="492596"/>
            <a:ext cx="1183781" cy="711322"/>
            <a:chOff x="6988619" y="492596"/>
            <a:chExt cx="1183781" cy="711322"/>
          </a:xfrm>
        </p:grpSpPr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438262">
              <a:off x="7019312" y="670477"/>
              <a:ext cx="1137757" cy="37925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16" name="Connecteur droit 15"/>
            <p:cNvCxnSpPr/>
            <p:nvPr/>
          </p:nvCxnSpPr>
          <p:spPr>
            <a:xfrm>
              <a:off x="6988619" y="851158"/>
              <a:ext cx="118378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/>
            <p:nvPr/>
          </p:nvCxnSpPr>
          <p:spPr>
            <a:xfrm flipV="1">
              <a:off x="7149681" y="492596"/>
              <a:ext cx="878703" cy="71132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14" y="1324845"/>
            <a:ext cx="6169268" cy="1112491"/>
          </a:xfrm>
          <a:prstGeom prst="rect">
            <a:avLst/>
          </a:prstGeom>
        </p:spPr>
      </p:pic>
      <p:sp>
        <p:nvSpPr>
          <p:cNvPr id="26" name="ZoneTexte 25"/>
          <p:cNvSpPr txBox="1"/>
          <p:nvPr/>
        </p:nvSpPr>
        <p:spPr>
          <a:xfrm>
            <a:off x="4383835" y="1293123"/>
            <a:ext cx="4561214" cy="45152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ctr">
            <a:normAutofit fontScale="77500" lnSpcReduction="20000"/>
          </a:bodyPr>
          <a:lstStyle/>
          <a:p>
            <a:pPr algn="r"/>
            <a:r>
              <a:rPr lang="fr-FR" dirty="0" smtClean="0"/>
              <a:t>Des comptes ÉLÈVES </a:t>
            </a:r>
            <a:r>
              <a:rPr lang="fr-FR" dirty="0"/>
              <a:t>doivent avoir été préalablement créés</a:t>
            </a:r>
            <a:r>
              <a:rPr lang="fr-FR" dirty="0" smtClean="0"/>
              <a:t>.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323" y="2579419"/>
            <a:ext cx="3572541" cy="41619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8" name="ZoneTexte 27"/>
          <p:cNvSpPr txBox="1"/>
          <p:nvPr/>
        </p:nvSpPr>
        <p:spPr>
          <a:xfrm>
            <a:off x="6229757" y="2497433"/>
            <a:ext cx="2716865" cy="186767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r>
              <a:rPr lang="fr-FR" dirty="0" smtClean="0"/>
              <a:t>Choisir le nom du groupe.</a:t>
            </a:r>
          </a:p>
          <a:p>
            <a:endParaRPr lang="fr-FR" dirty="0"/>
          </a:p>
          <a:p>
            <a:r>
              <a:rPr lang="fr-FR" dirty="0" smtClean="0"/>
              <a:t>Sélectionner tout ou partie des élèves (cases à cocher) en utilisant par exemple le filtre de niveau.</a:t>
            </a:r>
          </a:p>
          <a:p>
            <a:endParaRPr lang="fr-FR" dirty="0" smtClean="0"/>
          </a:p>
        </p:txBody>
      </p:sp>
      <p:sp>
        <p:nvSpPr>
          <p:cNvPr id="29" name="ZoneTexte 28"/>
          <p:cNvSpPr txBox="1"/>
          <p:nvPr/>
        </p:nvSpPr>
        <p:spPr>
          <a:xfrm>
            <a:off x="6263819" y="5013176"/>
            <a:ext cx="2716865" cy="79608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t" anchorCtr="0">
            <a:normAutofit fontScale="85000" lnSpcReduction="10000"/>
          </a:bodyPr>
          <a:lstStyle/>
          <a:p>
            <a:r>
              <a:rPr lang="fr-FR" dirty="0" smtClean="0"/>
              <a:t>Remarque : </a:t>
            </a:r>
          </a:p>
          <a:p>
            <a:r>
              <a:rPr lang="fr-FR" dirty="0" smtClean="0"/>
              <a:t>Les comptes Élève et les groupes peuvent être supprimés.</a:t>
            </a:r>
          </a:p>
          <a:p>
            <a:endParaRPr lang="fr-FR" dirty="0" smtClean="0"/>
          </a:p>
        </p:txBody>
      </p:sp>
      <p:cxnSp>
        <p:nvCxnSpPr>
          <p:cNvPr id="30" name="Connecteur droit avec flèche 29"/>
          <p:cNvCxnSpPr/>
          <p:nvPr/>
        </p:nvCxnSpPr>
        <p:spPr>
          <a:xfrm flipH="1">
            <a:off x="3851920" y="2276872"/>
            <a:ext cx="91448" cy="43827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56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SUIVI DES ÉLÈVES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4" y="260648"/>
            <a:ext cx="2129822" cy="672765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6444208" y="1353220"/>
            <a:ext cx="2592288" cy="272385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fr-FR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1274986"/>
            <a:ext cx="6264696" cy="4453526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2051720" y="4537421"/>
            <a:ext cx="6840760" cy="7920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r>
              <a:rPr lang="fr-FR" dirty="0" smtClean="0"/>
              <a:t>Le SUIVI DES ÉLÈVES renseigne sur les parcours, les évaluations et les informations de chaque compte Élève.</a:t>
            </a:r>
          </a:p>
        </p:txBody>
      </p:sp>
    </p:spTree>
    <p:extLst>
      <p:ext uri="{BB962C8B-B14F-4D97-AF65-F5344CB8AC3E}">
        <p14:creationId xmlns:p14="http://schemas.microsoft.com/office/powerpoint/2010/main" val="373716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DOCUMENTS ET OUTILS PÉDAGOGIQUES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4" y="260648"/>
            <a:ext cx="2129822" cy="672765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6444208" y="1353220"/>
            <a:ext cx="2592288" cy="272385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fr-FR" dirty="0" smtClean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25013"/>
            <a:ext cx="6300192" cy="448025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438" y="3850946"/>
            <a:ext cx="4932040" cy="1235452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4499993" y="955158"/>
            <a:ext cx="4464496" cy="24512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r>
              <a:rPr lang="fr-FR" dirty="0" err="1" smtClean="0"/>
              <a:t>Audios</a:t>
            </a:r>
            <a:r>
              <a:rPr lang="fr-FR" dirty="0" smtClean="0"/>
              <a:t> téléchargeables et documents pour l’enseignant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</a:t>
            </a:r>
            <a:r>
              <a:rPr lang="fr-FR" dirty="0" smtClean="0"/>
              <a:t>our démarrer sur la plateforme,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</a:t>
            </a:r>
            <a:r>
              <a:rPr lang="fr-FR" dirty="0" smtClean="0"/>
              <a:t>our le niveau 1 (fiches des séquences, livret d’auto-évaluation, dialogues et </a:t>
            </a:r>
            <a:r>
              <a:rPr lang="fr-FR" dirty="0" err="1" smtClean="0"/>
              <a:t>tongue</a:t>
            </a:r>
            <a:r>
              <a:rPr lang="fr-FR" dirty="0" smtClean="0"/>
              <a:t> </a:t>
            </a:r>
            <a:r>
              <a:rPr lang="fr-FR" dirty="0" err="1" smtClean="0"/>
              <a:t>twisters</a:t>
            </a:r>
            <a:r>
              <a:rPr lang="fr-FR" dirty="0" smtClean="0"/>
              <a:t>,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</a:t>
            </a:r>
            <a:r>
              <a:rPr lang="fr-FR" dirty="0" smtClean="0"/>
              <a:t>our le niveau 2 (idem)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</a:t>
            </a:r>
            <a:r>
              <a:rPr lang="fr-FR" dirty="0" smtClean="0"/>
              <a:t>our le niveau 3 (fiches des séquences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</p:txBody>
      </p:sp>
      <p:sp>
        <p:nvSpPr>
          <p:cNvPr id="10" name="ZoneTexte 9"/>
          <p:cNvSpPr txBox="1"/>
          <p:nvPr/>
        </p:nvSpPr>
        <p:spPr>
          <a:xfrm>
            <a:off x="1440489" y="4293096"/>
            <a:ext cx="2009949" cy="61772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t" anchorCtr="0">
            <a:normAutofit fontScale="77500" lnSpcReduction="20000"/>
          </a:bodyPr>
          <a:lstStyle/>
          <a:p>
            <a:r>
              <a:rPr lang="fr-FR" dirty="0" smtClean="0"/>
              <a:t>Un dictionnaire interactif accessible également aux élèves.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721" y="4885248"/>
            <a:ext cx="2655078" cy="18400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ZoneTexte 10"/>
          <p:cNvSpPr txBox="1"/>
          <p:nvPr/>
        </p:nvSpPr>
        <p:spPr>
          <a:xfrm>
            <a:off x="2230592" y="5479078"/>
            <a:ext cx="1800200" cy="61772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t" anchorCtr="0">
            <a:normAutofit fontScale="77500" lnSpcReduction="20000"/>
          </a:bodyPr>
          <a:lstStyle/>
          <a:p>
            <a:r>
              <a:rPr lang="fr-FR" dirty="0" smtClean="0"/>
              <a:t>Un éditeur pour personnaliser les </a:t>
            </a:r>
            <a:r>
              <a:rPr lang="fr-FR" dirty="0" err="1" smtClean="0"/>
              <a:t>flashcards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6758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SCÉNARIO PÉDAGOGIQUE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4" y="260648"/>
            <a:ext cx="2129822" cy="672765"/>
          </a:xfrm>
          <a:prstGeom prst="rect">
            <a:avLst/>
          </a:prstGeom>
        </p:spPr>
      </p:pic>
      <p:pic>
        <p:nvPicPr>
          <p:cNvPr id="6" name="ckoO0jktxVU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097835" y="1772816"/>
            <a:ext cx="4572000" cy="257175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719539" y="4509120"/>
            <a:ext cx="5328592" cy="64807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algn="ctr"/>
            <a:r>
              <a:rPr lang="fr-FR" dirty="0"/>
              <a:t>Une séance d’anglais en CM1 avec I Love English </a:t>
            </a:r>
            <a:r>
              <a:rPr lang="fr-FR" dirty="0" err="1"/>
              <a:t>School</a:t>
            </a:r>
            <a:r>
              <a:rPr lang="fr-FR" dirty="0"/>
              <a:t> Numérique - Bayard Éducation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91020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TÉMOIGNAGE PÉDAGOGIQUE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4" y="260648"/>
            <a:ext cx="2129822" cy="672765"/>
          </a:xfrm>
          <a:prstGeom prst="rect">
            <a:avLst/>
          </a:prstGeom>
        </p:spPr>
      </p:pic>
      <p:pic>
        <p:nvPicPr>
          <p:cNvPr id="7" name="WKMQ9u0G22w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097835" y="1844824"/>
            <a:ext cx="4572000" cy="257175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719539" y="4509120"/>
            <a:ext cx="5328592" cy="64807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92500"/>
          </a:bodyPr>
          <a:lstStyle/>
          <a:p>
            <a:pPr algn="ctr"/>
            <a:r>
              <a:rPr lang="fr-FR" dirty="0"/>
              <a:t>Séquence pédagogique intégrant la BRNE en classe de </a:t>
            </a:r>
            <a:r>
              <a:rPr lang="fr-FR" dirty="0" smtClean="0"/>
              <a:t>6</a:t>
            </a:r>
            <a:r>
              <a:rPr lang="fr-FR" baseline="30000" dirty="0" smtClean="0"/>
              <a:t>ème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DANE de Nancy-Metz</a:t>
            </a:r>
          </a:p>
        </p:txBody>
      </p:sp>
    </p:spTree>
    <p:extLst>
      <p:ext uri="{BB962C8B-B14F-4D97-AF65-F5344CB8AC3E}">
        <p14:creationId xmlns:p14="http://schemas.microsoft.com/office/powerpoint/2010/main" val="22611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SOMMAIRE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4" y="260648"/>
            <a:ext cx="2129822" cy="672765"/>
          </a:xfrm>
          <a:prstGeom prst="rect">
            <a:avLst/>
          </a:prstGeom>
        </p:spPr>
      </p:pic>
      <p:sp>
        <p:nvSpPr>
          <p:cNvPr id="9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539552" y="1268760"/>
            <a:ext cx="7993063" cy="4464496"/>
          </a:xfrm>
        </p:spPr>
        <p:txBody>
          <a:bodyPr>
            <a:normAutofit fontScale="92500"/>
          </a:bodyPr>
          <a:lstStyle/>
          <a:p>
            <a:pPr lvl="1"/>
            <a:r>
              <a:rPr lang="fr-FR" sz="2000" dirty="0" smtClean="0"/>
              <a:t>Présentation ……………..……….……………………………………….	diapo 3</a:t>
            </a:r>
          </a:p>
          <a:p>
            <a:pPr lvl="1"/>
            <a:r>
              <a:rPr lang="fr-FR" sz="2000" dirty="0" smtClean="0"/>
              <a:t>Des parcours clés en main …………………………………………..	diapo 5</a:t>
            </a:r>
          </a:p>
          <a:p>
            <a:pPr lvl="1"/>
            <a:r>
              <a:rPr lang="fr-FR" sz="2000" dirty="0" smtClean="0"/>
              <a:t>Créer un compte de connexion Enseignant (hors GAR) .	diapo </a:t>
            </a:r>
            <a:r>
              <a:rPr lang="fr-FR" sz="2000" dirty="0"/>
              <a:t>6</a:t>
            </a:r>
            <a:endParaRPr lang="fr-FR" sz="2000" dirty="0" smtClean="0"/>
          </a:p>
          <a:p>
            <a:pPr lvl="1"/>
            <a:r>
              <a:rPr lang="fr-FR" sz="2000" dirty="0" smtClean="0"/>
              <a:t>Ressources pédagogiques ……………………………………………	diapo 7</a:t>
            </a:r>
          </a:p>
          <a:p>
            <a:pPr lvl="1"/>
            <a:r>
              <a:rPr lang="fr-FR" sz="2000" dirty="0" smtClean="0"/>
              <a:t>Mes parcours …..………………………………………………………….	diapo 10</a:t>
            </a:r>
          </a:p>
          <a:p>
            <a:pPr lvl="1"/>
            <a:r>
              <a:rPr lang="fr-FR" sz="2000" dirty="0" smtClean="0"/>
              <a:t>Élèves &amp; groupes …..…………………………………………………….	diapo 13</a:t>
            </a:r>
          </a:p>
          <a:p>
            <a:pPr lvl="1"/>
            <a:r>
              <a:rPr lang="fr-FR" sz="2000" dirty="0" smtClean="0"/>
              <a:t>Documents et outils pédagogiques ……….……………….......	diapo 17</a:t>
            </a:r>
          </a:p>
          <a:p>
            <a:pPr lvl="1"/>
            <a:r>
              <a:rPr lang="fr-FR" sz="2000" dirty="0" smtClean="0"/>
              <a:t>Scénario et témoignage pédagogique ..……………………….</a:t>
            </a:r>
            <a:r>
              <a:rPr lang="fr-FR" sz="2000" dirty="0"/>
              <a:t>	</a:t>
            </a:r>
            <a:r>
              <a:rPr lang="fr-FR" sz="2000" smtClean="0"/>
              <a:t>diapo </a:t>
            </a:r>
            <a:r>
              <a:rPr lang="fr-FR" sz="2000" smtClean="0"/>
              <a:t>18</a:t>
            </a:r>
            <a:r>
              <a:rPr lang="fr-FR" sz="2000" dirty="0" smtClean="0"/>
              <a:t>		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11089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Trois niveaux, deux manières de s’en servir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4" y="260648"/>
            <a:ext cx="2129822" cy="672765"/>
          </a:xfrm>
          <a:prstGeom prst="rect">
            <a:avLst/>
          </a:prstGeom>
        </p:spPr>
      </p:pic>
      <p:sp>
        <p:nvSpPr>
          <p:cNvPr id="16" name="Rectangle à coins arrondis 15"/>
          <p:cNvSpPr/>
          <p:nvPr/>
        </p:nvSpPr>
        <p:spPr>
          <a:xfrm>
            <a:off x="143508" y="1609664"/>
            <a:ext cx="4824536" cy="3475519"/>
          </a:xfrm>
          <a:prstGeom prst="roundRect">
            <a:avLst/>
          </a:pr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FR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Suivre les parcours clés en main</a:t>
            </a:r>
          </a:p>
          <a:p>
            <a:r>
              <a:rPr lang="fr-FR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Niveaux 1 et 2 : </a:t>
            </a:r>
            <a:r>
              <a:rPr lang="fr-FR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une structure en spirale avec des apprentissages progressifs et structurés. Les mêmes thématiques sont approfondies d’une année sur l’autre, avec un enrichissement du lexique et des structures langagières.</a:t>
            </a:r>
          </a:p>
          <a:p>
            <a:endParaRPr lang="fr-FR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fr-FR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Niveau 3 : </a:t>
            </a:r>
            <a:r>
              <a:rPr lang="fr-FR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en complément du manuel classique pour différencier le travail, proposer des remises à niveau ou</a:t>
            </a:r>
          </a:p>
          <a:p>
            <a:r>
              <a:rPr lang="fr-FR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des remédiations aux élèves soit individuellement, soit par groupes, soit en  classe entière ; soit sur le temps de classe, soit sur des temps spécifiques, soit à </a:t>
            </a:r>
            <a:r>
              <a:rPr lang="fr-FR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</a:t>
            </a:r>
          </a:p>
          <a:p>
            <a:r>
              <a:rPr lang="fr-FR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maison.</a:t>
            </a:r>
            <a:endParaRPr lang="fr-FR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5040560" y="1609804"/>
            <a:ext cx="3995936" cy="2251244"/>
          </a:xfrm>
          <a:prstGeom prst="roundRect">
            <a:avLst/>
          </a:pr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fr-FR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Construire ses propres parcours :</a:t>
            </a:r>
          </a:p>
          <a:p>
            <a:endParaRPr lang="fr-FR" sz="1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fr-FR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avec </a:t>
            </a:r>
            <a:r>
              <a:rPr lang="fr-FR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les centaines d’activités didactisées</a:t>
            </a:r>
            <a:r>
              <a:rPr lang="fr-FR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toutes </a:t>
            </a:r>
            <a:r>
              <a:rPr lang="fr-FR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personnalisables, qui s’adaptent </a:t>
            </a:r>
            <a:r>
              <a:rPr lang="fr-FR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au rythme </a:t>
            </a:r>
            <a:r>
              <a:rPr lang="fr-FR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de chacun. </a:t>
            </a:r>
            <a:r>
              <a:rPr lang="fr-FR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Il est possible adresser ces </a:t>
            </a:r>
            <a:r>
              <a:rPr lang="fr-FR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nouveaux parcours à un élève, </a:t>
            </a:r>
            <a:r>
              <a:rPr lang="fr-FR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 groupe </a:t>
            </a:r>
            <a:r>
              <a:rPr lang="fr-FR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ou une classe entière. Et faire </a:t>
            </a:r>
            <a:r>
              <a:rPr lang="fr-FR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 suivi  individualisé </a:t>
            </a:r>
            <a:r>
              <a:rPr lang="fr-FR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grâce au retour sur </a:t>
            </a:r>
            <a:r>
              <a:rPr lang="fr-FR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les activités </a:t>
            </a:r>
            <a:r>
              <a:rPr lang="fr-FR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et évaluations.</a:t>
            </a: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121" y="5229200"/>
            <a:ext cx="1285714" cy="7523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7848" y="4005064"/>
            <a:ext cx="1228571" cy="7333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164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Deux possibilités aussi pour les élèves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4" y="260648"/>
            <a:ext cx="2129822" cy="672765"/>
          </a:xfrm>
          <a:prstGeom prst="rect">
            <a:avLst/>
          </a:prstGeom>
        </p:spPr>
      </p:pic>
      <p:sp>
        <p:nvSpPr>
          <p:cNvPr id="16" name="Rectangle à coins arrondis 15"/>
          <p:cNvSpPr/>
          <p:nvPr/>
        </p:nvSpPr>
        <p:spPr>
          <a:xfrm>
            <a:off x="251520" y="1772816"/>
            <a:ext cx="3996444" cy="1531304"/>
          </a:xfrm>
          <a:prstGeom prst="roundRect">
            <a:avLst/>
          </a:prstGeom>
          <a:noFill/>
          <a:ln w="635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fr-FR" dirty="0">
                <a:solidFill>
                  <a:srgbClr val="D60093"/>
                </a:solidFill>
              </a:rPr>
              <a:t>Suivre sur leur tablette </a:t>
            </a:r>
            <a:r>
              <a:rPr lang="fr-FR" dirty="0" smtClean="0">
                <a:solidFill>
                  <a:srgbClr val="D60093"/>
                </a:solidFill>
              </a:rPr>
              <a:t>ou ordinateur </a:t>
            </a:r>
            <a:r>
              <a:rPr lang="fr-FR" dirty="0">
                <a:solidFill>
                  <a:srgbClr val="D60093"/>
                </a:solidFill>
              </a:rPr>
              <a:t>le </a:t>
            </a:r>
            <a:r>
              <a:rPr lang="fr-FR" dirty="0" smtClean="0">
                <a:solidFill>
                  <a:srgbClr val="D60093"/>
                </a:solidFill>
              </a:rPr>
              <a:t>programme collectif </a:t>
            </a:r>
            <a:r>
              <a:rPr lang="fr-FR" dirty="0">
                <a:solidFill>
                  <a:srgbClr val="D60093"/>
                </a:solidFill>
              </a:rPr>
              <a:t>de la classe </a:t>
            </a:r>
            <a:r>
              <a:rPr lang="fr-FR" dirty="0" smtClean="0">
                <a:solidFill>
                  <a:srgbClr val="D60093"/>
                </a:solidFill>
              </a:rPr>
              <a:t>en interaction</a:t>
            </a:r>
            <a:r>
              <a:rPr lang="fr-FR" dirty="0">
                <a:solidFill>
                  <a:srgbClr val="D60093"/>
                </a:solidFill>
              </a:rPr>
              <a:t>, créer leur avatar </a:t>
            </a:r>
            <a:r>
              <a:rPr lang="fr-FR" dirty="0" smtClean="0">
                <a:solidFill>
                  <a:srgbClr val="D60093"/>
                </a:solidFill>
              </a:rPr>
              <a:t>et le </a:t>
            </a:r>
            <a:r>
              <a:rPr lang="fr-FR" dirty="0">
                <a:solidFill>
                  <a:srgbClr val="D60093"/>
                </a:solidFill>
              </a:rPr>
              <a:t>faire évoluer à chaque étape.</a:t>
            </a:r>
            <a:endParaRPr lang="fr-FR" sz="1400" dirty="0">
              <a:solidFill>
                <a:srgbClr val="D60093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4572000" y="2636912"/>
            <a:ext cx="4248472" cy="2520280"/>
          </a:xfrm>
          <a:prstGeom prst="roundRect">
            <a:avLst/>
          </a:prstGeom>
          <a:noFill/>
          <a:ln w="635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fr-FR" dirty="0">
                <a:solidFill>
                  <a:srgbClr val="FF33CC"/>
                </a:solidFill>
              </a:rPr>
              <a:t>Accéder en libre service </a:t>
            </a:r>
            <a:r>
              <a:rPr lang="fr-FR" dirty="0" smtClean="0">
                <a:solidFill>
                  <a:srgbClr val="FF33CC"/>
                </a:solidFill>
              </a:rPr>
              <a:t>à des </a:t>
            </a:r>
            <a:r>
              <a:rPr lang="fr-FR" dirty="0">
                <a:solidFill>
                  <a:srgbClr val="FF33CC"/>
                </a:solidFill>
              </a:rPr>
              <a:t>activités, des </a:t>
            </a:r>
            <a:r>
              <a:rPr lang="fr-FR" dirty="0" smtClean="0">
                <a:solidFill>
                  <a:srgbClr val="FF33CC"/>
                </a:solidFill>
              </a:rPr>
              <a:t>ateliers d’enregistrements </a:t>
            </a:r>
            <a:r>
              <a:rPr lang="fr-FR" dirty="0">
                <a:solidFill>
                  <a:srgbClr val="FF33CC"/>
                </a:solidFill>
              </a:rPr>
              <a:t>ou </a:t>
            </a:r>
            <a:r>
              <a:rPr lang="fr-FR" dirty="0" smtClean="0">
                <a:solidFill>
                  <a:srgbClr val="FF33CC"/>
                </a:solidFill>
              </a:rPr>
              <a:t>de phonologie </a:t>
            </a:r>
            <a:r>
              <a:rPr lang="fr-FR" dirty="0">
                <a:solidFill>
                  <a:srgbClr val="FF33CC"/>
                </a:solidFill>
              </a:rPr>
              <a:t>pour s’entraîner </a:t>
            </a:r>
            <a:r>
              <a:rPr lang="fr-FR" dirty="0" smtClean="0">
                <a:solidFill>
                  <a:srgbClr val="FF33CC"/>
                </a:solidFill>
              </a:rPr>
              <a:t>à parler </a:t>
            </a:r>
            <a:r>
              <a:rPr lang="fr-FR" dirty="0">
                <a:solidFill>
                  <a:srgbClr val="FF33CC"/>
                </a:solidFill>
              </a:rPr>
              <a:t>et parfaire leur prononciation, à </a:t>
            </a:r>
            <a:r>
              <a:rPr lang="fr-FR" dirty="0" smtClean="0">
                <a:solidFill>
                  <a:srgbClr val="FF33CC"/>
                </a:solidFill>
              </a:rPr>
              <a:t>un dictionnaire </a:t>
            </a:r>
            <a:r>
              <a:rPr lang="fr-FR" dirty="0">
                <a:solidFill>
                  <a:srgbClr val="FF33CC"/>
                </a:solidFill>
              </a:rPr>
              <a:t>interactif pour enrichir </a:t>
            </a:r>
            <a:r>
              <a:rPr lang="fr-FR" dirty="0" smtClean="0">
                <a:solidFill>
                  <a:srgbClr val="FF33CC"/>
                </a:solidFill>
              </a:rPr>
              <a:t>leur vocabulaire </a:t>
            </a:r>
            <a:r>
              <a:rPr lang="fr-FR" dirty="0">
                <a:solidFill>
                  <a:srgbClr val="FF33CC"/>
                </a:solidFill>
              </a:rPr>
              <a:t>ou à des fiches </a:t>
            </a:r>
            <a:r>
              <a:rPr lang="fr-FR" dirty="0" smtClean="0">
                <a:solidFill>
                  <a:srgbClr val="FF33CC"/>
                </a:solidFill>
              </a:rPr>
              <a:t>pense-bêtes pour </a:t>
            </a:r>
            <a:r>
              <a:rPr lang="fr-FR" dirty="0">
                <a:solidFill>
                  <a:srgbClr val="FF33CC"/>
                </a:solidFill>
              </a:rPr>
              <a:t>quelques conseils de méthodologie.</a:t>
            </a:r>
            <a:endParaRPr lang="fr-FR" sz="1400" dirty="0">
              <a:solidFill>
                <a:srgbClr val="FF33CC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671478"/>
            <a:ext cx="2180952" cy="148571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045" y="1296625"/>
            <a:ext cx="2552381" cy="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21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DES PARCOURS CLÉS EN MAIN 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4" y="260648"/>
            <a:ext cx="2129822" cy="672765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6444208" y="1353220"/>
            <a:ext cx="2592288" cy="272385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fr-FR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3" y="1268761"/>
            <a:ext cx="6075520" cy="432048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130970"/>
            <a:ext cx="3030448" cy="216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313"/>
          <a:stretch/>
        </p:blipFill>
        <p:spPr>
          <a:xfrm>
            <a:off x="5436096" y="2989016"/>
            <a:ext cx="3047944" cy="16780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158" y="4365104"/>
            <a:ext cx="2883330" cy="216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407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416513" y="1179662"/>
            <a:ext cx="7976598" cy="444500"/>
          </a:xfrm>
        </p:spPr>
        <p:txBody>
          <a:bodyPr/>
          <a:lstStyle/>
          <a:p>
            <a:r>
              <a:rPr lang="fr-FR" dirty="0" smtClean="0">
                <a:hlinkClick r:id="rId2"/>
              </a:rPr>
              <a:t>https</a:t>
            </a:r>
            <a:r>
              <a:rPr lang="fr-FR" dirty="0">
                <a:hlinkClick r:id="rId2"/>
              </a:rPr>
              <a:t>://brne.bayardeducation.com</a:t>
            </a:r>
            <a:r>
              <a:rPr lang="fr-FR" dirty="0" smtClean="0">
                <a:hlinkClick r:id="rId2"/>
              </a:rPr>
              <a:t>/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4" y="260648"/>
            <a:ext cx="2129822" cy="672765"/>
          </a:xfrm>
          <a:prstGeom prst="rect">
            <a:avLst/>
          </a:prstGeom>
        </p:spPr>
      </p:pic>
      <p:grpSp>
        <p:nvGrpSpPr>
          <p:cNvPr id="6" name="Groupe 5"/>
          <p:cNvGrpSpPr/>
          <p:nvPr/>
        </p:nvGrpSpPr>
        <p:grpSpPr>
          <a:xfrm>
            <a:off x="6988619" y="492596"/>
            <a:ext cx="1183781" cy="711322"/>
            <a:chOff x="6988619" y="492596"/>
            <a:chExt cx="1183781" cy="711322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438262">
              <a:off x="7019312" y="670477"/>
              <a:ext cx="1137757" cy="37925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8" name="Connecteur droit 7"/>
            <p:cNvCxnSpPr/>
            <p:nvPr/>
          </p:nvCxnSpPr>
          <p:spPr>
            <a:xfrm>
              <a:off x="6988619" y="851158"/>
              <a:ext cx="118378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/>
            <p:cNvCxnSpPr/>
            <p:nvPr/>
          </p:nvCxnSpPr>
          <p:spPr>
            <a:xfrm flipV="1">
              <a:off x="7149681" y="492596"/>
              <a:ext cx="878703" cy="71132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42802"/>
            <a:ext cx="5172244" cy="3843463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6012160" y="2204863"/>
            <a:ext cx="2808312" cy="318140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fr-FR" dirty="0" smtClean="0"/>
          </a:p>
        </p:txBody>
      </p:sp>
      <p:sp>
        <p:nvSpPr>
          <p:cNvPr id="13" name="ZoneTexte 12"/>
          <p:cNvSpPr txBox="1"/>
          <p:nvPr/>
        </p:nvSpPr>
        <p:spPr>
          <a:xfrm>
            <a:off x="5358301" y="1868707"/>
            <a:ext cx="3672408" cy="354144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r>
              <a:rPr lang="fr-FR" dirty="0" smtClean="0"/>
              <a:t>Lors de la première connexion, pour la création d’un compte seront demandés :</a:t>
            </a:r>
          </a:p>
          <a:p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l’adresse électronique professionnelle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un mot de passe à choisir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l’UAI de l’établissement d’exercice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le nom et le prénom</a:t>
            </a:r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400708" y="947885"/>
            <a:ext cx="7976598" cy="444500"/>
          </a:xfrm>
        </p:spPr>
        <p:txBody>
          <a:bodyPr/>
          <a:lstStyle/>
          <a:p>
            <a:r>
              <a:rPr lang="fr-FR" dirty="0" smtClean="0"/>
              <a:t>CRÉER UN COMPTE DE CONNEXION ENSEIGNANT (hors GAR)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3482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RESSOURCES PÉDAGOGIQUES / RECHERCHER PAR FILTRES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4" y="260648"/>
            <a:ext cx="2129822" cy="672765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6012160" y="2204863"/>
            <a:ext cx="2808312" cy="318140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fr-FR" dirty="0" smtClean="0"/>
          </a:p>
        </p:txBody>
      </p:sp>
      <p:grpSp>
        <p:nvGrpSpPr>
          <p:cNvPr id="22" name="Groupe 21"/>
          <p:cNvGrpSpPr/>
          <p:nvPr/>
        </p:nvGrpSpPr>
        <p:grpSpPr>
          <a:xfrm>
            <a:off x="909703" y="1268760"/>
            <a:ext cx="6254585" cy="5293758"/>
            <a:chOff x="1619672" y="1268760"/>
            <a:chExt cx="6254585" cy="5293758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672" y="1268760"/>
              <a:ext cx="6254585" cy="4423707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2857464" y="3873289"/>
              <a:ext cx="4765161" cy="923863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 sz="1100" b="1" dirty="0" smtClean="0"/>
            </a:p>
          </p:txBody>
        </p:sp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25947" y="4443296"/>
              <a:ext cx="4922833" cy="1794611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1619"/>
            <a:stretch/>
          </p:blipFill>
          <p:spPr>
            <a:xfrm>
              <a:off x="5276278" y="3717032"/>
              <a:ext cx="877555" cy="514033"/>
            </a:xfrm>
            <a:prstGeom prst="rect">
              <a:avLst/>
            </a:prstGeom>
          </p:spPr>
        </p:pic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1528" y="3717032"/>
              <a:ext cx="944417" cy="650816"/>
            </a:xfrm>
            <a:prstGeom prst="rect">
              <a:avLst/>
            </a:prstGeom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6295"/>
            <a:stretch/>
          </p:blipFill>
          <p:spPr>
            <a:xfrm>
              <a:off x="2857463" y="3717032"/>
              <a:ext cx="1064123" cy="650816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5412" b="1227"/>
            <a:stretch/>
          </p:blipFill>
          <p:spPr>
            <a:xfrm>
              <a:off x="2841827" y="4592390"/>
              <a:ext cx="938085" cy="276770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5984" y="4589284"/>
              <a:ext cx="1253948" cy="480588"/>
            </a:xfrm>
            <a:prstGeom prst="rect">
              <a:avLst/>
            </a:prstGeom>
          </p:spPr>
        </p:pic>
        <p:pic>
          <p:nvPicPr>
            <p:cNvPr id="21" name="Image 20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13"/>
            <a:stretch/>
          </p:blipFill>
          <p:spPr>
            <a:xfrm>
              <a:off x="5367866" y="4600613"/>
              <a:ext cx="858281" cy="1961905"/>
            </a:xfrm>
            <a:prstGeom prst="rect">
              <a:avLst/>
            </a:prstGeom>
          </p:spPr>
        </p:pic>
      </p:grpSp>
      <p:sp>
        <p:nvSpPr>
          <p:cNvPr id="23" name="ZoneTexte 22"/>
          <p:cNvSpPr txBox="1"/>
          <p:nvPr/>
        </p:nvSpPr>
        <p:spPr>
          <a:xfrm>
            <a:off x="6034771" y="2602208"/>
            <a:ext cx="2447464" cy="5808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t" anchorCtr="0">
            <a:normAutofit fontScale="92500" lnSpcReduction="10000"/>
          </a:bodyPr>
          <a:lstStyle/>
          <a:p>
            <a:r>
              <a:rPr lang="fr-FR" dirty="0" smtClean="0"/>
              <a:t>Toutes les listes de choix disponibles.</a:t>
            </a:r>
          </a:p>
        </p:txBody>
      </p:sp>
    </p:spTree>
    <p:extLst>
      <p:ext uri="{BB962C8B-B14F-4D97-AF65-F5344CB8AC3E}">
        <p14:creationId xmlns:p14="http://schemas.microsoft.com/office/powerpoint/2010/main" val="376301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ZoneTexte 17"/>
          <p:cNvSpPr txBox="1"/>
          <p:nvPr/>
        </p:nvSpPr>
        <p:spPr>
          <a:xfrm>
            <a:off x="258280" y="5053428"/>
            <a:ext cx="2009464" cy="4768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t" anchorCtr="0">
            <a:normAutofit fontScale="85000" lnSpcReduction="20000"/>
          </a:bodyPr>
          <a:lstStyle/>
          <a:p>
            <a:r>
              <a:rPr lang="fr-FR" dirty="0" smtClean="0"/>
              <a:t>Toutes les listes de choix disponibles.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RESSOURCES PÉDAGOGIQUES / EXPLORER LE PROGRAMME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4" y="260648"/>
            <a:ext cx="2129822" cy="672765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6012160" y="2204863"/>
            <a:ext cx="2808312" cy="318140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fr-FR" dirty="0" smtClean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21" y="1366611"/>
            <a:ext cx="4478709" cy="3155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8509" y="3298374"/>
            <a:ext cx="1448940" cy="10801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ZoneTexte 10"/>
          <p:cNvSpPr txBox="1"/>
          <p:nvPr/>
        </p:nvSpPr>
        <p:spPr>
          <a:xfrm>
            <a:off x="6660232" y="3212976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fr-FR" dirty="0" smtClean="0"/>
          </a:p>
        </p:txBody>
      </p:sp>
      <p:sp>
        <p:nvSpPr>
          <p:cNvPr id="13" name="Rectangle à coins arrondis 12"/>
          <p:cNvSpPr/>
          <p:nvPr/>
        </p:nvSpPr>
        <p:spPr>
          <a:xfrm>
            <a:off x="1259632" y="3670176"/>
            <a:ext cx="576064" cy="694928"/>
          </a:xfrm>
          <a:prstGeom prst="round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 sz="1100" b="1" dirty="0" smtClean="0"/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276" y="4351264"/>
            <a:ext cx="2333876" cy="17420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Rectangle à coins arrondis 25"/>
          <p:cNvSpPr/>
          <p:nvPr/>
        </p:nvSpPr>
        <p:spPr>
          <a:xfrm>
            <a:off x="3693243" y="4797152"/>
            <a:ext cx="1600510" cy="1237722"/>
          </a:xfrm>
          <a:prstGeom prst="round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FR" sz="1100" b="1" dirty="0" smtClean="0"/>
          </a:p>
        </p:txBody>
      </p:sp>
      <p:cxnSp>
        <p:nvCxnSpPr>
          <p:cNvPr id="28" name="Connecteur droit avec flèche 27"/>
          <p:cNvCxnSpPr>
            <a:endCxn id="25" idx="1"/>
          </p:cNvCxnSpPr>
          <p:nvPr/>
        </p:nvCxnSpPr>
        <p:spPr>
          <a:xfrm>
            <a:off x="1979712" y="4127376"/>
            <a:ext cx="1626564" cy="1094904"/>
          </a:xfrm>
          <a:prstGeom prst="straightConnector1">
            <a:avLst/>
          </a:prstGeom>
          <a:ln w="38100">
            <a:solidFill>
              <a:srgbClr val="FF0000">
                <a:alpha val="35000"/>
              </a:srgbClr>
            </a:solidFill>
            <a:tailEnd type="triangle"/>
          </a:ln>
          <a:effectLst>
            <a:outerShdw blurRad="50800" dist="50800" dir="5400000" algn="ctr" rotWithShape="0">
              <a:srgbClr val="000000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e 28"/>
          <p:cNvGrpSpPr/>
          <p:nvPr/>
        </p:nvGrpSpPr>
        <p:grpSpPr>
          <a:xfrm>
            <a:off x="2159634" y="3703445"/>
            <a:ext cx="1497605" cy="1525755"/>
            <a:chOff x="2159634" y="3703445"/>
            <a:chExt cx="1497605" cy="152575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9634" y="3703445"/>
              <a:ext cx="1497605" cy="1525755"/>
            </a:xfrm>
            <a:prstGeom prst="rect">
              <a:avLst/>
            </a:prstGeom>
          </p:spPr>
        </p:pic>
        <p:sp>
          <p:nvSpPr>
            <p:cNvPr id="24" name="Rectangle à coins arrondis 23"/>
            <p:cNvSpPr/>
            <p:nvPr/>
          </p:nvSpPr>
          <p:spPr>
            <a:xfrm>
              <a:off x="2267744" y="4127376"/>
              <a:ext cx="1008112" cy="1101824"/>
            </a:xfrm>
            <a:prstGeom prst="roundRect">
              <a:avLst/>
            </a:prstGeom>
            <a:noFill/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 sz="1100" b="1" dirty="0" smtClean="0"/>
            </a:p>
          </p:txBody>
        </p:sp>
      </p:grpSp>
      <p:pic>
        <p:nvPicPr>
          <p:cNvPr id="31" name="Image 3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477" y="1300957"/>
            <a:ext cx="3942337" cy="21207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156" y="3870954"/>
            <a:ext cx="3103987" cy="18086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237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MES RESSOURCES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4" y="260648"/>
            <a:ext cx="2129822" cy="67276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4" y="1351176"/>
            <a:ext cx="6660232" cy="41971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ZoneTexte 6"/>
          <p:cNvSpPr txBox="1"/>
          <p:nvPr/>
        </p:nvSpPr>
        <p:spPr>
          <a:xfrm>
            <a:off x="4860032" y="3789040"/>
            <a:ext cx="3168352" cy="1224136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r>
              <a:rPr lang="fr-FR" dirty="0" smtClean="0"/>
              <a:t>MES RESSOURCES regroupent les contenus (ressources) sélectionnées et personnalisées par l’enseignant.</a:t>
            </a:r>
          </a:p>
        </p:txBody>
      </p:sp>
    </p:spTree>
    <p:extLst>
      <p:ext uri="{BB962C8B-B14F-4D97-AF65-F5344CB8AC3E}">
        <p14:creationId xmlns:p14="http://schemas.microsoft.com/office/powerpoint/2010/main" val="293710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1A5"/>
      </a:hlink>
      <a:folHlink>
        <a:srgbClr val="00768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A6"/>
        </a:solidFill>
        <a:ln w="6350"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100" b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vert="horz" lIns="91440" tIns="45720" rIns="91440" bIns="45720" rtlCol="0" anchor="ctr">
        <a:normAutofit fontScale="47500" lnSpcReduction="20000"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22132</TotalTime>
  <Words>737</Words>
  <Application>Microsoft Office PowerPoint</Application>
  <PresentationFormat>Affichage à l'écran (4:3)</PresentationFormat>
  <Paragraphs>107</Paragraphs>
  <Slides>19</Slides>
  <Notes>0</Notes>
  <HiddenSlides>0</HiddenSlides>
  <MMClips>2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19</vt:i4>
      </vt:variant>
    </vt:vector>
  </HeadingPairs>
  <TitlesOfParts>
    <vt:vector size="25" baseType="lpstr">
      <vt:lpstr>Arial</vt:lpstr>
      <vt:lpstr>Calibri</vt:lpstr>
      <vt:lpstr>Franchise</vt:lpstr>
      <vt:lpstr>Wingdings</vt:lpstr>
      <vt:lpstr>Thème Office</vt:lpstr>
      <vt:lpstr>Conception personnalisée</vt:lpstr>
      <vt:lpstr>Présentation PowerPoint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Fanny Dirrière</dc:creator>
  <cp:lastModifiedBy>eric sinet</cp:lastModifiedBy>
  <cp:revision>328</cp:revision>
  <dcterms:created xsi:type="dcterms:W3CDTF">2016-03-24T12:53:45Z</dcterms:created>
  <dcterms:modified xsi:type="dcterms:W3CDTF">2019-02-21T14:51:11Z</dcterms:modified>
</cp:coreProperties>
</file>