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46"/>
  </p:notesMasterIdLst>
  <p:handoutMasterIdLst>
    <p:handoutMasterId r:id="rId47"/>
  </p:handoutMasterIdLst>
  <p:sldIdLst>
    <p:sldId id="331" r:id="rId5"/>
    <p:sldId id="327" r:id="rId6"/>
    <p:sldId id="347" r:id="rId7"/>
    <p:sldId id="340" r:id="rId8"/>
    <p:sldId id="351" r:id="rId9"/>
    <p:sldId id="348" r:id="rId10"/>
    <p:sldId id="349" r:id="rId11"/>
    <p:sldId id="333" r:id="rId12"/>
    <p:sldId id="334" r:id="rId13"/>
    <p:sldId id="350" r:id="rId14"/>
    <p:sldId id="352" r:id="rId15"/>
    <p:sldId id="338" r:id="rId16"/>
    <p:sldId id="353" r:id="rId17"/>
    <p:sldId id="339" r:id="rId18"/>
    <p:sldId id="343" r:id="rId19"/>
    <p:sldId id="344" r:id="rId20"/>
    <p:sldId id="379" r:id="rId21"/>
    <p:sldId id="345" r:id="rId22"/>
    <p:sldId id="380" r:id="rId23"/>
    <p:sldId id="382" r:id="rId24"/>
    <p:sldId id="381" r:id="rId25"/>
    <p:sldId id="383" r:id="rId26"/>
    <p:sldId id="361" r:id="rId27"/>
    <p:sldId id="384" r:id="rId28"/>
    <p:sldId id="387" r:id="rId29"/>
    <p:sldId id="388" r:id="rId30"/>
    <p:sldId id="385" r:id="rId31"/>
    <p:sldId id="386" r:id="rId32"/>
    <p:sldId id="389" r:id="rId33"/>
    <p:sldId id="390" r:id="rId34"/>
    <p:sldId id="391" r:id="rId35"/>
    <p:sldId id="342" r:id="rId36"/>
    <p:sldId id="392" r:id="rId37"/>
    <p:sldId id="393" r:id="rId38"/>
    <p:sldId id="394" r:id="rId39"/>
    <p:sldId id="395" r:id="rId40"/>
    <p:sldId id="396" r:id="rId41"/>
    <p:sldId id="346" r:id="rId42"/>
    <p:sldId id="399" r:id="rId43"/>
    <p:sldId id="397" r:id="rId44"/>
    <p:sldId id="398" r:id="rId4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31"/>
            <p14:sldId id="327"/>
            <p14:sldId id="347"/>
            <p14:sldId id="340"/>
            <p14:sldId id="351"/>
            <p14:sldId id="348"/>
            <p14:sldId id="349"/>
            <p14:sldId id="333"/>
            <p14:sldId id="334"/>
            <p14:sldId id="350"/>
            <p14:sldId id="352"/>
            <p14:sldId id="338"/>
            <p14:sldId id="353"/>
            <p14:sldId id="339"/>
            <p14:sldId id="343"/>
            <p14:sldId id="344"/>
            <p14:sldId id="379"/>
            <p14:sldId id="345"/>
            <p14:sldId id="380"/>
            <p14:sldId id="382"/>
            <p14:sldId id="381"/>
            <p14:sldId id="383"/>
            <p14:sldId id="361"/>
            <p14:sldId id="384"/>
            <p14:sldId id="387"/>
            <p14:sldId id="388"/>
            <p14:sldId id="385"/>
            <p14:sldId id="386"/>
            <p14:sldId id="389"/>
            <p14:sldId id="390"/>
            <p14:sldId id="391"/>
            <p14:sldId id="342"/>
            <p14:sldId id="392"/>
            <p14:sldId id="393"/>
            <p14:sldId id="394"/>
            <p14:sldId id="395"/>
            <p14:sldId id="396"/>
            <p14:sldId id="346"/>
            <p14:sldId id="399"/>
            <p14:sldId id="397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6395" autoAdjust="0"/>
  </p:normalViewPr>
  <p:slideViewPr>
    <p:cSldViewPr showGuides="1">
      <p:cViewPr varScale="1">
        <p:scale>
          <a:sx n="86" d="100"/>
          <a:sy n="86" d="100"/>
        </p:scale>
        <p:origin x="852" y="90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952" y="8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98D1-09C5-4E03-AC4D-A1AEB2618B7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587C8E4-3263-4237-A6B7-3C342627830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1800" dirty="0"/>
            <a:t>ENSEIGNANT</a:t>
          </a:r>
        </a:p>
      </dgm:t>
    </dgm:pt>
    <dgm:pt modelId="{C0986F4D-540F-4B5A-8C9A-D5F4F66DA0DE}" type="parTrans" cxnId="{192D0603-36B8-499D-8C61-4C2FD771159A}">
      <dgm:prSet/>
      <dgm:spPr/>
      <dgm:t>
        <a:bodyPr/>
        <a:lstStyle/>
        <a:p>
          <a:endParaRPr lang="fr-FR" sz="1600"/>
        </a:p>
      </dgm:t>
    </dgm:pt>
    <dgm:pt modelId="{E8CE32C0-4758-4023-9C03-AB9142E53EBC}" type="sibTrans" cxnId="{192D0603-36B8-499D-8C61-4C2FD771159A}">
      <dgm:prSet/>
      <dgm:spPr/>
      <dgm:t>
        <a:bodyPr/>
        <a:lstStyle/>
        <a:p>
          <a:endParaRPr lang="fr-FR" sz="1600"/>
        </a:p>
      </dgm:t>
    </dgm:pt>
    <dgm:pt modelId="{D1D1E284-66B9-4F11-86EB-0F89C314D4B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faire l’appel </a:t>
          </a:r>
        </a:p>
      </dgm:t>
    </dgm:pt>
    <dgm:pt modelId="{5C875DD7-D66B-46B4-9703-D461301993C9}" type="parTrans" cxnId="{D80C91DF-F79C-49FF-A4C6-75AE030E0F71}">
      <dgm:prSet/>
      <dgm:spPr/>
      <dgm:t>
        <a:bodyPr/>
        <a:lstStyle/>
        <a:p>
          <a:endParaRPr lang="fr-FR" sz="1600"/>
        </a:p>
      </dgm:t>
    </dgm:pt>
    <dgm:pt modelId="{39D68C26-6C00-4DD8-AEF0-BCA06EFB55D7}" type="sibTrans" cxnId="{D80C91DF-F79C-49FF-A4C6-75AE030E0F71}">
      <dgm:prSet/>
      <dgm:spPr/>
      <dgm:t>
        <a:bodyPr/>
        <a:lstStyle/>
        <a:p>
          <a:endParaRPr lang="fr-FR" sz="1600"/>
        </a:p>
      </dgm:t>
    </dgm:pt>
    <dgm:pt modelId="{E5C9D04D-F280-4557-B36C-1EA6B32B585B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son emploi du temps</a:t>
          </a:r>
        </a:p>
      </dgm:t>
    </dgm:pt>
    <dgm:pt modelId="{F6191988-659C-42E9-8F7A-739DDA2A3015}" type="parTrans" cxnId="{5B7EEE9F-DF8B-456D-8B75-9F1DB29DEF5C}">
      <dgm:prSet/>
      <dgm:spPr/>
      <dgm:t>
        <a:bodyPr/>
        <a:lstStyle/>
        <a:p>
          <a:endParaRPr lang="fr-FR" sz="1600"/>
        </a:p>
      </dgm:t>
    </dgm:pt>
    <dgm:pt modelId="{4042A1E1-D48D-4FD8-8F47-F70F1B1DE181}" type="sibTrans" cxnId="{5B7EEE9F-DF8B-456D-8B75-9F1DB29DEF5C}">
      <dgm:prSet/>
      <dgm:spPr/>
      <dgm:t>
        <a:bodyPr/>
        <a:lstStyle/>
        <a:p>
          <a:endParaRPr lang="fr-FR" sz="1600"/>
        </a:p>
      </dgm:t>
    </dgm:pt>
    <dgm:pt modelId="{67E053C3-84C5-4D6D-84DD-6E22F4967DE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1800" dirty="0"/>
            <a:t>ÉLÈVE</a:t>
          </a:r>
          <a:r>
            <a:rPr lang="fr-FR" sz="2000" dirty="0"/>
            <a:t> </a:t>
          </a:r>
        </a:p>
      </dgm:t>
    </dgm:pt>
    <dgm:pt modelId="{9F525474-BE82-4406-84F9-73FBA2B1B8D7}" type="parTrans" cxnId="{8341DF1B-7E3B-46DA-AD66-9499318C7B6A}">
      <dgm:prSet/>
      <dgm:spPr/>
      <dgm:t>
        <a:bodyPr/>
        <a:lstStyle/>
        <a:p>
          <a:endParaRPr lang="fr-FR" sz="1600"/>
        </a:p>
      </dgm:t>
    </dgm:pt>
    <dgm:pt modelId="{654575FE-EB89-48E4-ABC8-673EF5DCBBBE}" type="sibTrans" cxnId="{8341DF1B-7E3B-46DA-AD66-9499318C7B6A}">
      <dgm:prSet/>
      <dgm:spPr/>
      <dgm:t>
        <a:bodyPr/>
        <a:lstStyle/>
        <a:p>
          <a:endParaRPr lang="fr-FR" sz="1600"/>
        </a:p>
      </dgm:t>
    </dgm:pt>
    <dgm:pt modelId="{3F154979-AA65-4F50-B24A-28F182AE8AC3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son emploi du temps</a:t>
          </a:r>
        </a:p>
      </dgm:t>
    </dgm:pt>
    <dgm:pt modelId="{E6F9060C-9026-4F29-91DC-CB21D830CD23}" type="parTrans" cxnId="{C21F7568-105A-4969-9A66-62E2EA7525A7}">
      <dgm:prSet/>
      <dgm:spPr/>
      <dgm:t>
        <a:bodyPr/>
        <a:lstStyle/>
        <a:p>
          <a:endParaRPr lang="fr-FR" sz="1600"/>
        </a:p>
      </dgm:t>
    </dgm:pt>
    <dgm:pt modelId="{5A2C6F3D-A87D-4F24-9995-15C70E0C2D26}" type="sibTrans" cxnId="{C21F7568-105A-4969-9A66-62E2EA7525A7}">
      <dgm:prSet/>
      <dgm:spPr/>
      <dgm:t>
        <a:bodyPr/>
        <a:lstStyle/>
        <a:p>
          <a:endParaRPr lang="fr-FR" sz="1600"/>
        </a:p>
      </dgm:t>
    </dgm:pt>
    <dgm:pt modelId="{16615C29-E269-4439-AE18-1A2975021AE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et valider son travail à </a:t>
          </a:r>
          <a:r>
            <a:rPr lang="fr-FR" sz="1400" dirty="0" smtClean="0"/>
            <a:t>faire</a:t>
          </a:r>
          <a:br>
            <a:rPr lang="fr-FR" sz="1400" dirty="0" smtClean="0"/>
          </a:br>
          <a:r>
            <a:rPr lang="fr-FR" sz="1400" dirty="0" smtClean="0"/>
            <a:t>permet de consulter sa messagerie </a:t>
          </a:r>
          <a:endParaRPr lang="fr-FR" sz="1400" dirty="0"/>
        </a:p>
      </dgm:t>
    </dgm:pt>
    <dgm:pt modelId="{39EB3DD4-1754-4B9A-92CE-214332737EC4}" type="parTrans" cxnId="{38D181F3-0019-45F0-AFDC-AF5347E3ECC6}">
      <dgm:prSet/>
      <dgm:spPr/>
      <dgm:t>
        <a:bodyPr/>
        <a:lstStyle/>
        <a:p>
          <a:endParaRPr lang="fr-FR" sz="1600"/>
        </a:p>
      </dgm:t>
    </dgm:pt>
    <dgm:pt modelId="{DC379562-F403-47E8-84E9-619E3F25E2D7}" type="sibTrans" cxnId="{38D181F3-0019-45F0-AFDC-AF5347E3ECC6}">
      <dgm:prSet/>
      <dgm:spPr/>
      <dgm:t>
        <a:bodyPr/>
        <a:lstStyle/>
        <a:p>
          <a:endParaRPr lang="fr-FR" sz="1600"/>
        </a:p>
      </dgm:t>
    </dgm:pt>
    <dgm:pt modelId="{F7C0CEF4-961F-47CC-8BD6-BEF29BE0B492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1800" dirty="0"/>
            <a:t>PARENT</a:t>
          </a:r>
        </a:p>
      </dgm:t>
    </dgm:pt>
    <dgm:pt modelId="{027AF93D-0F53-4C1D-A9B1-A9F4A267922C}" type="parTrans" cxnId="{8165E2B5-FEC4-463A-93BF-C09E0FB44F4E}">
      <dgm:prSet/>
      <dgm:spPr/>
      <dgm:t>
        <a:bodyPr/>
        <a:lstStyle/>
        <a:p>
          <a:endParaRPr lang="fr-FR" sz="1600"/>
        </a:p>
      </dgm:t>
    </dgm:pt>
    <dgm:pt modelId="{5DEF662D-ABFF-430A-93E6-B08907DD0449}" type="sibTrans" cxnId="{8165E2B5-FEC4-463A-93BF-C09E0FB44F4E}">
      <dgm:prSet/>
      <dgm:spPr/>
      <dgm:t>
        <a:bodyPr/>
        <a:lstStyle/>
        <a:p>
          <a:endParaRPr lang="fr-FR" sz="1600"/>
        </a:p>
      </dgm:t>
    </dgm:pt>
    <dgm:pt modelId="{50B801EE-6F71-4090-BC1A-17D793ABEB3D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/>
            <a:t>Permet de consulter les </a:t>
          </a:r>
          <a:r>
            <a:rPr lang="fr-FR" sz="1400" dirty="0" smtClean="0"/>
            <a:t>actualités</a:t>
          </a:r>
          <a:endParaRPr lang="fr-FR" sz="1400" dirty="0"/>
        </a:p>
      </dgm:t>
    </dgm:pt>
    <dgm:pt modelId="{31E1B740-1572-4265-9B1D-FE90681D2CDE}" type="parTrans" cxnId="{139F35C8-4F07-4663-8B70-26F72D197555}">
      <dgm:prSet/>
      <dgm:spPr/>
      <dgm:t>
        <a:bodyPr/>
        <a:lstStyle/>
        <a:p>
          <a:endParaRPr lang="fr-FR" sz="1600"/>
        </a:p>
      </dgm:t>
    </dgm:pt>
    <dgm:pt modelId="{F8DC2B46-8D89-4EA1-808D-75D54CD758A0}" type="sibTrans" cxnId="{139F35C8-4F07-4663-8B70-26F72D197555}">
      <dgm:prSet/>
      <dgm:spPr/>
      <dgm:t>
        <a:bodyPr/>
        <a:lstStyle/>
        <a:p>
          <a:endParaRPr lang="fr-FR" sz="1600"/>
        </a:p>
      </dgm:t>
    </dgm:pt>
    <dgm:pt modelId="{890BB7F6-0D5E-4667-A9EF-B8F0088D0ED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 smtClean="0"/>
            <a:t>Permet de consulter la messagerie de l’ENT</a:t>
          </a:r>
          <a:endParaRPr lang="fr-FR" sz="1400" dirty="0"/>
        </a:p>
      </dgm:t>
    </dgm:pt>
    <dgm:pt modelId="{5F3112E7-452D-4126-A684-D0B1FBC7C196}" type="parTrans" cxnId="{627E3AA4-0B56-4C7B-A77F-5EAB6117F77A}">
      <dgm:prSet/>
      <dgm:spPr/>
      <dgm:t>
        <a:bodyPr/>
        <a:lstStyle/>
        <a:p>
          <a:endParaRPr lang="fr-FR"/>
        </a:p>
      </dgm:t>
    </dgm:pt>
    <dgm:pt modelId="{9D736B38-F91E-4C00-8DE9-3E5949F39402}" type="sibTrans" cxnId="{627E3AA4-0B56-4C7B-A77F-5EAB6117F77A}">
      <dgm:prSet/>
      <dgm:spPr/>
      <dgm:t>
        <a:bodyPr/>
        <a:lstStyle/>
        <a:p>
          <a:endParaRPr lang="fr-FR"/>
        </a:p>
      </dgm:t>
    </dgm:pt>
    <dgm:pt modelId="{1D7603EB-CAE3-4946-BAC7-02D7C5684B27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 smtClean="0"/>
            <a:t>Permet de consulter les notes et absences</a:t>
          </a:r>
          <a:endParaRPr lang="fr-FR" sz="1400" dirty="0"/>
        </a:p>
      </dgm:t>
    </dgm:pt>
    <dgm:pt modelId="{8A8C78F9-43D7-4361-9C82-4149A6EC3481}" type="parTrans" cxnId="{E5CAC2C6-E9C3-4BC4-A752-F4EFBDF8D55A}">
      <dgm:prSet/>
      <dgm:spPr/>
      <dgm:t>
        <a:bodyPr/>
        <a:lstStyle/>
        <a:p>
          <a:endParaRPr lang="fr-FR"/>
        </a:p>
      </dgm:t>
    </dgm:pt>
    <dgm:pt modelId="{D196EF32-58E6-4103-8864-4BD526EE0734}" type="sibTrans" cxnId="{E5CAC2C6-E9C3-4BC4-A752-F4EFBDF8D55A}">
      <dgm:prSet/>
      <dgm:spPr/>
      <dgm:t>
        <a:bodyPr/>
        <a:lstStyle/>
        <a:p>
          <a:endParaRPr lang="fr-FR"/>
        </a:p>
      </dgm:t>
    </dgm:pt>
    <dgm:pt modelId="{B08EC8D1-752C-4093-8C20-D0BE4DCDA4A8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400" dirty="0" smtClean="0"/>
            <a:t>Permet de consulter sa messagerie</a:t>
          </a:r>
          <a:endParaRPr lang="fr-FR" sz="1400" dirty="0"/>
        </a:p>
      </dgm:t>
    </dgm:pt>
    <dgm:pt modelId="{68316EDC-81BE-4328-B7D9-BA8AF96F9C28}" type="parTrans" cxnId="{0E4D7898-1C24-43F2-A273-3CF0719279D4}">
      <dgm:prSet/>
      <dgm:spPr/>
      <dgm:t>
        <a:bodyPr/>
        <a:lstStyle/>
        <a:p>
          <a:endParaRPr lang="fr-FR"/>
        </a:p>
      </dgm:t>
    </dgm:pt>
    <dgm:pt modelId="{A748D29E-5E61-4FD6-8821-DF7AFA36149A}" type="sibTrans" cxnId="{0E4D7898-1C24-43F2-A273-3CF0719279D4}">
      <dgm:prSet/>
      <dgm:spPr/>
      <dgm:t>
        <a:bodyPr/>
        <a:lstStyle/>
        <a:p>
          <a:endParaRPr lang="fr-FR"/>
        </a:p>
      </dgm:t>
    </dgm:pt>
    <dgm:pt modelId="{39CBC081-7026-416F-9372-B074A51AC51B}" type="pres">
      <dgm:prSet presAssocID="{908598D1-09C5-4E03-AC4D-A1AEB2618B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A53E67E-C1B1-4155-8FC4-7E9171EEA33D}" type="pres">
      <dgm:prSet presAssocID="{F587C8E4-3263-4237-A6B7-3C342627830F}" presName="comp" presStyleCnt="0"/>
      <dgm:spPr/>
    </dgm:pt>
    <dgm:pt modelId="{5B3D26B8-5177-44CF-B836-C9911A9402C3}" type="pres">
      <dgm:prSet presAssocID="{F587C8E4-3263-4237-A6B7-3C342627830F}" presName="box" presStyleLbl="node1" presStyleIdx="0" presStyleCnt="3" custScaleY="75588"/>
      <dgm:spPr/>
      <dgm:t>
        <a:bodyPr/>
        <a:lstStyle/>
        <a:p>
          <a:endParaRPr lang="fr-FR"/>
        </a:p>
      </dgm:t>
    </dgm:pt>
    <dgm:pt modelId="{7433BC42-73E9-436C-BC67-93B87F20DE0D}" type="pres">
      <dgm:prSet presAssocID="{F587C8E4-3263-4237-A6B7-3C342627830F}" presName="img" presStyleLbl="fgImgPlace1" presStyleIdx="0" presStyleCnt="3" custScaleX="91027" custScaleY="81691"/>
      <dgm:spPr/>
    </dgm:pt>
    <dgm:pt modelId="{A6557CD5-06C2-43C7-90F1-E049A53B6DE9}" type="pres">
      <dgm:prSet presAssocID="{F587C8E4-3263-4237-A6B7-3C342627830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1604D98-506B-4CA0-9C28-C7ACB7DA57DE}" type="pres">
      <dgm:prSet presAssocID="{E8CE32C0-4758-4023-9C03-AB9142E53EBC}" presName="spacer" presStyleCnt="0"/>
      <dgm:spPr/>
    </dgm:pt>
    <dgm:pt modelId="{7C8917CE-FCF3-4A6B-B090-C758EBB2EF70}" type="pres">
      <dgm:prSet presAssocID="{67E053C3-84C5-4D6D-84DD-6E22F4967DEA}" presName="comp" presStyleCnt="0"/>
      <dgm:spPr/>
    </dgm:pt>
    <dgm:pt modelId="{F29729D1-D4B9-45AC-915E-D101CBC8B752}" type="pres">
      <dgm:prSet presAssocID="{67E053C3-84C5-4D6D-84DD-6E22F4967DEA}" presName="box" presStyleLbl="node1" presStyleIdx="1" presStyleCnt="3" custScaleY="77924" custLinFactNeighborY="-8141"/>
      <dgm:spPr/>
      <dgm:t>
        <a:bodyPr/>
        <a:lstStyle/>
        <a:p>
          <a:endParaRPr lang="fr-FR"/>
        </a:p>
      </dgm:t>
    </dgm:pt>
    <dgm:pt modelId="{72E38D19-8AD3-4B37-AEAF-3C221B4CD1BC}" type="pres">
      <dgm:prSet presAssocID="{67E053C3-84C5-4D6D-84DD-6E22F4967DEA}" presName="img" presStyleLbl="fgImgPlace1" presStyleIdx="1" presStyleCnt="3" custScaleX="91148" custScaleY="81808" custLinFactNeighborX="-527" custLinFactNeighborY="-7720"/>
      <dgm:spPr/>
    </dgm:pt>
    <dgm:pt modelId="{4EAA40E6-A881-4EF7-B3F2-5CF8ED60D84C}" type="pres">
      <dgm:prSet presAssocID="{67E053C3-84C5-4D6D-84DD-6E22F4967DE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4D35BB-DBF6-4DFC-87FE-17CEFF1F5B4C}" type="pres">
      <dgm:prSet presAssocID="{654575FE-EB89-48E4-ABC8-673EF5DCBBBE}" presName="spacer" presStyleCnt="0"/>
      <dgm:spPr/>
    </dgm:pt>
    <dgm:pt modelId="{1D3A4E0A-E828-4E2C-BB12-1135077BCA2D}" type="pres">
      <dgm:prSet presAssocID="{F7C0CEF4-961F-47CC-8BD6-BEF29BE0B492}" presName="comp" presStyleCnt="0"/>
      <dgm:spPr/>
    </dgm:pt>
    <dgm:pt modelId="{17DC1915-B557-4CEA-AAE4-8CA3A0F98562}" type="pres">
      <dgm:prSet presAssocID="{F7C0CEF4-961F-47CC-8BD6-BEF29BE0B492}" presName="box" presStyleLbl="node1" presStyleIdx="2" presStyleCnt="3" custScaleY="75973" custLinFactNeighborY="-16371"/>
      <dgm:spPr/>
      <dgm:t>
        <a:bodyPr/>
        <a:lstStyle/>
        <a:p>
          <a:endParaRPr lang="fr-FR"/>
        </a:p>
      </dgm:t>
    </dgm:pt>
    <dgm:pt modelId="{9185BD62-F627-4C60-99B2-5938050BEDD1}" type="pres">
      <dgm:prSet presAssocID="{F7C0CEF4-961F-47CC-8BD6-BEF29BE0B492}" presName="img" presStyleLbl="fgImgPlace1" presStyleIdx="2" presStyleCnt="3" custScaleX="91148" custScaleY="80511" custLinFactNeighborX="-2376" custLinFactNeighborY="-18565"/>
      <dgm:spPr/>
    </dgm:pt>
    <dgm:pt modelId="{47FF3465-AB2D-4F08-9359-D74C18B1C842}" type="pres">
      <dgm:prSet presAssocID="{F7C0CEF4-961F-47CC-8BD6-BEF29BE0B49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2E3B9CD-4FBC-49CC-97AB-32CBD639CEAC}" type="presOf" srcId="{F587C8E4-3263-4237-A6B7-3C342627830F}" destId="{A6557CD5-06C2-43C7-90F1-E049A53B6DE9}" srcOrd="1" destOrd="0" presId="urn:microsoft.com/office/officeart/2005/8/layout/vList4"/>
    <dgm:cxn modelId="{192D0603-36B8-499D-8C61-4C2FD771159A}" srcId="{908598D1-09C5-4E03-AC4D-A1AEB2618B7C}" destId="{F587C8E4-3263-4237-A6B7-3C342627830F}" srcOrd="0" destOrd="0" parTransId="{C0986F4D-540F-4B5A-8C9A-D5F4F66DA0DE}" sibTransId="{E8CE32C0-4758-4023-9C03-AB9142E53EBC}"/>
    <dgm:cxn modelId="{5B7EEE9F-DF8B-456D-8B75-9F1DB29DEF5C}" srcId="{F587C8E4-3263-4237-A6B7-3C342627830F}" destId="{E5C9D04D-F280-4557-B36C-1EA6B32B585B}" srcOrd="1" destOrd="0" parTransId="{F6191988-659C-42E9-8F7A-739DDA2A3015}" sibTransId="{4042A1E1-D48D-4FD8-8F47-F70F1B1DE181}"/>
    <dgm:cxn modelId="{8165E2B5-FEC4-463A-93BF-C09E0FB44F4E}" srcId="{908598D1-09C5-4E03-AC4D-A1AEB2618B7C}" destId="{F7C0CEF4-961F-47CC-8BD6-BEF29BE0B492}" srcOrd="2" destOrd="0" parTransId="{027AF93D-0F53-4C1D-A9B1-A9F4A267922C}" sibTransId="{5DEF662D-ABFF-430A-93E6-B08907DD0449}"/>
    <dgm:cxn modelId="{FF9C097D-7AC0-458B-93AA-8B6D1843649F}" type="presOf" srcId="{B08EC8D1-752C-4093-8C20-D0BE4DCDA4A8}" destId="{A6557CD5-06C2-43C7-90F1-E049A53B6DE9}" srcOrd="1" destOrd="3" presId="urn:microsoft.com/office/officeart/2005/8/layout/vList4"/>
    <dgm:cxn modelId="{C21F7568-105A-4969-9A66-62E2EA7525A7}" srcId="{67E053C3-84C5-4D6D-84DD-6E22F4967DEA}" destId="{3F154979-AA65-4F50-B24A-28F182AE8AC3}" srcOrd="0" destOrd="0" parTransId="{E6F9060C-9026-4F29-91DC-CB21D830CD23}" sibTransId="{5A2C6F3D-A87D-4F24-9995-15C70E0C2D26}"/>
    <dgm:cxn modelId="{38D181F3-0019-45F0-AFDC-AF5347E3ECC6}" srcId="{67E053C3-84C5-4D6D-84DD-6E22F4967DEA}" destId="{16615C29-E269-4439-AE18-1A2975021AE0}" srcOrd="1" destOrd="0" parTransId="{39EB3DD4-1754-4B9A-92CE-214332737EC4}" sibTransId="{DC379562-F403-47E8-84E9-619E3F25E2D7}"/>
    <dgm:cxn modelId="{139F35C8-4F07-4663-8B70-26F72D197555}" srcId="{F7C0CEF4-961F-47CC-8BD6-BEF29BE0B492}" destId="{50B801EE-6F71-4090-BC1A-17D793ABEB3D}" srcOrd="0" destOrd="0" parTransId="{31E1B740-1572-4265-9B1D-FE90681D2CDE}" sibTransId="{F8DC2B46-8D89-4EA1-808D-75D54CD758A0}"/>
    <dgm:cxn modelId="{564F7724-FBCE-4193-BD2D-B7AE626BE515}" type="presOf" srcId="{16615C29-E269-4439-AE18-1A2975021AE0}" destId="{F29729D1-D4B9-45AC-915E-D101CBC8B752}" srcOrd="0" destOrd="2" presId="urn:microsoft.com/office/officeart/2005/8/layout/vList4"/>
    <dgm:cxn modelId="{8341DF1B-7E3B-46DA-AD66-9499318C7B6A}" srcId="{908598D1-09C5-4E03-AC4D-A1AEB2618B7C}" destId="{67E053C3-84C5-4D6D-84DD-6E22F4967DEA}" srcOrd="1" destOrd="0" parTransId="{9F525474-BE82-4406-84F9-73FBA2B1B8D7}" sibTransId="{654575FE-EB89-48E4-ABC8-673EF5DCBBBE}"/>
    <dgm:cxn modelId="{6FEC01D6-C7A2-44A1-AAA9-03827D4EBA70}" type="presOf" srcId="{16615C29-E269-4439-AE18-1A2975021AE0}" destId="{4EAA40E6-A881-4EF7-B3F2-5CF8ED60D84C}" srcOrd="1" destOrd="2" presId="urn:microsoft.com/office/officeart/2005/8/layout/vList4"/>
    <dgm:cxn modelId="{1299207C-AF99-441A-8F6D-F4E38730456A}" type="presOf" srcId="{3F154979-AA65-4F50-B24A-28F182AE8AC3}" destId="{F29729D1-D4B9-45AC-915E-D101CBC8B752}" srcOrd="0" destOrd="1" presId="urn:microsoft.com/office/officeart/2005/8/layout/vList4"/>
    <dgm:cxn modelId="{BDD53772-6B8B-4F04-BFE8-29B9CE56EA62}" type="presOf" srcId="{F7C0CEF4-961F-47CC-8BD6-BEF29BE0B492}" destId="{47FF3465-AB2D-4F08-9359-D74C18B1C842}" srcOrd="1" destOrd="0" presId="urn:microsoft.com/office/officeart/2005/8/layout/vList4"/>
    <dgm:cxn modelId="{0141F257-6482-4F15-B9B3-AC1C41A8B6EC}" type="presOf" srcId="{890BB7F6-0D5E-4667-A9EF-B8F0088D0EDF}" destId="{17DC1915-B557-4CEA-AAE4-8CA3A0F98562}" srcOrd="0" destOrd="2" presId="urn:microsoft.com/office/officeart/2005/8/layout/vList4"/>
    <dgm:cxn modelId="{1AEB770B-6627-4B7C-BD19-0B173D750972}" type="presOf" srcId="{D1D1E284-66B9-4F11-86EB-0F89C314D4BA}" destId="{A6557CD5-06C2-43C7-90F1-E049A53B6DE9}" srcOrd="1" destOrd="1" presId="urn:microsoft.com/office/officeart/2005/8/layout/vList4"/>
    <dgm:cxn modelId="{EABAC5E1-70FA-44E3-9AFE-5DD06A2FF30A}" type="presOf" srcId="{50B801EE-6F71-4090-BC1A-17D793ABEB3D}" destId="{17DC1915-B557-4CEA-AAE4-8CA3A0F98562}" srcOrd="0" destOrd="1" presId="urn:microsoft.com/office/officeart/2005/8/layout/vList4"/>
    <dgm:cxn modelId="{0E4D7898-1C24-43F2-A273-3CF0719279D4}" srcId="{F587C8E4-3263-4237-A6B7-3C342627830F}" destId="{B08EC8D1-752C-4093-8C20-D0BE4DCDA4A8}" srcOrd="2" destOrd="0" parTransId="{68316EDC-81BE-4328-B7D9-BA8AF96F9C28}" sibTransId="{A748D29E-5E61-4FD6-8821-DF7AFA36149A}"/>
    <dgm:cxn modelId="{31F0B2B6-7E6E-4344-A238-FDF8D5A93EA4}" type="presOf" srcId="{67E053C3-84C5-4D6D-84DD-6E22F4967DEA}" destId="{4EAA40E6-A881-4EF7-B3F2-5CF8ED60D84C}" srcOrd="1" destOrd="0" presId="urn:microsoft.com/office/officeart/2005/8/layout/vList4"/>
    <dgm:cxn modelId="{758AA8F2-0494-4637-BC3E-07D8DFBA6A9C}" type="presOf" srcId="{50B801EE-6F71-4090-BC1A-17D793ABEB3D}" destId="{47FF3465-AB2D-4F08-9359-D74C18B1C842}" srcOrd="1" destOrd="1" presId="urn:microsoft.com/office/officeart/2005/8/layout/vList4"/>
    <dgm:cxn modelId="{9239F0B8-A875-4229-B9EA-E15C2F97F51F}" type="presOf" srcId="{3F154979-AA65-4F50-B24A-28F182AE8AC3}" destId="{4EAA40E6-A881-4EF7-B3F2-5CF8ED60D84C}" srcOrd="1" destOrd="1" presId="urn:microsoft.com/office/officeart/2005/8/layout/vList4"/>
    <dgm:cxn modelId="{947A4E17-99A5-4E40-847C-DEF42B26FCE8}" type="presOf" srcId="{890BB7F6-0D5E-4667-A9EF-B8F0088D0EDF}" destId="{47FF3465-AB2D-4F08-9359-D74C18B1C842}" srcOrd="1" destOrd="2" presId="urn:microsoft.com/office/officeart/2005/8/layout/vList4"/>
    <dgm:cxn modelId="{5DFA833A-C5E0-4308-A857-E7076213B0BB}" type="presOf" srcId="{E5C9D04D-F280-4557-B36C-1EA6B32B585B}" destId="{A6557CD5-06C2-43C7-90F1-E049A53B6DE9}" srcOrd="1" destOrd="2" presId="urn:microsoft.com/office/officeart/2005/8/layout/vList4"/>
    <dgm:cxn modelId="{D9636A05-4AC7-4C22-832D-16060161E124}" type="presOf" srcId="{B08EC8D1-752C-4093-8C20-D0BE4DCDA4A8}" destId="{5B3D26B8-5177-44CF-B836-C9911A9402C3}" srcOrd="0" destOrd="3" presId="urn:microsoft.com/office/officeart/2005/8/layout/vList4"/>
    <dgm:cxn modelId="{BCFE0210-A90A-4A4B-99DA-0649C73E9E61}" type="presOf" srcId="{D1D1E284-66B9-4F11-86EB-0F89C314D4BA}" destId="{5B3D26B8-5177-44CF-B836-C9911A9402C3}" srcOrd="0" destOrd="1" presId="urn:microsoft.com/office/officeart/2005/8/layout/vList4"/>
    <dgm:cxn modelId="{627E3AA4-0B56-4C7B-A77F-5EAB6117F77A}" srcId="{F7C0CEF4-961F-47CC-8BD6-BEF29BE0B492}" destId="{890BB7F6-0D5E-4667-A9EF-B8F0088D0EDF}" srcOrd="1" destOrd="0" parTransId="{5F3112E7-452D-4126-A684-D0B1FBC7C196}" sibTransId="{9D736B38-F91E-4C00-8DE9-3E5949F39402}"/>
    <dgm:cxn modelId="{74737709-9703-4AB4-8582-C36051132BFB}" type="presOf" srcId="{1D7603EB-CAE3-4946-BAC7-02D7C5684B27}" destId="{47FF3465-AB2D-4F08-9359-D74C18B1C842}" srcOrd="1" destOrd="3" presId="urn:microsoft.com/office/officeart/2005/8/layout/vList4"/>
    <dgm:cxn modelId="{336AA9A9-2755-4951-B128-08AC106A9606}" type="presOf" srcId="{F587C8E4-3263-4237-A6B7-3C342627830F}" destId="{5B3D26B8-5177-44CF-B836-C9911A9402C3}" srcOrd="0" destOrd="0" presId="urn:microsoft.com/office/officeart/2005/8/layout/vList4"/>
    <dgm:cxn modelId="{E5CAC2C6-E9C3-4BC4-A752-F4EFBDF8D55A}" srcId="{F7C0CEF4-961F-47CC-8BD6-BEF29BE0B492}" destId="{1D7603EB-CAE3-4946-BAC7-02D7C5684B27}" srcOrd="2" destOrd="0" parTransId="{8A8C78F9-43D7-4361-9C82-4149A6EC3481}" sibTransId="{D196EF32-58E6-4103-8864-4BD526EE0734}"/>
    <dgm:cxn modelId="{76BB5D14-BDDB-4024-B739-39AF3F115AD3}" type="presOf" srcId="{1D7603EB-CAE3-4946-BAC7-02D7C5684B27}" destId="{17DC1915-B557-4CEA-AAE4-8CA3A0F98562}" srcOrd="0" destOrd="3" presId="urn:microsoft.com/office/officeart/2005/8/layout/vList4"/>
    <dgm:cxn modelId="{D80C91DF-F79C-49FF-A4C6-75AE030E0F71}" srcId="{F587C8E4-3263-4237-A6B7-3C342627830F}" destId="{D1D1E284-66B9-4F11-86EB-0F89C314D4BA}" srcOrd="0" destOrd="0" parTransId="{5C875DD7-D66B-46B4-9703-D461301993C9}" sibTransId="{39D68C26-6C00-4DD8-AEF0-BCA06EFB55D7}"/>
    <dgm:cxn modelId="{AC710075-A322-44F5-BE71-00503EFCCAD1}" type="presOf" srcId="{E5C9D04D-F280-4557-B36C-1EA6B32B585B}" destId="{5B3D26B8-5177-44CF-B836-C9911A9402C3}" srcOrd="0" destOrd="2" presId="urn:microsoft.com/office/officeart/2005/8/layout/vList4"/>
    <dgm:cxn modelId="{2BBC2069-41F4-4F5C-B440-AFE54C1B7957}" type="presOf" srcId="{F7C0CEF4-961F-47CC-8BD6-BEF29BE0B492}" destId="{17DC1915-B557-4CEA-AAE4-8CA3A0F98562}" srcOrd="0" destOrd="0" presId="urn:microsoft.com/office/officeart/2005/8/layout/vList4"/>
    <dgm:cxn modelId="{053E06B9-950A-4529-8FF8-E5575C898F6C}" type="presOf" srcId="{67E053C3-84C5-4D6D-84DD-6E22F4967DEA}" destId="{F29729D1-D4B9-45AC-915E-D101CBC8B752}" srcOrd="0" destOrd="0" presId="urn:microsoft.com/office/officeart/2005/8/layout/vList4"/>
    <dgm:cxn modelId="{ECBED6B3-9DC8-481D-9C96-DDE5E4A6C4AB}" type="presOf" srcId="{908598D1-09C5-4E03-AC4D-A1AEB2618B7C}" destId="{39CBC081-7026-416F-9372-B074A51AC51B}" srcOrd="0" destOrd="0" presId="urn:microsoft.com/office/officeart/2005/8/layout/vList4"/>
    <dgm:cxn modelId="{6B46835D-9EC0-4702-B1A7-EAC8A9FA3BFD}" type="presParOf" srcId="{39CBC081-7026-416F-9372-B074A51AC51B}" destId="{5A53E67E-C1B1-4155-8FC4-7E9171EEA33D}" srcOrd="0" destOrd="0" presId="urn:microsoft.com/office/officeart/2005/8/layout/vList4"/>
    <dgm:cxn modelId="{97146D83-B78B-41BF-ACC2-3A52E5D20895}" type="presParOf" srcId="{5A53E67E-C1B1-4155-8FC4-7E9171EEA33D}" destId="{5B3D26B8-5177-44CF-B836-C9911A9402C3}" srcOrd="0" destOrd="0" presId="urn:microsoft.com/office/officeart/2005/8/layout/vList4"/>
    <dgm:cxn modelId="{95E23180-ECD2-4DD4-BE07-66CD852114B8}" type="presParOf" srcId="{5A53E67E-C1B1-4155-8FC4-7E9171EEA33D}" destId="{7433BC42-73E9-436C-BC67-93B87F20DE0D}" srcOrd="1" destOrd="0" presId="urn:microsoft.com/office/officeart/2005/8/layout/vList4"/>
    <dgm:cxn modelId="{EEC01502-FEEC-459C-BAF1-AF4327D7EBFC}" type="presParOf" srcId="{5A53E67E-C1B1-4155-8FC4-7E9171EEA33D}" destId="{A6557CD5-06C2-43C7-90F1-E049A53B6DE9}" srcOrd="2" destOrd="0" presId="urn:microsoft.com/office/officeart/2005/8/layout/vList4"/>
    <dgm:cxn modelId="{D7DEA8A5-79CA-4C80-B59A-4A460E722F8D}" type="presParOf" srcId="{39CBC081-7026-416F-9372-B074A51AC51B}" destId="{61604D98-506B-4CA0-9C28-C7ACB7DA57DE}" srcOrd="1" destOrd="0" presId="urn:microsoft.com/office/officeart/2005/8/layout/vList4"/>
    <dgm:cxn modelId="{B32950C3-95E6-461B-A01A-8C692F289EFD}" type="presParOf" srcId="{39CBC081-7026-416F-9372-B074A51AC51B}" destId="{7C8917CE-FCF3-4A6B-B090-C758EBB2EF70}" srcOrd="2" destOrd="0" presId="urn:microsoft.com/office/officeart/2005/8/layout/vList4"/>
    <dgm:cxn modelId="{3CB845F5-FE0D-4D7A-904E-14DABFAD1D6B}" type="presParOf" srcId="{7C8917CE-FCF3-4A6B-B090-C758EBB2EF70}" destId="{F29729D1-D4B9-45AC-915E-D101CBC8B752}" srcOrd="0" destOrd="0" presId="urn:microsoft.com/office/officeart/2005/8/layout/vList4"/>
    <dgm:cxn modelId="{97C4A250-81CF-4268-8D59-F7F8FEABC901}" type="presParOf" srcId="{7C8917CE-FCF3-4A6B-B090-C758EBB2EF70}" destId="{72E38D19-8AD3-4B37-AEAF-3C221B4CD1BC}" srcOrd="1" destOrd="0" presId="urn:microsoft.com/office/officeart/2005/8/layout/vList4"/>
    <dgm:cxn modelId="{DD9B9092-B865-4DFF-A893-297644AD5144}" type="presParOf" srcId="{7C8917CE-FCF3-4A6B-B090-C758EBB2EF70}" destId="{4EAA40E6-A881-4EF7-B3F2-5CF8ED60D84C}" srcOrd="2" destOrd="0" presId="urn:microsoft.com/office/officeart/2005/8/layout/vList4"/>
    <dgm:cxn modelId="{E9B62E2A-B4F8-48F6-BE19-047DADBBCFF2}" type="presParOf" srcId="{39CBC081-7026-416F-9372-B074A51AC51B}" destId="{E74D35BB-DBF6-4DFC-87FE-17CEFF1F5B4C}" srcOrd="3" destOrd="0" presId="urn:microsoft.com/office/officeart/2005/8/layout/vList4"/>
    <dgm:cxn modelId="{6B208A79-44B4-44C9-BDA9-7697E0019FE3}" type="presParOf" srcId="{39CBC081-7026-416F-9372-B074A51AC51B}" destId="{1D3A4E0A-E828-4E2C-BB12-1135077BCA2D}" srcOrd="4" destOrd="0" presId="urn:microsoft.com/office/officeart/2005/8/layout/vList4"/>
    <dgm:cxn modelId="{96460848-1A8B-4A70-8BD4-671F9B6DD470}" type="presParOf" srcId="{1D3A4E0A-E828-4E2C-BB12-1135077BCA2D}" destId="{17DC1915-B557-4CEA-AAE4-8CA3A0F98562}" srcOrd="0" destOrd="0" presId="urn:microsoft.com/office/officeart/2005/8/layout/vList4"/>
    <dgm:cxn modelId="{8A35E344-9F99-4C86-A772-719EE5FE0D21}" type="presParOf" srcId="{1D3A4E0A-E828-4E2C-BB12-1135077BCA2D}" destId="{9185BD62-F627-4C60-99B2-5938050BEDD1}" srcOrd="1" destOrd="0" presId="urn:microsoft.com/office/officeart/2005/8/layout/vList4"/>
    <dgm:cxn modelId="{6B0CD223-123C-4E2A-8DC2-B53290AF8CA9}" type="presParOf" srcId="{1D3A4E0A-E828-4E2C-BB12-1135077BCA2D}" destId="{47FF3465-AB2D-4F08-9359-D74C18B1C8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D26B8-5177-44CF-B836-C9911A9402C3}">
      <dsp:nvSpPr>
        <dsp:cNvPr id="0" name=""/>
        <dsp:cNvSpPr/>
      </dsp:nvSpPr>
      <dsp:spPr>
        <a:xfrm>
          <a:off x="0" y="0"/>
          <a:ext cx="5904656" cy="1242108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1800" kern="1200" dirty="0"/>
            <a:t>ENSEIGNANT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faire l’appel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son emploi du temps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Permet de consulter sa messagerie</a:t>
          </a:r>
          <a:endParaRPr lang="fr-FR" sz="1400" kern="1200" dirty="0"/>
        </a:p>
      </dsp:txBody>
      <dsp:txXfrm>
        <a:off x="1345257" y="0"/>
        <a:ext cx="4559398" cy="1242108"/>
      </dsp:txXfrm>
    </dsp:sp>
    <dsp:sp modelId="{7433BC42-73E9-436C-BC67-93B87F20DE0D}">
      <dsp:nvSpPr>
        <dsp:cNvPr id="0" name=""/>
        <dsp:cNvSpPr/>
      </dsp:nvSpPr>
      <dsp:spPr>
        <a:xfrm>
          <a:off x="217308" y="84095"/>
          <a:ext cx="1074966" cy="107391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29D1-D4B9-45AC-915E-D101CBC8B752}">
      <dsp:nvSpPr>
        <dsp:cNvPr id="0" name=""/>
        <dsp:cNvSpPr/>
      </dsp:nvSpPr>
      <dsp:spPr>
        <a:xfrm>
          <a:off x="0" y="1272657"/>
          <a:ext cx="5904656" cy="1280495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1800" kern="1200" dirty="0"/>
            <a:t>ÉLÈVE</a:t>
          </a:r>
          <a:r>
            <a:rPr lang="fr-FR" sz="2000" kern="1200" dirty="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son emploi du temps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et valider son travail à </a:t>
          </a:r>
          <a:r>
            <a:rPr lang="fr-FR" sz="1400" kern="1200" dirty="0" smtClean="0"/>
            <a:t>faire</a:t>
          </a:r>
          <a:br>
            <a:rPr lang="fr-FR" sz="1400" kern="1200" dirty="0" smtClean="0"/>
          </a:br>
          <a:r>
            <a:rPr lang="fr-FR" sz="1400" kern="1200" dirty="0" smtClean="0"/>
            <a:t>permet de consulter sa messagerie </a:t>
          </a:r>
          <a:endParaRPr lang="fr-FR" sz="1400" kern="1200" dirty="0"/>
        </a:p>
      </dsp:txBody>
      <dsp:txXfrm>
        <a:off x="1345257" y="1272657"/>
        <a:ext cx="4559398" cy="1280495"/>
      </dsp:txXfrm>
    </dsp:sp>
    <dsp:sp modelId="{72E38D19-8AD3-4B37-AEAF-3C221B4CD1BC}">
      <dsp:nvSpPr>
        <dsp:cNvPr id="0" name=""/>
        <dsp:cNvSpPr/>
      </dsp:nvSpPr>
      <dsp:spPr>
        <a:xfrm>
          <a:off x="210370" y="1407467"/>
          <a:ext cx="1076395" cy="10754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C1915-B557-4CEA-AAE4-8CA3A0F98562}">
      <dsp:nvSpPr>
        <dsp:cNvPr id="0" name=""/>
        <dsp:cNvSpPr/>
      </dsp:nvSpPr>
      <dsp:spPr>
        <a:xfrm>
          <a:off x="0" y="2582238"/>
          <a:ext cx="5904656" cy="1248435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1800" kern="1200" dirty="0"/>
            <a:t>PARENT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/>
            <a:t>Permet de consulter les </a:t>
          </a:r>
          <a:r>
            <a:rPr lang="fr-FR" sz="1400" kern="1200" dirty="0" smtClean="0"/>
            <a:t>actualités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Permet de consulter la messagerie de l’ENT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Permet de consulter les notes et absences</a:t>
          </a:r>
          <a:endParaRPr lang="fr-FR" sz="1400" kern="1200" dirty="0"/>
        </a:p>
      </dsp:txBody>
      <dsp:txXfrm>
        <a:off x="1345257" y="2582238"/>
        <a:ext cx="4559398" cy="1248435"/>
      </dsp:txXfrm>
    </dsp:sp>
    <dsp:sp modelId="{9185BD62-F627-4C60-99B2-5938050BEDD1}">
      <dsp:nvSpPr>
        <dsp:cNvPr id="0" name=""/>
        <dsp:cNvSpPr/>
      </dsp:nvSpPr>
      <dsp:spPr>
        <a:xfrm>
          <a:off x="188535" y="2702214"/>
          <a:ext cx="1076395" cy="105840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C950-381C-4B15-AF96-C8A79172DF52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481-9CCF-46B7-A220-47BB4800A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0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20/12/2021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publique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Le modèle est défini par l’Admin ENT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Cette page</a:t>
            </a:r>
            <a:r>
              <a:rPr lang="fr-FR" baseline="0" dirty="0" smtClean="0"/>
              <a:t> peut être alimentée par plusieurs personnes (droits sur des rubriques)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Nécessité de conserver un site Internet ? Si l’établissement souhaite clôturer l’ancien site, il faut faire un mail à la DANE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441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95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096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08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28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855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238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105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878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cahier</a:t>
            </a:r>
            <a:r>
              <a:rPr lang="fr-FR" baseline="0" dirty="0" smtClean="0"/>
              <a:t> de textes est un service qui ne peut pas être désactivé.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93917-D24A-4B95-8072-EC56B6F1A8F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31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9885" y="267494"/>
            <a:ext cx="268994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5" userDrawn="1">
          <p15:clr>
            <a:srgbClr val="FBAE40"/>
          </p15:clr>
        </p15:guide>
        <p15:guide id="2" pos="43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06"/>
            <a:ext cx="4043083" cy="14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fr-FR" cap="all" smtClean="0"/>
              <a:t>XX/XX/XXXX</a:t>
            </a:r>
            <a:endParaRPr lang="fr-FR" cap="all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E6C7-1288-4A27-B963-471779E6E08E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>
          <a:xfrm>
            <a:off x="395536" y="205978"/>
            <a:ext cx="7986942" cy="475562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681540"/>
            <a:ext cx="7976598" cy="33337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36" name="Espace réservé du contenu 35"/>
          <p:cNvSpPr>
            <a:spLocks noGrp="1"/>
          </p:cNvSpPr>
          <p:nvPr>
            <p:ph sz="quarter" idx="14"/>
          </p:nvPr>
        </p:nvSpPr>
        <p:spPr>
          <a:xfrm>
            <a:off x="539751" y="1275160"/>
            <a:ext cx="7993063" cy="2970609"/>
          </a:xfrm>
        </p:spPr>
        <p:txBody>
          <a:bodyPr/>
          <a:lstStyle>
            <a:lvl1pPr marL="257175" indent="-257175">
              <a:buClr>
                <a:srgbClr val="0091A6"/>
              </a:buClr>
              <a:buFont typeface="Calibri" panose="020F0502020204030204" pitchFamily="34" charset="0"/>
              <a:buChar char="•"/>
              <a:defRPr/>
            </a:lvl1pPr>
            <a:lvl2pPr marL="557213" indent="-214313">
              <a:buClr>
                <a:srgbClr val="0091A6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rgbClr val="0091A6"/>
              </a:buClr>
              <a:defRPr/>
            </a:lvl3pPr>
            <a:lvl4pPr>
              <a:buClr>
                <a:srgbClr val="0091A6"/>
              </a:buClr>
              <a:defRPr/>
            </a:lvl4pPr>
            <a:lvl5pPr>
              <a:buClr>
                <a:srgbClr val="0091A6"/>
              </a:buClr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12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9005" y="108000"/>
            <a:ext cx="537989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813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57.png"/><Relationship Id="rId3" Type="http://schemas.openxmlformats.org/officeDocument/2006/relationships/image" Target="../media/image61.png"/><Relationship Id="rId7" Type="http://schemas.openxmlformats.org/officeDocument/2006/relationships/diagramData" Target="../diagrams/data1.xml"/><Relationship Id="rId12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microsoft.com/office/2007/relationships/diagramDrawing" Target="../diagrams/drawing1.xml"/><Relationship Id="rId5" Type="http://schemas.openxmlformats.org/officeDocument/2006/relationships/image" Target="../media/image6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2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41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1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219" y="2346750"/>
            <a:ext cx="2384781" cy="24003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ENT "</a:t>
            </a:r>
            <a:r>
              <a:rPr lang="fr-FR" cap="none" dirty="0" smtClean="0"/>
              <a:t>Mon Bureau Numérique"</a:t>
            </a:r>
          </a:p>
          <a:p>
            <a:pPr lvl="1"/>
            <a:r>
              <a:rPr lang="fr-FR" dirty="0"/>
              <a:t>Présentation aux Enseignants et aux autres personnels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60000" y="4743715"/>
            <a:ext cx="5904000" cy="360000"/>
          </a:xfr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452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Les différents portails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 bwMode="gray">
          <a:xfrm>
            <a:off x="4547642" y="906750"/>
            <a:ext cx="4219886" cy="1008112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179388">
              <a:lnSpc>
                <a:spcPct val="110000"/>
              </a:lnSpc>
              <a:spcBef>
                <a:spcPts val="0"/>
              </a:spcBef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700" b="0" dirty="0" smtClean="0"/>
              <a:t>Il est possible de changer de portail :</a:t>
            </a:r>
          </a:p>
          <a:p>
            <a:pPr marL="581025" lvl="1" indent="-180975">
              <a:lnSpc>
                <a:spcPct val="110000"/>
              </a:lnSpc>
              <a:spcBef>
                <a:spcPts val="0"/>
              </a:spcBef>
            </a:pPr>
            <a:r>
              <a:rPr lang="fr-FR" sz="1600" dirty="0" smtClean="0"/>
              <a:t>Enseignant multi-établissement</a:t>
            </a:r>
          </a:p>
          <a:p>
            <a:pPr marL="581025" lvl="1" indent="-180975">
              <a:lnSpc>
                <a:spcPct val="110000"/>
              </a:lnSpc>
              <a:spcBef>
                <a:spcPts val="0"/>
              </a:spcBef>
            </a:pPr>
            <a:r>
              <a:rPr lang="fr-FR" sz="1600" dirty="0" smtClean="0"/>
              <a:t>Parent de plusieurs enfants</a:t>
            </a:r>
            <a:endParaRPr lang="fr-FR" sz="1600" dirty="0"/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31141" y="888638"/>
            <a:ext cx="428083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buClr>
                <a:srgbClr val="4A9ECA"/>
              </a:buClr>
            </a:pPr>
            <a:r>
              <a:rPr lang="fr-FR" sz="1600" dirty="0" smtClean="0"/>
              <a:t>Chaque portail a une URL spécifique </a:t>
            </a:r>
            <a:r>
              <a:rPr lang="fr-FR" sz="1400" dirty="0" smtClean="0"/>
              <a:t>(au nom de l'établissement)</a:t>
            </a:r>
            <a:endParaRPr lang="fr-FR" sz="14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r="8123"/>
          <a:stretch/>
        </p:blipFill>
        <p:spPr>
          <a:xfrm>
            <a:off x="4870929" y="2083941"/>
            <a:ext cx="3986329" cy="167223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e 15"/>
          <p:cNvGrpSpPr/>
          <p:nvPr/>
        </p:nvGrpSpPr>
        <p:grpSpPr>
          <a:xfrm>
            <a:off x="747000" y="1476811"/>
            <a:ext cx="2050563" cy="662847"/>
            <a:chOff x="1353788" y="1598764"/>
            <a:chExt cx="3650260" cy="1179950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851" y="1598764"/>
              <a:ext cx="1302197" cy="1179950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1353788" y="1646185"/>
              <a:ext cx="1897213" cy="95570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1000" dirty="0" smtClean="0"/>
                <a:t>Portail Projet :</a:t>
              </a:r>
            </a:p>
            <a:p>
              <a:pPr algn="ctr"/>
              <a:r>
                <a:rPr lang="fr-FR" sz="1000" dirty="0" smtClean="0"/>
                <a:t>Mon bureau numérique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12000" y="2384731"/>
            <a:ext cx="1257555" cy="949500"/>
            <a:chOff x="983553" y="2863331"/>
            <a:chExt cx="2238606" cy="1690229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451" y="2863331"/>
              <a:ext cx="1302197" cy="1179950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851" y="3015731"/>
              <a:ext cx="1302197" cy="1179950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>
            <a:xfrm>
              <a:off x="983553" y="4157516"/>
              <a:ext cx="2238606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900" dirty="0" smtClean="0"/>
                <a:t>Portail de la collectivité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867037" y="2422677"/>
            <a:ext cx="1213532" cy="911554"/>
            <a:chOff x="3299483" y="2863331"/>
            <a:chExt cx="2160240" cy="1622681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731" y="2863331"/>
              <a:ext cx="1302197" cy="1179950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131" y="3015731"/>
              <a:ext cx="1302197" cy="1179950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3299483" y="4089968"/>
              <a:ext cx="2160240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900" dirty="0" smtClean="0"/>
                <a:t>Portail de l’académie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051361" y="2384733"/>
            <a:ext cx="1125616" cy="1042017"/>
            <a:chOff x="5652120" y="2863331"/>
            <a:chExt cx="2003740" cy="1854921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281" y="2863331"/>
              <a:ext cx="1302197" cy="1179950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5652120" y="4112132"/>
              <a:ext cx="2003740" cy="60612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92500" lnSpcReduction="10000"/>
            </a:bodyPr>
            <a:lstStyle/>
            <a:p>
              <a:pPr algn="ctr"/>
              <a:r>
                <a:rPr lang="fr-FR" sz="1000" dirty="0" smtClean="0"/>
                <a:t>Portail</a:t>
              </a:r>
              <a:r>
                <a:rPr lang="fr-FR" sz="900" dirty="0" smtClean="0"/>
                <a:t> de la DRAAF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67000" y="3600852"/>
            <a:ext cx="1325035" cy="1010083"/>
            <a:chOff x="903446" y="5280208"/>
            <a:chExt cx="2358731" cy="1798075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23" y="5280208"/>
              <a:ext cx="1243625" cy="1126876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022" y="5432609"/>
              <a:ext cx="1243625" cy="1126876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423" y="5585008"/>
              <a:ext cx="1243625" cy="1126876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903446" y="6682239"/>
              <a:ext cx="2358731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sz="900" dirty="0" smtClean="0"/>
                <a:t>Lycées et collèges publics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988410" y="3605563"/>
            <a:ext cx="1056876" cy="1005372"/>
            <a:chOff x="3626731" y="5288593"/>
            <a:chExt cx="1881373" cy="1789690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636" y="5288593"/>
              <a:ext cx="1243624" cy="1126876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035" y="5440993"/>
              <a:ext cx="1243624" cy="1126876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3626731" y="6682239"/>
              <a:ext cx="1881373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lnSpcReduction="10000"/>
            </a:bodyPr>
            <a:lstStyle/>
            <a:p>
              <a:pPr algn="ctr"/>
              <a:r>
                <a:rPr lang="fr-FR" sz="900" dirty="0" smtClean="0"/>
                <a:t>Lycées privés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132262" y="3605563"/>
            <a:ext cx="1044715" cy="1005372"/>
            <a:chOff x="5796136" y="5288593"/>
            <a:chExt cx="1859724" cy="178969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461" y="5288593"/>
              <a:ext cx="1243624" cy="1126876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61" y="5440993"/>
              <a:ext cx="1243624" cy="1126876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5796136" y="6682239"/>
              <a:ext cx="1859724" cy="3960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92500"/>
            </a:bodyPr>
            <a:lstStyle/>
            <a:p>
              <a:pPr algn="ctr"/>
              <a:r>
                <a:rPr lang="fr-FR" sz="900" dirty="0" smtClean="0"/>
                <a:t>Lycées agricoles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262755" y="2166750"/>
            <a:ext cx="2330686" cy="167448"/>
            <a:chOff x="2099525" y="2276872"/>
            <a:chExt cx="4560707" cy="298079"/>
          </a:xfrm>
        </p:grpSpPr>
        <p:cxnSp>
          <p:nvCxnSpPr>
            <p:cNvPr id="28" name="Connecteur droit 27"/>
            <p:cNvCxnSpPr/>
            <p:nvPr/>
          </p:nvCxnSpPr>
          <p:spPr>
            <a:xfrm flipH="1">
              <a:off x="2099525" y="2420888"/>
              <a:ext cx="4560707" cy="0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H="1">
              <a:off x="4316333" y="2276872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2104053" y="2420888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H="1">
              <a:off x="6660231" y="2426743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H="1">
              <a:off x="4316332" y="2418117"/>
              <a:ext cx="1" cy="148208"/>
            </a:xfrm>
            <a:prstGeom prst="line">
              <a:avLst/>
            </a:prstGeom>
            <a:ln w="19050" cmpd="sng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à coins arrondis 23"/>
          <p:cNvSpPr/>
          <p:nvPr/>
        </p:nvSpPr>
        <p:spPr>
          <a:xfrm>
            <a:off x="666209" y="3537688"/>
            <a:ext cx="1131040" cy="1245812"/>
          </a:xfrm>
          <a:prstGeom prst="roundRect">
            <a:avLst>
              <a:gd name="adj" fmla="val 5083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5" name="Rectangle à coins arrondis 24"/>
          <p:cNvSpPr/>
          <p:nvPr/>
        </p:nvSpPr>
        <p:spPr>
          <a:xfrm>
            <a:off x="1901063" y="2356216"/>
            <a:ext cx="1054071" cy="1140192"/>
          </a:xfrm>
          <a:prstGeom prst="roundRect">
            <a:avLst>
              <a:gd name="adj" fmla="val 508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6" name="Rectangle à coins arrondis 25"/>
          <p:cNvSpPr/>
          <p:nvPr/>
        </p:nvSpPr>
        <p:spPr>
          <a:xfrm>
            <a:off x="654872" y="2356215"/>
            <a:ext cx="1145438" cy="1139957"/>
          </a:xfrm>
          <a:prstGeom prst="roundRect">
            <a:avLst>
              <a:gd name="adj" fmla="val 508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7" name="Rectangle à coins arrondis 26"/>
          <p:cNvSpPr/>
          <p:nvPr/>
        </p:nvSpPr>
        <p:spPr>
          <a:xfrm>
            <a:off x="1867037" y="1444764"/>
            <a:ext cx="1122123" cy="736651"/>
          </a:xfrm>
          <a:prstGeom prst="roundRect">
            <a:avLst>
              <a:gd name="adj" fmla="val 508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57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Après authentification, plusieurs portails sont proposés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0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585000"/>
          </a:xfrm>
        </p:spPr>
        <p:txBody>
          <a:bodyPr/>
          <a:lstStyle/>
          <a:p>
            <a:r>
              <a:rPr lang="fr-FR" sz="3200" dirty="0" smtClean="0"/>
              <a:t>L’accueil et les services socles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40" y="935587"/>
            <a:ext cx="6346725" cy="3751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687001" y="1320804"/>
            <a:ext cx="2370256" cy="440946"/>
            <a:chOff x="6292813" y="1344200"/>
            <a:chExt cx="2624737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>
              <a:off x="6292813" y="1607364"/>
              <a:ext cx="368219" cy="26316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02909"/>
            <a:chOff x="191825" y="1259719"/>
            <a:chExt cx="1933776" cy="702909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029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11174"/>
              <a:ext cx="404808" cy="3035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602924" y="2899786"/>
            <a:ext cx="2709076" cy="436964"/>
            <a:chOff x="191825" y="2650674"/>
            <a:chExt cx="2709076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92500"/>
            </a:bodyPr>
            <a:lstStyle/>
            <a:p>
              <a:pPr marL="361950" algn="ctr"/>
              <a:r>
                <a:rPr lang="fr-FR" dirty="0" smtClean="0"/>
                <a:t>La messagerie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 flipV="1">
              <a:off x="2229425" y="2795104"/>
              <a:ext cx="671476" cy="7405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602924" y="3578465"/>
            <a:ext cx="2574076" cy="748943"/>
            <a:chOff x="191825" y="3615614"/>
            <a:chExt cx="2574076" cy="748943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4"/>
              <a:ext cx="2037600" cy="652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L'agenda personnel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>
              <a:off x="2229425" y="3941711"/>
              <a:ext cx="536476" cy="42284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372001" y="2657828"/>
            <a:ext cx="2680028" cy="678922"/>
            <a:chOff x="5949782" y="1344200"/>
            <a:chExt cx="2967768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5949782" y="1633009"/>
              <a:ext cx="711249" cy="11638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602924" y="1839561"/>
            <a:ext cx="2709076" cy="912189"/>
            <a:chOff x="191825" y="2324099"/>
            <a:chExt cx="2709076" cy="912189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67047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85000" lnSpcReduction="1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+ Appel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324099"/>
              <a:ext cx="671476" cy="57695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/>
          <p:cNvGrpSpPr/>
          <p:nvPr/>
        </p:nvGrpSpPr>
        <p:grpSpPr>
          <a:xfrm>
            <a:off x="4491975" y="270215"/>
            <a:ext cx="3725025" cy="794341"/>
            <a:chOff x="4674923" y="1397983"/>
            <a:chExt cx="4124960" cy="948153"/>
          </a:xfrm>
        </p:grpSpPr>
        <p:sp>
          <p:nvSpPr>
            <p:cNvPr id="51" name="ZoneTexte 50"/>
            <p:cNvSpPr txBox="1"/>
            <p:nvPr/>
          </p:nvSpPr>
          <p:spPr>
            <a:xfrm>
              <a:off x="6543363" y="1397983"/>
              <a:ext cx="2256520" cy="7060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92500" lnSpcReduction="10000"/>
            </a:bodyPr>
            <a:lstStyle/>
            <a:p>
              <a:pPr marL="273050" algn="ctr"/>
              <a:r>
                <a:rPr lang="fr-FR" dirty="0" smtClean="0"/>
                <a:t>Les fiches élèves</a:t>
              </a:r>
            </a:p>
          </p:txBody>
        </p:sp>
        <p:sp>
          <p:nvSpPr>
            <p:cNvPr id="52" name="Ellipse 51"/>
            <p:cNvSpPr/>
            <p:nvPr/>
          </p:nvSpPr>
          <p:spPr>
            <a:xfrm>
              <a:off x="6596122" y="1472450"/>
              <a:ext cx="360000" cy="386738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Connecteur droit avec flèche 52"/>
            <p:cNvCxnSpPr/>
            <p:nvPr/>
          </p:nvCxnSpPr>
          <p:spPr>
            <a:xfrm flipH="1">
              <a:off x="4674923" y="1723802"/>
              <a:ext cx="1868440" cy="62233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19" y="20210"/>
            <a:ext cx="1159560" cy="11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94" y="958269"/>
            <a:ext cx="5767655" cy="3941714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512226" y="1320804"/>
            <a:ext cx="2545030" cy="440946"/>
            <a:chOff x="6099274" y="1344200"/>
            <a:chExt cx="2818276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 flipV="1">
              <a:off x="6099274" y="1554985"/>
              <a:ext cx="561756" cy="523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89018"/>
            <a:chOff x="191825" y="1259719"/>
            <a:chExt cx="1933776" cy="789018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89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54228"/>
              <a:ext cx="404808" cy="26052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1003947" y="2364764"/>
            <a:ext cx="2218053" cy="436964"/>
            <a:chOff x="191825" y="2650674"/>
            <a:chExt cx="2218053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devoirs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>
              <a:off x="2229425" y="2869156"/>
              <a:ext cx="180453" cy="707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1009818" y="2884543"/>
            <a:ext cx="2212182" cy="479394"/>
            <a:chOff x="191825" y="3615615"/>
            <a:chExt cx="2212182" cy="479394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notes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>
              <a:off x="2229425" y="3842804"/>
              <a:ext cx="174582" cy="25220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03947" y="3421736"/>
            <a:ext cx="2308053" cy="682823"/>
            <a:chOff x="191825" y="4307467"/>
            <a:chExt cx="2308053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361950" algn="ctr"/>
              <a:r>
                <a:rPr lang="fr-FR" dirty="0" smtClean="0"/>
                <a:t>Les absences et retards</a:t>
              </a:r>
            </a:p>
          </p:txBody>
        </p:sp>
        <p:sp>
          <p:nvSpPr>
            <p:cNvPr id="56" name="Ellipse 55"/>
            <p:cNvSpPr/>
            <p:nvPr/>
          </p:nvSpPr>
          <p:spPr>
            <a:xfrm>
              <a:off x="257875" y="436580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avec flèche 56"/>
            <p:cNvCxnSpPr>
              <a:stCxn id="55" idx="3"/>
            </p:cNvCxnSpPr>
            <p:nvPr/>
          </p:nvCxnSpPr>
          <p:spPr>
            <a:xfrm>
              <a:off x="2229425" y="4648879"/>
              <a:ext cx="270453" cy="1222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003947" y="4187372"/>
            <a:ext cx="2308053" cy="454378"/>
            <a:chOff x="191825" y="5293385"/>
            <a:chExt cx="2308053" cy="454378"/>
          </a:xfrm>
        </p:grpSpPr>
        <p:sp>
          <p:nvSpPr>
            <p:cNvPr id="46" name="ZoneTexte 45"/>
            <p:cNvSpPr txBox="1"/>
            <p:nvPr/>
          </p:nvSpPr>
          <p:spPr>
            <a:xfrm>
              <a:off x="191825" y="529338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/>
              <a:r>
                <a:rPr lang="fr-FR" sz="2400" dirty="0" smtClean="0"/>
                <a:t>Les messages</a:t>
              </a:r>
            </a:p>
          </p:txBody>
        </p:sp>
        <p:sp>
          <p:nvSpPr>
            <p:cNvPr id="48" name="Ellipse 47"/>
            <p:cNvSpPr/>
            <p:nvPr/>
          </p:nvSpPr>
          <p:spPr>
            <a:xfrm>
              <a:off x="257875" y="535172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Connecteur droit avec flèche 53"/>
            <p:cNvCxnSpPr>
              <a:stCxn id="46" idx="3"/>
            </p:cNvCxnSpPr>
            <p:nvPr/>
          </p:nvCxnSpPr>
          <p:spPr>
            <a:xfrm>
              <a:off x="2229425" y="5520574"/>
              <a:ext cx="270453" cy="7491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507000" y="2657828"/>
            <a:ext cx="2545028" cy="678922"/>
            <a:chOff x="6099276" y="1344200"/>
            <a:chExt cx="2818274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6099276" y="1554985"/>
              <a:ext cx="561755" cy="19440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1003947" y="1702805"/>
            <a:ext cx="2308053" cy="579144"/>
            <a:chOff x="191825" y="2508494"/>
            <a:chExt cx="2308053" cy="579144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5218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(pour les élèves)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508494"/>
              <a:ext cx="270453" cy="31823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62" y="-6048"/>
            <a:ext cx="1161817" cy="11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93" y="845744"/>
            <a:ext cx="5122512" cy="385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Suivre la </a:t>
            </a:r>
            <a:r>
              <a:rPr lang="fr-FR" dirty="0"/>
              <a:t>scolarité </a:t>
            </a:r>
            <a:r>
              <a:rPr lang="fr-FR" dirty="0" smtClean="0"/>
              <a:t>de son enfant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Zoom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informations principales concernant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les responsables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382000" y="1573641"/>
            <a:ext cx="3337555" cy="436964"/>
            <a:chOff x="-1108130" y="2650674"/>
            <a:chExt cx="3337555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devoirs</a:t>
              </a:r>
            </a:p>
          </p:txBody>
        </p:sp>
        <p:cxnSp>
          <p:nvCxnSpPr>
            <p:cNvPr id="63" name="Connecteur droit avec flèche 62"/>
            <p:cNvCxnSpPr>
              <a:stCxn id="61" idx="1"/>
            </p:cNvCxnSpPr>
            <p:nvPr/>
          </p:nvCxnSpPr>
          <p:spPr>
            <a:xfrm flipH="1">
              <a:off x="-1108130" y="2869156"/>
              <a:ext cx="129995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4855656" y="2724192"/>
            <a:ext cx="3869770" cy="454378"/>
            <a:chOff x="-1640345" y="3615615"/>
            <a:chExt cx="3869770" cy="454378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notes</a:t>
              </a:r>
            </a:p>
          </p:txBody>
        </p:sp>
        <p:cxnSp>
          <p:nvCxnSpPr>
            <p:cNvPr id="60" name="Connecteur droit avec flèche 59"/>
            <p:cNvCxnSpPr>
              <a:stCxn id="58" idx="1"/>
            </p:cNvCxnSpPr>
            <p:nvPr/>
          </p:nvCxnSpPr>
          <p:spPr>
            <a:xfrm flipH="1" flipV="1">
              <a:off x="-1640345" y="3802078"/>
              <a:ext cx="1832170" cy="4072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5697001" y="3542038"/>
            <a:ext cx="3022554" cy="682823"/>
            <a:chOff x="-793129" y="4307467"/>
            <a:chExt cx="3022554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dirty="0" smtClean="0"/>
                <a:t>Les absences et retards</a:t>
              </a:r>
            </a:p>
          </p:txBody>
        </p:sp>
        <p:cxnSp>
          <p:nvCxnSpPr>
            <p:cNvPr id="57" name="Connecteur droit avec flèche 56"/>
            <p:cNvCxnSpPr>
              <a:stCxn id="55" idx="1"/>
            </p:cNvCxnSpPr>
            <p:nvPr/>
          </p:nvCxnSpPr>
          <p:spPr>
            <a:xfrm flipH="1" flipV="1">
              <a:off x="-793129" y="4527805"/>
              <a:ext cx="984954" cy="121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0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974684" y="1051645"/>
            <a:ext cx="1935500" cy="3675129"/>
            <a:chOff x="6551528" y="1096416"/>
            <a:chExt cx="2592472" cy="492258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D333D6-2ADC-4955-8EC7-9EFCD724C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5999" r="29810" b="8995"/>
            <a:stretch/>
          </p:blipFill>
          <p:spPr>
            <a:xfrm>
              <a:off x="6551528" y="1096416"/>
              <a:ext cx="2592472" cy="492258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012" y="1772816"/>
              <a:ext cx="2078264" cy="3635397"/>
            </a:xfrm>
            <a:prstGeom prst="rect">
              <a:avLst/>
            </a:prstGeom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74826" y="4311893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0"/>
            <a:ext cx="5142870" cy="590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appli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"Mon Bureau Numérique", pour Android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Apple, principalement à destination des élèves et responsables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00" y="341317"/>
            <a:ext cx="1983484" cy="57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94" y="415233"/>
            <a:ext cx="356666" cy="424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7" y="415233"/>
            <a:ext cx="399126" cy="424603"/>
          </a:xfrm>
          <a:prstGeom prst="rect">
            <a:avLst/>
          </a:prstGeom>
        </p:spPr>
      </p:pic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268226" y="1039353"/>
            <a:ext cx="5904656" cy="4104147"/>
            <a:chOff x="225231" y="1039353"/>
            <a:chExt cx="5904656" cy="4104147"/>
          </a:xfrm>
        </p:grpSpPr>
        <p:graphicFrame>
          <p:nvGraphicFramePr>
            <p:cNvPr id="18" name="Espace réservé du contenu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17211473"/>
                </p:ext>
              </p:extLst>
            </p:nvPr>
          </p:nvGraphicFramePr>
          <p:xfrm>
            <a:off x="225231" y="1039353"/>
            <a:ext cx="5904656" cy="41041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31" y="1210667"/>
              <a:ext cx="974538" cy="97200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51" y="2444777"/>
              <a:ext cx="1044000" cy="1041281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31" y="3784767"/>
              <a:ext cx="974539" cy="9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3" name="MBN2021_appli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00" y="636750"/>
            <a:ext cx="7857000" cy="4419563"/>
          </a:xfrm>
          <a:prstGeom prst="rect">
            <a:avLst/>
          </a:prstGeom>
          <a:ln>
            <a:solidFill>
              <a:srgbClr val="4A9ECA"/>
            </a:solidFill>
          </a:ln>
        </p:spPr>
      </p:pic>
    </p:spTree>
    <p:extLst>
      <p:ext uri="{BB962C8B-B14F-4D97-AF65-F5344CB8AC3E}">
        <p14:creationId xmlns:p14="http://schemas.microsoft.com/office/powerpoint/2010/main" val="1148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585000"/>
          </a:xfrm>
        </p:spPr>
        <p:txBody>
          <a:bodyPr/>
          <a:lstStyle/>
          <a:p>
            <a:r>
              <a:rPr lang="fr-FR" sz="3200" dirty="0" smtClean="0"/>
              <a:t>LA COMMUNICATION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51" y="1601059"/>
            <a:ext cx="2949849" cy="30403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4632610" y="1266660"/>
            <a:ext cx="972300" cy="390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Elèves</a:t>
            </a:r>
            <a:endParaRPr lang="fr-FR" sz="1400" dirty="0">
              <a:solidFill>
                <a:srgbClr val="0091A6"/>
              </a:solidFill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1043264" y="1263677"/>
            <a:ext cx="2636646" cy="368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Parents et responsables</a:t>
            </a:r>
            <a:endParaRPr lang="fr-FR" sz="1400" dirty="0">
              <a:solidFill>
                <a:srgbClr val="0091A6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3" y="940423"/>
            <a:ext cx="1059386" cy="10593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0" y="1617052"/>
            <a:ext cx="3078340" cy="30403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L'assistant destinataire permet de cibler les correspondants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" y="906750"/>
            <a:ext cx="1059386" cy="99435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881604" y="888427"/>
            <a:ext cx="3178068" cy="1577973"/>
            <a:chOff x="5881604" y="888427"/>
            <a:chExt cx="3178068" cy="1577973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81604" y="888427"/>
              <a:ext cx="3178068" cy="157797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376191" y="1065232"/>
              <a:ext cx="805810" cy="21935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55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00" y="1648949"/>
            <a:ext cx="6075000" cy="281908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000" y="2059244"/>
            <a:ext cx="1602099" cy="19984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499" y="2464119"/>
            <a:ext cx="2239061" cy="21935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Espace réservé du contenu 3"/>
          <p:cNvSpPr txBox="1">
            <a:spLocks/>
          </p:cNvSpPr>
          <p:nvPr/>
        </p:nvSpPr>
        <p:spPr>
          <a:xfrm>
            <a:off x="970535" y="632360"/>
            <a:ext cx="7688579" cy="9728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La messagerie rassemble toute la communauté de l'établissement</a:t>
            </a:r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Elle peut être interne et externe</a:t>
            </a:r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Chaque utilisateur peut paramétrer des notifications </a:t>
            </a:r>
            <a:r>
              <a:rPr lang="fr-FR" sz="1600" dirty="0"/>
              <a:t>sur </a:t>
            </a:r>
            <a:r>
              <a:rPr lang="fr-FR" sz="1600" dirty="0" smtClean="0"/>
              <a:t>sa messagerie </a:t>
            </a:r>
            <a:endParaRPr lang="fr-FR" sz="1600" dirty="0"/>
          </a:p>
          <a:p>
            <a:pPr>
              <a:buClr>
                <a:srgbClr val="4A9ECA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826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576064"/>
          </a:xfrm>
        </p:spPr>
        <p:txBody>
          <a:bodyPr/>
          <a:lstStyle/>
          <a:p>
            <a:r>
              <a:rPr lang="fr-FR" dirty="0"/>
              <a:t>Objectifs de la 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2CF4BC-A407-42A1-9651-2E152570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3973">
            <a:off x="557159" y="1580822"/>
            <a:ext cx="1484744" cy="1511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hevron 11"/>
          <p:cNvSpPr/>
          <p:nvPr/>
        </p:nvSpPr>
        <p:spPr>
          <a:xfrm>
            <a:off x="2383096" y="1524346"/>
            <a:ext cx="4792313" cy="34932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L’accès à l’ENT et les services socles</a:t>
            </a:r>
          </a:p>
        </p:txBody>
      </p:sp>
      <p:sp>
        <p:nvSpPr>
          <p:cNvPr id="14" name="Chevron 13"/>
          <p:cNvSpPr/>
          <p:nvPr/>
        </p:nvSpPr>
        <p:spPr>
          <a:xfrm>
            <a:off x="2383096" y="2036762"/>
            <a:ext cx="4792313" cy="35948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La communication</a:t>
            </a:r>
          </a:p>
        </p:txBody>
      </p:sp>
      <p:sp>
        <p:nvSpPr>
          <p:cNvPr id="15" name="Chevron 14"/>
          <p:cNvSpPr/>
          <p:nvPr/>
        </p:nvSpPr>
        <p:spPr>
          <a:xfrm>
            <a:off x="567000" y="746409"/>
            <a:ext cx="6608409" cy="614844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cs typeface="Segoe UI" panose="020B0502040204020203" pitchFamily="34" charset="0"/>
              </a:rPr>
              <a:t>Découvrir les principales </a:t>
            </a:r>
            <a:r>
              <a:rPr lang="fr-FR" sz="2000" dirty="0" smtClean="0">
                <a:solidFill>
                  <a:schemeClr val="bg1"/>
                </a:solidFill>
                <a:cs typeface="Segoe UI" panose="020B0502040204020203" pitchFamily="34" charset="0"/>
              </a:rPr>
              <a:t>fonctionnalités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chemeClr val="bg1"/>
                </a:solidFill>
                <a:cs typeface="Segoe UI" panose="020B0502040204020203" pitchFamily="34" charset="0"/>
              </a:rPr>
              <a:t>de </a:t>
            </a:r>
            <a:r>
              <a:rPr lang="fr-FR" sz="2000" dirty="0" smtClean="0">
                <a:solidFill>
                  <a:schemeClr val="bg1"/>
                </a:solidFill>
                <a:cs typeface="Segoe UI" panose="020B0502040204020203" pitchFamily="34" charset="0"/>
              </a:rPr>
              <a:t>l’ENT</a:t>
            </a:r>
          </a:p>
        </p:txBody>
      </p:sp>
      <p:sp>
        <p:nvSpPr>
          <p:cNvPr id="16" name="Chevron 15"/>
          <p:cNvSpPr/>
          <p:nvPr/>
        </p:nvSpPr>
        <p:spPr>
          <a:xfrm>
            <a:off x="2383096" y="2559338"/>
            <a:ext cx="4792313" cy="34932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Les fonctionnalités pédagogiques</a:t>
            </a:r>
          </a:p>
        </p:txBody>
      </p:sp>
      <p:sp>
        <p:nvSpPr>
          <p:cNvPr id="19" name="Chevron 18"/>
          <p:cNvSpPr/>
          <p:nvPr/>
        </p:nvSpPr>
        <p:spPr>
          <a:xfrm>
            <a:off x="2383096" y="3071754"/>
            <a:ext cx="4792313" cy="35948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La vie scolaire</a:t>
            </a:r>
          </a:p>
        </p:txBody>
      </p:sp>
      <p:sp>
        <p:nvSpPr>
          <p:cNvPr id="20" name="Chevron 19"/>
          <p:cNvSpPr/>
          <p:nvPr/>
        </p:nvSpPr>
        <p:spPr>
          <a:xfrm>
            <a:off x="2383096" y="3594330"/>
            <a:ext cx="4792313" cy="359482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smtClean="0">
                <a:solidFill>
                  <a:schemeClr val="bg1"/>
                </a:solidFill>
                <a:cs typeface="Segoe UI" panose="020B0502040204020203" pitchFamily="34" charset="0"/>
              </a:rPr>
              <a:t>La documentation et la formation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738812"/>
            <a:ext cx="2231023" cy="1992938"/>
          </a:xfrm>
          <a:prstGeom prst="rect">
            <a:avLst/>
          </a:prstGeom>
        </p:spPr>
      </p:pic>
      <p:sp>
        <p:nvSpPr>
          <p:cNvPr id="17" name="Espace réservé du numéro de diapositive 8"/>
          <p:cNvSpPr>
            <a:spLocks noGrp="1"/>
          </p:cNvSpPr>
          <p:nvPr>
            <p:ph type="sldNum" sz="quarter" idx="18"/>
          </p:nvPr>
        </p:nvSpPr>
        <p:spPr>
          <a:xfrm>
            <a:off x="7407000" y="4783138"/>
            <a:ext cx="1349375" cy="360362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D'autres fonctionnalités de communication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6" name="Espace réservé du contenu 3"/>
          <p:cNvSpPr txBox="1">
            <a:spLocks/>
          </p:cNvSpPr>
          <p:nvPr/>
        </p:nvSpPr>
        <p:spPr>
          <a:xfrm>
            <a:off x="26470" y="1309760"/>
            <a:ext cx="3935606" cy="9728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Envoi des courriels à un nombre important de </a:t>
            </a:r>
            <a:r>
              <a:rPr lang="fr-FR" sz="1300" dirty="0" smtClean="0"/>
              <a:t>destinataires</a:t>
            </a:r>
            <a:endParaRPr lang="fr-FR" sz="1300" dirty="0"/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300" dirty="0"/>
              <a:t>Affichage d'annonces sur la page </a:t>
            </a:r>
            <a:r>
              <a:rPr lang="fr-FR" sz="1300" dirty="0" smtClean="0"/>
              <a:t>d'accueil</a:t>
            </a:r>
          </a:p>
          <a:p>
            <a:pPr indent="-194072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300" dirty="0" smtClean="0"/>
              <a:t>3 niveaux d'information</a:t>
            </a:r>
            <a:endParaRPr lang="fr-FR" sz="1300" dirty="0"/>
          </a:p>
          <a:p>
            <a:pPr>
              <a:buClr>
                <a:srgbClr val="4A9ECA"/>
              </a:buClr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complément de la messagerie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 bwMode="gray">
          <a:xfrm>
            <a:off x="117778" y="891226"/>
            <a:ext cx="8882434" cy="89099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fr-FR" sz="1600" dirty="0" smtClean="0"/>
              <a:t>La communication ciblée : </a:t>
            </a:r>
            <a:r>
              <a:rPr lang="fr-FR" sz="1400" b="0" dirty="0" smtClean="0"/>
              <a:t>Pour envoyer une information en masse vers des cibles précises d’utilisateurs</a:t>
            </a:r>
            <a:endParaRPr lang="fr-FR" sz="1400" b="0" dirty="0"/>
          </a:p>
        </p:txBody>
      </p:sp>
      <p:pic>
        <p:nvPicPr>
          <p:cNvPr id="18" name="Imag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34" y="1422563"/>
            <a:ext cx="3099443" cy="14964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itre 8"/>
          <p:cNvSpPr txBox="1">
            <a:spLocks/>
          </p:cNvSpPr>
          <p:nvPr/>
        </p:nvSpPr>
        <p:spPr bwMode="gray">
          <a:xfrm>
            <a:off x="4122000" y="3020678"/>
            <a:ext cx="5355000" cy="113813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latin typeface="+mn-lt"/>
              </a:rPr>
              <a:t>Les formulaires </a:t>
            </a:r>
          </a:p>
          <a:p>
            <a:r>
              <a:rPr lang="fr-FR" sz="1400" b="0" dirty="0" smtClean="0">
                <a:solidFill>
                  <a:srgbClr val="4A9ECA"/>
                </a:solidFill>
              </a:rPr>
              <a:t>(menu SERVICES PERSONNELS </a:t>
            </a:r>
            <a:r>
              <a:rPr lang="fr-FR" sz="1400" b="0" dirty="0" smtClean="0">
                <a:solidFill>
                  <a:srgbClr val="4A9ECA"/>
                </a:solidFill>
                <a:sym typeface="Wingdings" panose="05000000000000000000" pitchFamily="2" charset="2"/>
              </a:rPr>
              <a:t></a:t>
            </a:r>
            <a:r>
              <a:rPr lang="fr-FR" sz="1400" b="0" dirty="0" smtClean="0">
                <a:solidFill>
                  <a:srgbClr val="4A9ECA"/>
                </a:solidFill>
              </a:rPr>
              <a:t> Formulaires)</a:t>
            </a:r>
            <a:br>
              <a:rPr lang="fr-FR" sz="1400" b="0" dirty="0" smtClean="0">
                <a:solidFill>
                  <a:srgbClr val="4A9ECA"/>
                </a:solidFill>
              </a:rPr>
            </a:br>
            <a:endParaRPr lang="fr-FR" sz="1400" b="0" dirty="0">
              <a:solidFill>
                <a:srgbClr val="4A9ECA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3" y="3001963"/>
            <a:ext cx="3420000" cy="198837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4346221" y="3507913"/>
            <a:ext cx="4744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3 </a:t>
            </a:r>
            <a:r>
              <a:rPr lang="fr-FR" sz="1200" dirty="0"/>
              <a:t>étapes :</a:t>
            </a:r>
          </a:p>
          <a:p>
            <a:pPr marL="177800" indent="-17780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Création du modèle de formulaire</a:t>
            </a:r>
          </a:p>
          <a:p>
            <a:pPr marL="177800" indent="-17780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Création du support de diffusion (courriel, page de blog...) et diffusion</a:t>
            </a:r>
          </a:p>
          <a:p>
            <a:pPr marL="177800" indent="-17780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Analyse du résultat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EE3664-ED47-4E4C-B435-D1047A223E8E}"/>
              </a:ext>
            </a:extLst>
          </p:cNvPr>
          <p:cNvSpPr txBox="1"/>
          <p:nvPr/>
        </p:nvSpPr>
        <p:spPr>
          <a:xfrm>
            <a:off x="5921999" y="1162760"/>
            <a:ext cx="3078213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269875"/>
            <a:r>
              <a:rPr lang="fr-FR" sz="1400" dirty="0" smtClean="0">
                <a:solidFill>
                  <a:srgbClr val="C00000"/>
                </a:solidFill>
              </a:rPr>
              <a:t>Par défaut, uniquement pour </a:t>
            </a:r>
            <a:r>
              <a:rPr lang="fr-FR" sz="1400" dirty="0">
                <a:solidFill>
                  <a:srgbClr val="C00000"/>
                </a:solidFill>
              </a:rPr>
              <a:t>les chefs et l’administrateur ENT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60" y="1101403"/>
            <a:ext cx="381189" cy="3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1350000"/>
          </a:xfrm>
        </p:spPr>
        <p:txBody>
          <a:bodyPr/>
          <a:lstStyle/>
          <a:p>
            <a:r>
              <a:rPr lang="fr-FR" sz="3200" dirty="0" smtClean="0"/>
              <a:t>LES FONCTIONNALITÉS PÉDAGOGIQUES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Les principaux services pédagogiques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52" y="2250463"/>
            <a:ext cx="1786284" cy="44061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00" y="2212953"/>
            <a:ext cx="1082604" cy="637752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1115616" y="2850706"/>
            <a:ext cx="2141171" cy="83097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400" dirty="0" smtClean="0"/>
              <a:t>La suite bureautique Microsoft </a:t>
            </a:r>
            <a:r>
              <a:rPr lang="fr-FR" sz="1400" dirty="0" smtClean="0"/>
              <a:t>Office OnLine</a:t>
            </a:r>
            <a:endParaRPr lang="fr-FR" sz="1400" dirty="0" smtClean="0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6" y="4215312"/>
            <a:ext cx="1301934" cy="450416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5557787" y="2753306"/>
            <a:ext cx="2056213" cy="4499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dirty="0" smtClean="0"/>
              <a:t>La plateforme</a:t>
            </a:r>
          </a:p>
          <a:p>
            <a:pPr algn="ctr"/>
            <a:r>
              <a:rPr lang="fr-FR" sz="1400" dirty="0" smtClean="0"/>
              <a:t>de cours en ligne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20" y="2066080"/>
            <a:ext cx="1137154" cy="1137154"/>
          </a:xfrm>
          <a:prstGeom prst="rect">
            <a:avLst/>
          </a:prstGeom>
        </p:spPr>
      </p:pic>
      <p:cxnSp>
        <p:nvCxnSpPr>
          <p:cNvPr id="53" name="Connecteur droit 52"/>
          <p:cNvCxnSpPr/>
          <p:nvPr/>
        </p:nvCxnSpPr>
        <p:spPr>
          <a:xfrm flipV="1">
            <a:off x="4408497" y="1919208"/>
            <a:ext cx="0" cy="1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endCxn id="52" idx="2"/>
          </p:cNvCxnSpPr>
          <p:nvPr/>
        </p:nvCxnSpPr>
        <p:spPr>
          <a:xfrm flipV="1">
            <a:off x="4408497" y="3203234"/>
            <a:ext cx="0" cy="172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3477095" y="3561910"/>
            <a:ext cx="2007255" cy="4498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dirty="0" smtClean="0"/>
              <a:t>Le Médiacentre : ressources  et manuels numériques</a:t>
            </a:r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3256787" y="2553096"/>
            <a:ext cx="4406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H="1">
            <a:off x="5068213" y="2553096"/>
            <a:ext cx="391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654" y="2234220"/>
            <a:ext cx="989686" cy="637752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2926347" y="1532028"/>
            <a:ext cx="3055752" cy="4736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dirty="0" smtClean="0"/>
              <a:t>Les fonctionnalités de l'ENT</a:t>
            </a: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8"/>
          <a:srcRect l="25457" t="22627" r="12718" b="31387"/>
          <a:stretch/>
        </p:blipFill>
        <p:spPr>
          <a:xfrm>
            <a:off x="3448302" y="771750"/>
            <a:ext cx="2011843" cy="8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158" y="2301750"/>
            <a:ext cx="2844776" cy="2416800"/>
          </a:xfrm>
          <a:prstGeom prst="rect">
            <a:avLst/>
          </a:prstGeom>
          <a:ln w="1270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6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1287051" y="1975555"/>
            <a:ext cx="2690883" cy="1339183"/>
          </a:xfrm>
        </p:spPr>
        <p:txBody>
          <a:bodyPr>
            <a:normAutofit/>
          </a:bodyPr>
          <a:lstStyle/>
          <a:p>
            <a:pPr marL="128588" indent="-128588"/>
            <a:r>
              <a:rPr lang="fr-FR" sz="1800" dirty="0" smtClean="0"/>
              <a:t>Vue </a:t>
            </a:r>
            <a:r>
              <a:rPr lang="fr-FR" sz="1800" dirty="0"/>
              <a:t>"Travail à faire"</a:t>
            </a:r>
          </a:p>
          <a:p>
            <a:pPr marL="128588" indent="-128588"/>
            <a:endParaRPr lang="fr-FR" sz="1800" dirty="0"/>
          </a:p>
          <a:p>
            <a:pPr marL="128588" indent="-128588"/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33" y="1082312"/>
            <a:ext cx="3679677" cy="3325009"/>
          </a:xfrm>
          <a:prstGeom prst="rect">
            <a:avLst/>
          </a:prstGeom>
          <a:ln w="1270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 smtClean="0"/>
              <a:t>Le cahier de textes</a:t>
            </a:r>
            <a:endParaRPr lang="fr-FR" sz="2550" dirty="0"/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cahier de textes regroupe la plupart des fonctionnalités pédagogiques de l’ENT</a:t>
            </a:r>
          </a:p>
        </p:txBody>
      </p:sp>
      <p:sp>
        <p:nvSpPr>
          <p:cNvPr id="28" name="Espace réservé du contenu 3"/>
          <p:cNvSpPr txBox="1">
            <a:spLocks/>
          </p:cNvSpPr>
          <p:nvPr/>
        </p:nvSpPr>
        <p:spPr bwMode="gray">
          <a:xfrm>
            <a:off x="2022559" y="976445"/>
            <a:ext cx="2690883" cy="19982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257175" indent="-2571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91A6"/>
              </a:buClr>
              <a:buFont typeface="Calibri" panose="020F0502020204030204" pitchFamily="34" charset="0"/>
              <a:buChar char="•"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1A6"/>
              </a:buClr>
              <a:buFont typeface="Arial" panose="020B0604020202020204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91A6"/>
              </a:buClr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91A6"/>
              </a:buClr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0091A6"/>
              </a:buClr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 algn="r"/>
            <a:r>
              <a:rPr lang="fr-FR" sz="1800" dirty="0" smtClean="0"/>
              <a:t>Vue "Emploi du temps calendaire"</a:t>
            </a:r>
            <a:endParaRPr lang="fr-FR" sz="1800" dirty="0"/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8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 smtClean="0"/>
              <a:t>Le cahier de textes</a:t>
            </a:r>
            <a:endParaRPr lang="fr-FR" sz="2550" dirty="0"/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cahier de textes regroupe la plupart des fonctionnalités pédagogiques de l’ENT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910" y="1059582"/>
            <a:ext cx="4128422" cy="3445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space réservé du contenu 3"/>
          <p:cNvSpPr txBox="1">
            <a:spLocks/>
          </p:cNvSpPr>
          <p:nvPr/>
        </p:nvSpPr>
        <p:spPr>
          <a:xfrm>
            <a:off x="522000" y="1133842"/>
            <a:ext cx="3239910" cy="13929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La collecte de travail à faire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La création de parcours pédagogiques</a:t>
            </a:r>
          </a:p>
          <a:p>
            <a:pPr marL="128588" indent="-128588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L'insertion des fichiers de l'enseignant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" t="2353" r="1195" b="755"/>
          <a:stretch/>
        </p:blipFill>
        <p:spPr>
          <a:xfrm>
            <a:off x="972000" y="2554737"/>
            <a:ext cx="3198019" cy="2040273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3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Les fonctionnalités ENT : Le porte-document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62000" y="721038"/>
            <a:ext cx="87300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" indent="-2381" algn="just">
              <a:lnSpc>
                <a:spcPct val="115000"/>
              </a:lnSpc>
            </a:pPr>
            <a:r>
              <a:rPr lang="fr-FR" sz="1600" dirty="0">
                <a:ea typeface="Calibri" panose="020F0502020204030204" pitchFamily="34" charset="0"/>
                <a:cs typeface="Arial" panose="020B0604020202020204" pitchFamily="34" charset="0"/>
              </a:rPr>
              <a:t>Chaque utilisateur (sauf les responsables) peut stocker des fichiers qui lui sont propres ou qu’il partage avec d’autres utilisateurs.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000" y="1469488"/>
            <a:ext cx="3514270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400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Capacité de stockage illimitée, mais avec des quotas :</a:t>
            </a:r>
            <a:endParaRPr lang="fr-F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319" lvl="1" indent="-132160" algn="just">
              <a:lnSpc>
                <a:spcPct val="115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2 Go pour les enseignants 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319" lvl="1" indent="-132160" algn="just">
              <a:lnSpc>
                <a:spcPct val="115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1 Go pour les élèves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4319" lvl="1" indent="-132160" algn="just">
              <a:lnSpc>
                <a:spcPct val="115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0000"/>
                </a:solidFill>
                <a:ea typeface="Calibri" panose="020F0502020204030204" pitchFamily="34" charset="0"/>
                <a:cs typeface="DINPro-Regular"/>
              </a:rPr>
              <a:t>1 Go pour les personnels non-enseignants</a:t>
            </a:r>
            <a:endParaRPr lang="fr-FR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endParaRPr lang="fr-FR" sz="14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Cette </a:t>
            </a:r>
            <a:r>
              <a:rPr lang="fr-FR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capacité de stockage peut être augmentée par l'Administrateur ENT</a:t>
            </a: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endParaRPr lang="fr-FR" sz="14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25"/>
              </a:spcBef>
            </a:pP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</a:t>
            </a:r>
            <a:r>
              <a:rPr lang="fr-FR" sz="1400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Webdav</a:t>
            </a:r>
            <a:r>
              <a:rPr lang="fr-FR" sz="1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permet de gérer vos fichiers à partir de votre poste de travail.</a:t>
            </a:r>
            <a:endParaRPr lang="fr-F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867" y="1527370"/>
            <a:ext cx="5044133" cy="2925000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Les fonctionnalités ENT : les rubriques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Rubriques et espaces de classes : le travail collaboratif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30" y="2476764"/>
            <a:ext cx="3805472" cy="2074295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31" y="973600"/>
            <a:ext cx="3803879" cy="2798021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19" y="1142245"/>
            <a:ext cx="3178969" cy="514350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 Médiacentre</a:t>
            </a:r>
          </a:p>
        </p:txBody>
      </p:sp>
      <p:sp>
        <p:nvSpPr>
          <p:cNvPr id="27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L’accès aux ressources et aux manuels numériques (GAR)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1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230139" y="964888"/>
            <a:ext cx="6690337" cy="285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/>
              <a:t>Dans </a:t>
            </a:r>
            <a:r>
              <a:rPr lang="fr-FR" sz="1600" dirty="0" smtClean="0"/>
              <a:t>l'établissement, </a:t>
            </a:r>
            <a:r>
              <a:rPr lang="fr-FR" sz="1600" dirty="0"/>
              <a:t>un responsable d'affectation attribue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000" y="1281353"/>
            <a:ext cx="28431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2160" indent="-125016"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Les manuels numériques</a:t>
            </a:r>
          </a:p>
          <a:p>
            <a:pPr marL="7144">
              <a:buClr>
                <a:srgbClr val="0091A6"/>
              </a:buClr>
            </a:pPr>
            <a:endParaRPr lang="fr-FR" sz="1600" dirty="0" smtClean="0"/>
          </a:p>
          <a:p>
            <a:pPr marL="132160" indent="-125016"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Les </a:t>
            </a:r>
            <a:r>
              <a:rPr lang="fr-FR" sz="1600" dirty="0"/>
              <a:t>ressources gratuites : BRNE, Labomep, Jalons…</a:t>
            </a:r>
          </a:p>
          <a:p>
            <a:pPr marL="7144">
              <a:buClr>
                <a:srgbClr val="0091A6"/>
              </a:buClr>
            </a:pPr>
            <a:endParaRPr lang="fr-FR" sz="1600" dirty="0"/>
          </a:p>
          <a:p>
            <a:pPr marL="132160" indent="-125016"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Les ressources par abonnement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00" y="1259505"/>
            <a:ext cx="5130000" cy="3411450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1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La suite Microsoft Office OnLine</a:t>
            </a:r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252000" y="899799"/>
            <a:ext cx="4347000" cy="351918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5"/>
              </a:spcBef>
              <a:buNone/>
            </a:pPr>
            <a:r>
              <a:rPr lang="fr-FR" sz="1600" dirty="0"/>
              <a:t>Les logiciels disponibles :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/>
              <a:t>Word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/>
              <a:t>Excel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Powerpoint</a:t>
            </a:r>
            <a:endParaRPr lang="fr-FR" sz="1200" dirty="0"/>
          </a:p>
          <a:p>
            <a:pPr marL="0" indent="0">
              <a:spcBef>
                <a:spcPts val="1800"/>
              </a:spcBef>
              <a:buNone/>
            </a:pPr>
            <a:r>
              <a:rPr lang="fr-FR" sz="1600" dirty="0"/>
              <a:t>Les profils qui en bénéficient par défaut :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/>
              <a:t>Elèves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Enseignants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Non-Enseignants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sz="1600" dirty="0" smtClean="0"/>
              <a:t>La suite </a:t>
            </a:r>
            <a:r>
              <a:rPr lang="fr-FR" sz="1600" dirty="0" err="1" smtClean="0"/>
              <a:t>OfficeOnLine</a:t>
            </a:r>
            <a:r>
              <a:rPr lang="fr-FR" sz="1600" dirty="0" smtClean="0"/>
              <a:t> est collaborative :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Partage des documents dans les rubriques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Ecriture simultanée</a:t>
            </a:r>
            <a:endParaRPr lang="fr-FR" sz="1200" dirty="0"/>
          </a:p>
          <a:p>
            <a:pPr marL="0" indent="0">
              <a:spcBef>
                <a:spcPts val="450"/>
              </a:spcBef>
              <a:buNone/>
            </a:pPr>
            <a:endParaRPr lang="fr-FR" sz="1600" dirty="0" smtClean="0"/>
          </a:p>
          <a:p>
            <a:pPr marL="128588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00" y="1284588"/>
            <a:ext cx="3580584" cy="2032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022000" y="3492675"/>
            <a:ext cx="4572000" cy="11156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25"/>
              </a:spcBef>
            </a:pPr>
            <a:r>
              <a:rPr lang="fr-FR" dirty="0" smtClean="0"/>
              <a:t>Avantages :</a:t>
            </a:r>
            <a:endParaRPr lang="fr-FR" dirty="0"/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Aucune installation</a:t>
            </a:r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Travail en établissement et à la maison</a:t>
            </a:r>
            <a:endParaRPr lang="fr-FR" sz="1200" dirty="0"/>
          </a:p>
          <a:p>
            <a:pPr marL="361950" indent="-1841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fr-FR" sz="1200" dirty="0" smtClean="0"/>
              <a:t>Enregistrement automatique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09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" y="50603"/>
            <a:ext cx="2084339" cy="514137"/>
          </a:xfrm>
          <a:prstGeom prst="rect">
            <a:avLst/>
          </a:prstGeom>
        </p:spPr>
      </p:pic>
      <p:sp>
        <p:nvSpPr>
          <p:cNvPr id="11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plateforme de cours en ligne libre et indépendante des ENT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010" y="1072748"/>
            <a:ext cx="5572453" cy="2926691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97000" y="1380271"/>
            <a:ext cx="2475000" cy="2414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lnSpc>
                <a:spcPct val="110000"/>
              </a:lnSpc>
            </a:pPr>
            <a:r>
              <a:rPr lang="fr-FR" sz="2100" b="1" dirty="0">
                <a:ea typeface="Times New Roman" panose="02020603050405020304" pitchFamily="18" charset="0"/>
              </a:rPr>
              <a:t>+ </a:t>
            </a:r>
            <a:r>
              <a:rPr lang="fr-FR" sz="1350" dirty="0">
                <a:ea typeface="Times New Roman" panose="02020603050405020304" pitchFamily="18" charset="0"/>
              </a:rPr>
              <a:t>: Libre/gratuit/pérenne (transfert des cours)</a:t>
            </a:r>
          </a:p>
          <a:p>
            <a:pPr marL="268288" indent="-268288">
              <a:lnSpc>
                <a:spcPct val="110000"/>
              </a:lnSpc>
            </a:pPr>
            <a:r>
              <a:rPr lang="fr-FR" sz="2100" b="1" dirty="0">
                <a:ea typeface="Times New Roman" panose="02020603050405020304" pitchFamily="18" charset="0"/>
              </a:rPr>
              <a:t>+</a:t>
            </a:r>
            <a:r>
              <a:rPr lang="fr-FR" sz="1350" b="1" dirty="0">
                <a:ea typeface="Times New Roman" panose="02020603050405020304" pitchFamily="18" charset="0"/>
              </a:rPr>
              <a:t> </a:t>
            </a:r>
            <a:r>
              <a:rPr lang="fr-FR" sz="1350" dirty="0">
                <a:ea typeface="Times New Roman" panose="02020603050405020304" pitchFamily="18" charset="0"/>
              </a:rPr>
              <a:t>: Individualisation des apprentissages</a:t>
            </a:r>
          </a:p>
          <a:p>
            <a:pPr marL="268288" indent="-268288">
              <a:lnSpc>
                <a:spcPct val="110000"/>
              </a:lnSpc>
            </a:pPr>
            <a:r>
              <a:rPr lang="fr-FR" sz="2100" b="1" dirty="0">
                <a:ea typeface="Times New Roman" panose="02020603050405020304" pitchFamily="18" charset="0"/>
              </a:rPr>
              <a:t>+</a:t>
            </a:r>
            <a:r>
              <a:rPr lang="fr-FR" sz="1350" b="1" dirty="0">
                <a:ea typeface="Times New Roman" panose="02020603050405020304" pitchFamily="18" charset="0"/>
              </a:rPr>
              <a:t> </a:t>
            </a:r>
            <a:r>
              <a:rPr lang="fr-FR" sz="1350" dirty="0">
                <a:ea typeface="Times New Roman" panose="02020603050405020304" pitchFamily="18" charset="0"/>
              </a:rPr>
              <a:t>: Mutualisation académique</a:t>
            </a:r>
          </a:p>
          <a:p>
            <a:pPr marL="268288" indent="-268288">
              <a:lnSpc>
                <a:spcPct val="110000"/>
              </a:lnSpc>
            </a:pPr>
            <a:r>
              <a:rPr lang="fr-FR" sz="2100" b="1" dirty="0" smtClean="0">
                <a:ea typeface="Times New Roman" panose="02020603050405020304" pitchFamily="18" charset="0"/>
              </a:rPr>
              <a:t>- </a:t>
            </a:r>
            <a:r>
              <a:rPr lang="fr-FR" sz="1350" dirty="0" smtClean="0">
                <a:ea typeface="Times New Roman" panose="02020603050405020304" pitchFamily="18" charset="0"/>
              </a:rPr>
              <a:t> </a:t>
            </a:r>
            <a:r>
              <a:rPr lang="fr-FR" sz="1350" dirty="0">
                <a:ea typeface="Times New Roman" panose="02020603050405020304" pitchFamily="18" charset="0"/>
              </a:rPr>
              <a:t>: Nécessite une formation initiale</a:t>
            </a:r>
          </a:p>
        </p:txBody>
      </p:sp>
    </p:spTree>
    <p:extLst>
      <p:ext uri="{BB962C8B-B14F-4D97-AF65-F5344CB8AC3E}">
        <p14:creationId xmlns:p14="http://schemas.microsoft.com/office/powerpoint/2010/main" val="3281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4929"/>
          </a:xfrm>
        </p:spPr>
        <p:txBody>
          <a:bodyPr/>
          <a:lstStyle/>
          <a:p>
            <a:r>
              <a:rPr lang="fr-FR" dirty="0"/>
              <a:t>L’ENT : Le périmètre géographique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60" y="604947"/>
            <a:ext cx="3509302" cy="297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à coins arrondis 17"/>
          <p:cNvSpPr/>
          <p:nvPr/>
        </p:nvSpPr>
        <p:spPr>
          <a:xfrm>
            <a:off x="253710" y="992605"/>
            <a:ext cx="4280886" cy="2184728"/>
          </a:xfrm>
          <a:prstGeom prst="roundRect">
            <a:avLst>
              <a:gd name="adj" fmla="val 5138"/>
            </a:avLst>
          </a:prstGeom>
          <a:solidFill>
            <a:srgbClr val="4A9ECA">
              <a:alpha val="14118"/>
            </a:srgbClr>
          </a:solidFill>
          <a:ln w="28575">
            <a:solidFill>
              <a:srgbClr val="4A9ECA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0" y="6463342"/>
            <a:ext cx="7596336" cy="4046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fr-FR" sz="1200" i="1" dirty="0" smtClean="0"/>
              <a:t>* Direction Régionale de l'Alimentation, de l'Agriculture et de la Forêt : la DRAAF gère les lycées agricoles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60000" y="1136620"/>
            <a:ext cx="4278479" cy="2496970"/>
            <a:chOff x="395536" y="1607327"/>
            <a:chExt cx="4278479" cy="2496970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607327"/>
              <a:ext cx="406493" cy="406493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010054"/>
              <a:ext cx="406493" cy="406493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822931" y="2952457"/>
              <a:ext cx="3851084" cy="115184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fr-FR" sz="2000" b="1" dirty="0" smtClean="0"/>
                <a:t>881 établissements </a:t>
              </a:r>
            </a:p>
            <a:p>
              <a:r>
                <a:rPr lang="fr-FR" sz="1400" dirty="0" smtClean="0"/>
                <a:t>Plus de 1 million de comptes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2931" y="2291904"/>
              <a:ext cx="374720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/>
                <a:t>4 autorités académiques : </a:t>
              </a:r>
              <a:endParaRPr lang="fr-FR" sz="2000" b="1" dirty="0" smtClean="0"/>
            </a:p>
            <a:p>
              <a:r>
                <a:rPr lang="fr-FR" sz="1400" dirty="0" smtClean="0"/>
                <a:t>3 </a:t>
              </a:r>
              <a:r>
                <a:rPr lang="fr-FR" sz="1400" dirty="0"/>
                <a:t>académies et la DRAAF*</a:t>
              </a: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297916"/>
              <a:ext cx="406493" cy="406493"/>
            </a:xfrm>
            <a:prstGeom prst="rect">
              <a:avLst/>
            </a:prstGeom>
          </p:spPr>
        </p:pic>
        <p:sp>
          <p:nvSpPr>
            <p:cNvPr id="30" name="Espace réservé du contenu 3"/>
            <p:cNvSpPr txBox="1">
              <a:spLocks/>
            </p:cNvSpPr>
            <p:nvPr/>
          </p:nvSpPr>
          <p:spPr bwMode="gray">
            <a:xfrm>
              <a:off x="863693" y="1616956"/>
              <a:ext cx="3605054" cy="81954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800"/>
                </a:spcAft>
                <a:buFont typeface="+mj-lt"/>
                <a:buAutoNum type="arabicPeriod"/>
                <a:defRPr sz="105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00" indent="-144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Font typeface="+mj-lt"/>
                <a:buAutoNum type="alphaLcPeriod"/>
                <a:defRPr sz="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7200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SzPct val="100000"/>
                <a:buFont typeface="Arial" pitchFamily="34" charset="0"/>
                <a:buChar char="•"/>
                <a:defRPr sz="8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12000" indent="-7200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SzPct val="100000"/>
                <a:buFont typeface="Arial" pitchFamily="34" charset="0"/>
                <a:buChar char="•"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28000" indent="-72000" algn="l" defTabSz="914400" rtl="0" eaLnBrk="1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SzPct val="100000"/>
                <a:buFont typeface="Arial" pitchFamily="34" charset="0"/>
                <a:buChar char="•"/>
                <a:defRPr sz="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+mj-lt"/>
                <a:buNone/>
              </a:pPr>
              <a:r>
                <a:rPr lang="fr-FR" sz="2000" dirty="0" smtClean="0"/>
                <a:t>11 collectivités :</a:t>
              </a:r>
            </a:p>
            <a:p>
              <a:pPr marL="0" indent="0">
                <a:spcBef>
                  <a:spcPts val="0"/>
                </a:spcBef>
                <a:buFont typeface="+mj-lt"/>
                <a:buNone/>
              </a:pPr>
              <a:r>
                <a:rPr lang="fr-FR" sz="1400" b="0" dirty="0" smtClean="0"/>
                <a:t>La région Grand Est et 10 départements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758553"/>
            <a:ext cx="2231023" cy="1992938"/>
          </a:xfrm>
          <a:prstGeom prst="rect">
            <a:avLst/>
          </a:prstGeom>
        </p:spPr>
      </p:pic>
      <p:sp>
        <p:nvSpPr>
          <p:cNvPr id="31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projet unique pour la région Grand Est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253710" y="3319474"/>
            <a:ext cx="4280886" cy="1232533"/>
          </a:xfrm>
          <a:prstGeom prst="roundRect">
            <a:avLst>
              <a:gd name="adj" fmla="val 5138"/>
            </a:avLst>
          </a:prstGeom>
          <a:solidFill>
            <a:srgbClr val="4A9ECA">
              <a:alpha val="14118"/>
            </a:srgbClr>
          </a:solidFill>
          <a:ln w="28575">
            <a:solidFill>
              <a:srgbClr val="4A9ECA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sp>
        <p:nvSpPr>
          <p:cNvPr id="34" name="ZoneTexte 33"/>
          <p:cNvSpPr txBox="1"/>
          <p:nvPr/>
        </p:nvSpPr>
        <p:spPr>
          <a:xfrm>
            <a:off x="792631" y="3383612"/>
            <a:ext cx="3851084" cy="11518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2000" b="1" dirty="0" smtClean="0"/>
              <a:t>Académie de Reims</a:t>
            </a:r>
          </a:p>
          <a:p>
            <a:pPr marL="285750" indent="-192088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400" dirty="0" smtClean="0"/>
              <a:t>Tous les collèges publics</a:t>
            </a:r>
          </a:p>
          <a:p>
            <a:pPr marL="285750" indent="-192088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400" dirty="0" smtClean="0"/>
              <a:t>Tous les lycées publics et privés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0" y="3374589"/>
            <a:ext cx="406493" cy="4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1350000"/>
          </a:xfrm>
        </p:spPr>
        <p:txBody>
          <a:bodyPr/>
          <a:lstStyle/>
          <a:p>
            <a:r>
              <a:rPr lang="fr-FR" sz="3200" dirty="0" smtClean="0"/>
              <a:t>LA VIE SCOLAIRE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9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élèves travail à faire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22" name="Rectangle 21"/>
          <p:cNvSpPr/>
          <p:nvPr/>
        </p:nvSpPr>
        <p:spPr>
          <a:xfrm>
            <a:off x="972000" y="141750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0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>
            <a:normAutofit/>
          </a:bodyPr>
          <a:lstStyle/>
          <a:p>
            <a:r>
              <a:rPr lang="fr-FR" sz="2550" dirty="0"/>
              <a:t>Les fonctionnalités de Vie scolaire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77956" y="2121856"/>
            <a:ext cx="1885318" cy="58143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rmAutofit/>
          </a:bodyPr>
          <a:lstStyle/>
          <a:p>
            <a:pPr algn="ctr"/>
            <a:endParaRPr lang="fr-FR" sz="2100" dirty="0"/>
          </a:p>
        </p:txBody>
      </p:sp>
      <p:grpSp>
        <p:nvGrpSpPr>
          <p:cNvPr id="2" name="Groupe 1"/>
          <p:cNvGrpSpPr/>
          <p:nvPr/>
        </p:nvGrpSpPr>
        <p:grpSpPr>
          <a:xfrm>
            <a:off x="1050571" y="915721"/>
            <a:ext cx="6671429" cy="3546029"/>
            <a:chOff x="924907" y="784376"/>
            <a:chExt cx="6671429" cy="3546029"/>
          </a:xfrm>
        </p:grpSpPr>
        <p:grpSp>
          <p:nvGrpSpPr>
            <p:cNvPr id="15" name="Groupe 14"/>
            <p:cNvGrpSpPr/>
            <p:nvPr/>
          </p:nvGrpSpPr>
          <p:grpSpPr>
            <a:xfrm>
              <a:off x="3306620" y="1437597"/>
              <a:ext cx="2003619" cy="2003619"/>
              <a:chOff x="3123883" y="2982763"/>
              <a:chExt cx="2530247" cy="2530247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3883" y="2982763"/>
                <a:ext cx="2530247" cy="2530247"/>
              </a:xfrm>
              <a:prstGeom prst="rect">
                <a:avLst/>
              </a:prstGeom>
            </p:spPr>
          </p:pic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7946" y="3356886"/>
                <a:ext cx="2202121" cy="1419043"/>
              </a:xfrm>
              <a:prstGeom prst="rect">
                <a:avLst/>
              </a:prstGeom>
            </p:spPr>
          </p:pic>
        </p:grpSp>
        <p:sp>
          <p:nvSpPr>
            <p:cNvPr id="18" name="ZoneTexte 17"/>
            <p:cNvSpPr txBox="1"/>
            <p:nvPr/>
          </p:nvSpPr>
          <p:spPr>
            <a:xfrm>
              <a:off x="2517855" y="3621482"/>
              <a:ext cx="1885318" cy="708923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Gestion des stages</a:t>
              </a:r>
            </a:p>
          </p:txBody>
        </p:sp>
        <p:cxnSp>
          <p:nvCxnSpPr>
            <p:cNvPr id="19" name="Connecteur droit 18"/>
            <p:cNvCxnSpPr/>
            <p:nvPr/>
          </p:nvCxnSpPr>
          <p:spPr>
            <a:xfrm flipV="1">
              <a:off x="4317866" y="1331448"/>
              <a:ext cx="0" cy="171063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5149236" y="3441217"/>
              <a:ext cx="0" cy="201359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346153" y="3713980"/>
              <a:ext cx="1881653" cy="523929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Carnet de liaison</a:t>
              </a:r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5429579" y="2411863"/>
              <a:ext cx="456134" cy="0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5771672" y="1956404"/>
              <a:ext cx="1824664" cy="971626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rmAutofit fontScale="92500"/>
            </a:bodyPr>
            <a:lstStyle/>
            <a:p>
              <a:pPr algn="ctr"/>
              <a:r>
                <a:rPr lang="fr-FR" sz="2100" dirty="0"/>
                <a:t>Observations</a:t>
              </a:r>
            </a:p>
            <a:p>
              <a:pPr algn="ctr"/>
              <a:r>
                <a:rPr lang="fr-FR" sz="2100" dirty="0"/>
                <a:t>Punitions</a:t>
              </a:r>
            </a:p>
            <a:p>
              <a:pPr algn="ctr"/>
              <a:r>
                <a:rPr lang="fr-FR" sz="2100" dirty="0"/>
                <a:t>Sanctions</a:t>
              </a:r>
            </a:p>
          </p:txBody>
        </p:sp>
        <p:cxnSp>
          <p:nvCxnSpPr>
            <p:cNvPr id="25" name="Connecteur droit 24"/>
            <p:cNvCxnSpPr/>
            <p:nvPr/>
          </p:nvCxnSpPr>
          <p:spPr>
            <a:xfrm flipH="1">
              <a:off x="2749571" y="2411863"/>
              <a:ext cx="456134" cy="0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3495603" y="3441217"/>
              <a:ext cx="0" cy="201359"/>
            </a:xfrm>
            <a:prstGeom prst="line">
              <a:avLst/>
            </a:prstGeom>
            <a:ln w="19050">
              <a:solidFill>
                <a:srgbClr val="0091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3376831" y="784376"/>
              <a:ext cx="1881653" cy="523929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Absences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924907" y="2116505"/>
              <a:ext cx="1881653" cy="523929"/>
            </a:xfrm>
            <a:prstGeom prst="rect">
              <a:avLst/>
            </a:prstGeom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fr-FR" sz="2100" dirty="0"/>
                <a:t>Évaluations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6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Les fonctionnalités de vie scolaire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00" y="1223106"/>
            <a:ext cx="4499999" cy="2244955"/>
          </a:xfrm>
          <a:prstGeom prst="rect">
            <a:avLst/>
          </a:prstGeom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space réservé du contenu 3"/>
          <p:cNvSpPr txBox="1">
            <a:spLocks/>
          </p:cNvSpPr>
          <p:nvPr/>
        </p:nvSpPr>
        <p:spPr>
          <a:xfrm>
            <a:off x="3402000" y="832038"/>
            <a:ext cx="3695348" cy="4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800" dirty="0"/>
              <a:t>Vue détaillée :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641684" y="1397557"/>
            <a:ext cx="2684200" cy="2807015"/>
            <a:chOff x="198810" y="1459383"/>
            <a:chExt cx="3588096" cy="375226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810" y="1459383"/>
              <a:ext cx="2946354" cy="3752268"/>
            </a:xfrm>
            <a:prstGeom prst="rect">
              <a:avLst/>
            </a:prstGeom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021012" y="2173898"/>
              <a:ext cx="936104" cy="2469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18" name="Connecteur droit avec flèche 17"/>
            <p:cNvCxnSpPr>
              <a:stCxn id="17" idx="3"/>
            </p:cNvCxnSpPr>
            <p:nvPr/>
          </p:nvCxnSpPr>
          <p:spPr>
            <a:xfrm flipV="1">
              <a:off x="2957116" y="1998013"/>
              <a:ext cx="829790" cy="29938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838601" y="4072412"/>
              <a:ext cx="1077215" cy="3094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20" name="Connecteur droit avec flèche 19"/>
            <p:cNvCxnSpPr>
              <a:stCxn id="19" idx="3"/>
            </p:cNvCxnSpPr>
            <p:nvPr/>
          </p:nvCxnSpPr>
          <p:spPr>
            <a:xfrm>
              <a:off x="2915816" y="4227122"/>
              <a:ext cx="871090" cy="41015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Espace réservé du contenu 3"/>
          <p:cNvSpPr txBox="1">
            <a:spLocks/>
          </p:cNvSpPr>
          <p:nvPr/>
        </p:nvSpPr>
        <p:spPr>
          <a:xfrm>
            <a:off x="224571" y="832038"/>
            <a:ext cx="2920593" cy="4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fr-FR" sz="1800" dirty="0" smtClean="0"/>
              <a:t>Sur le tableau de bord :</a:t>
            </a:r>
            <a:endParaRPr lang="fr-FR" sz="1800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00" y="3539530"/>
            <a:ext cx="4500000" cy="1243970"/>
          </a:xfrm>
          <a:prstGeom prst="rect">
            <a:avLst/>
          </a:prstGeom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L’évaluation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outils de suivi et d'évaluation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Espace réservé du contenu 3"/>
          <p:cNvSpPr txBox="1">
            <a:spLocks/>
          </p:cNvSpPr>
          <p:nvPr/>
        </p:nvSpPr>
        <p:spPr>
          <a:xfrm>
            <a:off x="252000" y="1292268"/>
            <a:ext cx="2745000" cy="19150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2160" indent="-125016">
              <a:buFont typeface="Arial" panose="020B0604020202020204" pitchFamily="34" charset="0"/>
              <a:buChar char="•"/>
            </a:pPr>
            <a:r>
              <a:rPr lang="fr-FR" sz="1650" dirty="0"/>
              <a:t>Evaluation par notes et par compétences</a:t>
            </a:r>
          </a:p>
          <a:p>
            <a:pPr marL="132160" indent="-125016">
              <a:buFont typeface="Arial" panose="020B0604020202020204" pitchFamily="34" charset="0"/>
              <a:buChar char="•"/>
            </a:pPr>
            <a:r>
              <a:rPr lang="fr-FR" sz="1650" dirty="0"/>
              <a:t>Possibilité d'ajouter ou de modifier un référentiel</a:t>
            </a:r>
          </a:p>
          <a:p>
            <a:pPr marL="132160" indent="-125016">
              <a:buFont typeface="Arial" panose="020B0604020202020204" pitchFamily="34" charset="0"/>
              <a:buChar char="•"/>
            </a:pPr>
            <a:endParaRPr lang="fr-FR" sz="135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999" y="940423"/>
            <a:ext cx="5759623" cy="3476002"/>
          </a:xfrm>
          <a:prstGeom prst="rect">
            <a:avLst/>
          </a:prstGeom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0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L’évaluation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outils de suivi et d'évaluation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124" y="1084875"/>
            <a:ext cx="5950439" cy="3376875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pace réservé du contenu 3"/>
          <p:cNvSpPr txBox="1">
            <a:spLocks/>
          </p:cNvSpPr>
          <p:nvPr/>
        </p:nvSpPr>
        <p:spPr>
          <a:xfrm>
            <a:off x="197273" y="1084875"/>
            <a:ext cx="2394728" cy="9191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2160" indent="-125016">
              <a:buFont typeface="Arial" panose="020B0604020202020204" pitchFamily="34" charset="0"/>
              <a:buChar char="•"/>
            </a:pPr>
            <a:r>
              <a:rPr lang="fr-FR" sz="1650" dirty="0"/>
              <a:t>Gestion des conseils de classe</a:t>
            </a:r>
          </a:p>
          <a:p>
            <a:pPr marL="132160" indent="-125016">
              <a:buFont typeface="Arial" panose="020B0604020202020204" pitchFamily="34" charset="0"/>
              <a:buChar char="•"/>
            </a:pPr>
            <a:r>
              <a:rPr lang="fr-FR" sz="1650" dirty="0"/>
              <a:t>Edition des bulletins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14459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fiche élève (1)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Toutes les informations de suivi individuel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36140"/>
          <a:stretch/>
        </p:blipFill>
        <p:spPr>
          <a:xfrm>
            <a:off x="2457000" y="918150"/>
            <a:ext cx="5586200" cy="3543600"/>
          </a:xfrm>
          <a:prstGeom prst="rect">
            <a:avLst/>
          </a:prstGeom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4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fiche élève (2)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la fiche élève, un agenda permet de visualiser tous les événements de vie scolaire.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000" y="917513"/>
            <a:ext cx="4536504" cy="3805913"/>
          </a:xfrm>
          <a:prstGeom prst="rect">
            <a:avLst/>
          </a:prstGeom>
          <a:noFill/>
          <a:ln w="19050">
            <a:solidFill>
              <a:srgbClr val="4A9ECA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8865000" cy="1350000"/>
          </a:xfrm>
        </p:spPr>
        <p:txBody>
          <a:bodyPr/>
          <a:lstStyle/>
          <a:p>
            <a:r>
              <a:rPr lang="fr-FR" sz="3200" dirty="0" smtClean="0"/>
              <a:t>SE  DOCUMENTER – ÊTRE ACCOMPAGNÉ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9412"/>
          <a:stretch/>
        </p:blipFill>
        <p:spPr>
          <a:xfrm>
            <a:off x="6372000" y="1671750"/>
            <a:ext cx="2552445" cy="50421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 : La documentation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5832000" y="616639"/>
            <a:ext cx="3035253" cy="123511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r">
              <a:buClr>
                <a:srgbClr val="0091A6"/>
              </a:buClr>
              <a:buNone/>
            </a:pPr>
            <a:r>
              <a:rPr lang="fr-FR" sz="1300" dirty="0" smtClean="0"/>
              <a:t>Chaque utilisateur a accès à la </a:t>
            </a:r>
            <a:r>
              <a:rPr lang="fr-FR" sz="1300" b="1" dirty="0" err="1" smtClean="0"/>
              <a:t>Skolengo</a:t>
            </a:r>
            <a:r>
              <a:rPr lang="fr-FR" sz="1300" b="1" dirty="0" smtClean="0"/>
              <a:t> </a:t>
            </a:r>
            <a:r>
              <a:rPr lang="fr-FR" sz="1300" b="1" dirty="0" err="1" smtClean="0"/>
              <a:t>academy</a:t>
            </a:r>
            <a:r>
              <a:rPr lang="fr-FR" sz="1300" b="1" dirty="0" smtClean="0"/>
              <a:t> </a:t>
            </a:r>
            <a:r>
              <a:rPr lang="fr-FR" sz="1300" dirty="0" smtClean="0"/>
              <a:t>(documentation de l'éditeur ENT)</a:t>
            </a:r>
            <a:endParaRPr lang="fr-FR" sz="13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40" y="717549"/>
            <a:ext cx="2070000" cy="2738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e 2"/>
          <p:cNvGrpSpPr/>
          <p:nvPr/>
        </p:nvGrpSpPr>
        <p:grpSpPr>
          <a:xfrm>
            <a:off x="278481" y="717549"/>
            <a:ext cx="1678232" cy="3921750"/>
            <a:chOff x="278481" y="717549"/>
            <a:chExt cx="1678232" cy="392175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481" y="717549"/>
              <a:ext cx="1431955" cy="39217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0737" y="4146092"/>
              <a:ext cx="1301264" cy="2551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  <p:cxnSp>
          <p:nvCxnSpPr>
            <p:cNvPr id="14" name="Connecteur droit avec flèche 13"/>
            <p:cNvCxnSpPr>
              <a:stCxn id="13" idx="3"/>
            </p:cNvCxnSpPr>
            <p:nvPr/>
          </p:nvCxnSpPr>
          <p:spPr>
            <a:xfrm flipV="1">
              <a:off x="1602001" y="4095789"/>
              <a:ext cx="354712" cy="1779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1956713" y="3552279"/>
              <a:ext cx="0" cy="99947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space réservé du contenu 5"/>
          <p:cNvSpPr txBox="1">
            <a:spLocks/>
          </p:cNvSpPr>
          <p:nvPr/>
        </p:nvSpPr>
        <p:spPr>
          <a:xfrm>
            <a:off x="1988075" y="3658382"/>
            <a:ext cx="2435287" cy="87021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300" dirty="0" smtClean="0"/>
              <a:t>Chaque utilisateur a un lien vers des </a:t>
            </a:r>
            <a:r>
              <a:rPr lang="fr-FR" sz="1300" b="1" dirty="0" smtClean="0"/>
              <a:t>fiches réflexes </a:t>
            </a:r>
            <a:r>
              <a:rPr lang="fr-FR" sz="1300" dirty="0" smtClean="0"/>
              <a:t>produites par la DANE dans le menu "E-SERVICES"</a:t>
            </a:r>
            <a:endParaRPr lang="fr-FR" sz="1300" dirty="0"/>
          </a:p>
        </p:txBody>
      </p:sp>
      <p:cxnSp>
        <p:nvCxnSpPr>
          <p:cNvPr id="19" name="Connecteur droit avec flèche 18"/>
          <p:cNvCxnSpPr>
            <a:stCxn id="21" idx="0"/>
          </p:cNvCxnSpPr>
          <p:nvPr/>
        </p:nvCxnSpPr>
        <p:spPr>
          <a:xfrm flipH="1" flipV="1">
            <a:off x="7567067" y="1322252"/>
            <a:ext cx="1045951" cy="43949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162343" y="1292599"/>
            <a:ext cx="2683548" cy="211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8424036" y="1761750"/>
            <a:ext cx="377964" cy="3779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474" y="2256765"/>
            <a:ext cx="3865606" cy="192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9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 : </a:t>
            </a:r>
            <a:r>
              <a:rPr lang="fr-FR" dirty="0" smtClean="0"/>
              <a:t>Les infos 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95" y="888937"/>
            <a:ext cx="7143750" cy="370781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contenu 5"/>
          <p:cNvSpPr txBox="1">
            <a:spLocks/>
          </p:cNvSpPr>
          <p:nvPr/>
        </p:nvSpPr>
        <p:spPr>
          <a:xfrm>
            <a:off x="192800" y="2853864"/>
            <a:ext cx="1409200" cy="87801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600" dirty="0" smtClean="0"/>
              <a:t>Menu</a:t>
            </a:r>
          </a:p>
          <a:p>
            <a:pPr marL="0" lvl="2" indent="0">
              <a:buClr>
                <a:srgbClr val="0091A6"/>
              </a:buClr>
              <a:buNone/>
            </a:pPr>
            <a:r>
              <a:rPr lang="fr-FR" sz="1400" dirty="0" smtClean="0"/>
              <a:t>E-SERVICES</a:t>
            </a:r>
          </a:p>
          <a:p>
            <a:pPr marL="0" lvl="2" indent="0">
              <a:buClr>
                <a:srgbClr val="0091A6"/>
              </a:buClr>
              <a:buNone/>
            </a:pPr>
            <a:r>
              <a:rPr lang="fr-FR" sz="1600" dirty="0" smtClean="0">
                <a:sym typeface="Wingdings" panose="05000000000000000000" pitchFamily="2" charset="2"/>
              </a:rPr>
              <a:t> </a:t>
            </a:r>
            <a:r>
              <a:rPr lang="fr-FR" sz="1600" dirty="0" smtClean="0"/>
              <a:t>Infos ENT</a:t>
            </a:r>
            <a:endParaRPr lang="fr-FR" sz="1600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548245" y="2426325"/>
            <a:ext cx="3699164" cy="1288696"/>
            <a:chOff x="341962" y="2972892"/>
            <a:chExt cx="3699164" cy="1288696"/>
          </a:xfrm>
        </p:grpSpPr>
        <p:sp>
          <p:nvSpPr>
            <p:cNvPr id="28" name="Rectangle 27"/>
            <p:cNvSpPr/>
            <p:nvPr/>
          </p:nvSpPr>
          <p:spPr>
            <a:xfrm>
              <a:off x="518911" y="3672122"/>
              <a:ext cx="1319341" cy="3735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 smtClean="0"/>
            </a:p>
          </p:txBody>
        </p:sp>
        <p:cxnSp>
          <p:nvCxnSpPr>
            <p:cNvPr id="29" name="Connecteur droit avec flèche 28"/>
            <p:cNvCxnSpPr>
              <a:stCxn id="28" idx="1"/>
            </p:cNvCxnSpPr>
            <p:nvPr/>
          </p:nvCxnSpPr>
          <p:spPr>
            <a:xfrm flipH="1">
              <a:off x="341962" y="3858921"/>
              <a:ext cx="176949" cy="3354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341962" y="3456253"/>
              <a:ext cx="0" cy="80533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2326240" y="2972892"/>
              <a:ext cx="1714886" cy="100897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3958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Bouée 48"/>
          <p:cNvSpPr/>
          <p:nvPr/>
        </p:nvSpPr>
        <p:spPr>
          <a:xfrm>
            <a:off x="3318762" y="1504587"/>
            <a:ext cx="2425718" cy="2425719"/>
          </a:xfrm>
          <a:prstGeom prst="donut">
            <a:avLst>
              <a:gd name="adj" fmla="val 17461"/>
            </a:avLst>
          </a:prstGeom>
          <a:solidFill>
            <a:srgbClr val="0091A6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200" b="1" smtClean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V="1">
            <a:off x="4531621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5400000" flipH="1" flipV="1">
            <a:off x="4531621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2700000" flipH="1" flipV="1">
            <a:off x="4531621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13" y="1522805"/>
            <a:ext cx="444451" cy="44445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67" y="3507121"/>
            <a:ext cx="444451" cy="44445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8" y="3449995"/>
            <a:ext cx="444451" cy="44445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96" y="2490831"/>
            <a:ext cx="444451" cy="44445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95" y="1152998"/>
            <a:ext cx="444451" cy="444451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1" y="1536057"/>
            <a:ext cx="444451" cy="444451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74" y="2504329"/>
            <a:ext cx="444451" cy="444451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1827000" y="718625"/>
            <a:ext cx="2543833" cy="773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SITES INTERNET</a:t>
            </a:r>
          </a:p>
          <a:p>
            <a:pPr algn="r"/>
            <a:r>
              <a:rPr lang="fr-FR" sz="1200" dirty="0" smtClean="0"/>
              <a:t>Pages publiques/privées Actualités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813320" y="830835"/>
            <a:ext cx="3006956" cy="1447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VIE SCOLAIRE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Evaluations</a:t>
            </a:r>
            <a:br>
              <a:rPr lang="fr-FR" sz="1200" dirty="0" smtClean="0">
                <a:solidFill>
                  <a:srgbClr val="C00000"/>
                </a:solidFill>
              </a:rPr>
            </a:br>
            <a:r>
              <a:rPr lang="fr-FR" sz="1200" dirty="0" smtClean="0">
                <a:solidFill>
                  <a:srgbClr val="C00000"/>
                </a:solidFill>
              </a:rPr>
              <a:t>Absences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Punitions et sanctions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Carnet de liaison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Stages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747000" y="2582053"/>
            <a:ext cx="2271772" cy="353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APPLI MOBILE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595942" y="3740635"/>
            <a:ext cx="1349735" cy="5968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fr-FR" sz="2000" dirty="0" smtClean="0"/>
          </a:p>
        </p:txBody>
      </p:sp>
      <p:sp>
        <p:nvSpPr>
          <p:cNvPr id="70" name="ZoneTexte 69"/>
          <p:cNvSpPr txBox="1"/>
          <p:nvPr/>
        </p:nvSpPr>
        <p:spPr>
          <a:xfrm>
            <a:off x="779296" y="1551222"/>
            <a:ext cx="2533592" cy="4010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EMPLOI DU TEMPS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6044470" y="2349390"/>
            <a:ext cx="3077008" cy="10767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SERVICES PERSONNELS</a:t>
            </a:r>
          </a:p>
          <a:p>
            <a:r>
              <a:rPr lang="fr-FR" sz="1200" dirty="0" smtClean="0"/>
              <a:t>Agenda</a:t>
            </a:r>
          </a:p>
          <a:p>
            <a:r>
              <a:rPr lang="fr-FR" sz="1200" dirty="0" smtClean="0"/>
              <a:t>Stockage de fichiers</a:t>
            </a:r>
          </a:p>
          <a:p>
            <a:r>
              <a:rPr lang="fr-FR" sz="1200" dirty="0" smtClean="0"/>
              <a:t>Bureautique en ligne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733149" y="3395068"/>
            <a:ext cx="2148727" cy="13533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PEDAGOGIE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Cahier de textes</a:t>
            </a:r>
          </a:p>
          <a:p>
            <a:r>
              <a:rPr lang="fr-FR" sz="1200" dirty="0" smtClean="0"/>
              <a:t>Travail à faire</a:t>
            </a:r>
          </a:p>
          <a:p>
            <a:r>
              <a:rPr lang="fr-FR" sz="1200" dirty="0" smtClean="0"/>
              <a:t>Classeur pédagogique</a:t>
            </a:r>
          </a:p>
          <a:p>
            <a:r>
              <a:rPr lang="fr-FR" sz="1200" dirty="0" smtClean="0"/>
              <a:t>Moodle</a:t>
            </a:r>
          </a:p>
          <a:p>
            <a:r>
              <a:rPr lang="fr-FR" sz="1200" dirty="0" smtClean="0"/>
              <a:t>Ressources en ligne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614086" y="4241910"/>
            <a:ext cx="1925766" cy="9122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600" b="1" dirty="0" smtClean="0"/>
              <a:t>COLLABORATIF</a:t>
            </a:r>
          </a:p>
          <a:p>
            <a:pPr algn="ctr"/>
            <a:r>
              <a:rPr lang="fr-FR" sz="1200" dirty="0" smtClean="0"/>
              <a:t>Rubriques</a:t>
            </a:r>
          </a:p>
          <a:p>
            <a:pPr algn="ctr"/>
            <a:r>
              <a:rPr lang="fr-FR" sz="1200" dirty="0" smtClean="0"/>
              <a:t>Documents partagés</a:t>
            </a: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03" y="3837443"/>
            <a:ext cx="444451" cy="444451"/>
          </a:xfrm>
          <a:prstGeom prst="rect">
            <a:avLst/>
          </a:prstGeom>
        </p:spPr>
      </p:pic>
      <p:cxnSp>
        <p:nvCxnSpPr>
          <p:cNvPr id="75" name="Connecteur droit avec flèche 74"/>
          <p:cNvCxnSpPr/>
          <p:nvPr/>
        </p:nvCxnSpPr>
        <p:spPr>
          <a:xfrm rot="8100000" flipH="1" flipV="1">
            <a:off x="4531621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950917" y="2024427"/>
            <a:ext cx="1133153" cy="107114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634645" y="3606750"/>
            <a:ext cx="2625166" cy="181588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fr-FR" sz="1600" b="1" dirty="0"/>
              <a:t>COMMUNICATION</a:t>
            </a:r>
          </a:p>
          <a:p>
            <a:pPr algn="r"/>
            <a:r>
              <a:rPr lang="fr-FR" sz="1200" dirty="0">
                <a:solidFill>
                  <a:srgbClr val="C00000"/>
                </a:solidFill>
              </a:rPr>
              <a:t>Messagerie</a:t>
            </a:r>
            <a:br>
              <a:rPr lang="fr-FR" sz="1200" dirty="0">
                <a:solidFill>
                  <a:srgbClr val="C00000"/>
                </a:solidFill>
              </a:rPr>
            </a:br>
            <a:r>
              <a:rPr lang="fr-FR" sz="1200" dirty="0"/>
              <a:t>Communication ciblée</a:t>
            </a:r>
          </a:p>
          <a:p>
            <a:pPr algn="r"/>
            <a:r>
              <a:rPr lang="fr-FR" sz="1200" dirty="0"/>
              <a:t>Formulaires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627" y="2993045"/>
            <a:ext cx="832714" cy="490545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798" y="4532794"/>
            <a:ext cx="955187" cy="3304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09" y="4073919"/>
            <a:ext cx="458875" cy="458875"/>
          </a:xfrm>
          <a:prstGeom prst="rect">
            <a:avLst/>
          </a:prstGeom>
        </p:spPr>
      </p:pic>
      <p:sp>
        <p:nvSpPr>
          <p:cNvPr id="3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1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 </a:t>
            </a:r>
            <a:r>
              <a:rPr lang="fr-FR" dirty="0"/>
              <a:t>: le site </a:t>
            </a:r>
            <a:r>
              <a:rPr lang="fr-FR" dirty="0" smtClean="0"/>
              <a:t>de la DANE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40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000" y="678767"/>
            <a:ext cx="3971401" cy="4204012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1417" t="21713" r="2362"/>
          <a:stretch/>
        </p:blipFill>
        <p:spPr>
          <a:xfrm>
            <a:off x="1759371" y="2453754"/>
            <a:ext cx="2696010" cy="2329746"/>
          </a:xfrm>
          <a:prstGeom prst="rect">
            <a:avLst/>
          </a:prstGeom>
          <a:ln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Espace réservé du contenu 3"/>
          <p:cNvSpPr txBox="1">
            <a:spLocks/>
          </p:cNvSpPr>
          <p:nvPr/>
        </p:nvSpPr>
        <p:spPr>
          <a:xfrm>
            <a:off x="1512000" y="1497020"/>
            <a:ext cx="3289143" cy="10790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600" dirty="0"/>
              <a:t>Des diaporamas pour :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fr-FR" sz="1600" dirty="0"/>
              <a:t>Présenter l’ENT aux parents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fr-FR" sz="1600" dirty="0"/>
              <a:t>Informer les enseignants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24" name="Espace réservé du contenu 3"/>
          <p:cNvSpPr txBox="1">
            <a:spLocks/>
          </p:cNvSpPr>
          <p:nvPr/>
        </p:nvSpPr>
        <p:spPr>
          <a:xfrm>
            <a:off x="1055569" y="553270"/>
            <a:ext cx="2961801" cy="6362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https://dane.ac-reims.fr</a:t>
            </a:r>
          </a:p>
        </p:txBody>
      </p:sp>
      <p:sp>
        <p:nvSpPr>
          <p:cNvPr id="25" name="Espace réservé du contenu 3"/>
          <p:cNvSpPr txBox="1">
            <a:spLocks/>
          </p:cNvSpPr>
          <p:nvPr/>
        </p:nvSpPr>
        <p:spPr>
          <a:xfrm>
            <a:off x="1512000" y="1147686"/>
            <a:ext cx="3289143" cy="432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600" dirty="0"/>
              <a:t>Des outils de pilotage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28" name="Espace réservé du contenu 3"/>
          <p:cNvSpPr txBox="1">
            <a:spLocks/>
          </p:cNvSpPr>
          <p:nvPr/>
        </p:nvSpPr>
        <p:spPr>
          <a:xfrm>
            <a:off x="387000" y="3971546"/>
            <a:ext cx="1337138" cy="8119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600" dirty="0" smtClean="0"/>
              <a:t>Les </a:t>
            </a:r>
            <a:r>
              <a:rPr lang="fr-FR" sz="1600" dirty="0" err="1" smtClean="0"/>
              <a:t>replays</a:t>
            </a:r>
            <a:r>
              <a:rPr lang="fr-FR" sz="1600" dirty="0" smtClean="0"/>
              <a:t> des classes virtuelles</a:t>
            </a:r>
            <a:endParaRPr lang="fr-FR" sz="1600" dirty="0"/>
          </a:p>
          <a:p>
            <a:pPr algn="r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760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L'assistance : la plateforme Rubis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74088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>
          <a:xfrm>
            <a:off x="1062000" y="539651"/>
            <a:ext cx="7380000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Plateforme d’assistance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académique, accessible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 ARENA (support et assistance)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2465" y="3755336"/>
            <a:ext cx="4519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Une entrée "</a:t>
            </a:r>
            <a:r>
              <a:rPr lang="fr-FR" sz="1600" b="1" dirty="0"/>
              <a:t>DANE</a:t>
            </a:r>
            <a:r>
              <a:rPr lang="fr-FR" sz="1600" dirty="0"/>
              <a:t>" pour toute demande concernant l’ENT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437000" y="1327302"/>
            <a:ext cx="4662723" cy="2325310"/>
            <a:chOff x="3635896" y="1167329"/>
            <a:chExt cx="4896544" cy="221767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5896" y="1167329"/>
              <a:ext cx="4896544" cy="221767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à coins arrondis 15"/>
            <p:cNvSpPr/>
            <p:nvPr/>
          </p:nvSpPr>
          <p:spPr>
            <a:xfrm>
              <a:off x="4572001" y="2348880"/>
              <a:ext cx="1224135" cy="576064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25" b="1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2765" y="1205247"/>
            <a:ext cx="4269235" cy="2569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Qui peut déposer un ticket d’assistance ?</a:t>
            </a:r>
          </a:p>
          <a:p>
            <a:pPr marL="270272" indent="-207169">
              <a:lnSpc>
                <a:spcPct val="110000"/>
              </a:lnSpc>
              <a:spcBef>
                <a:spcPts val="450"/>
              </a:spcBef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b="1" dirty="0"/>
              <a:t>La direction </a:t>
            </a:r>
            <a:r>
              <a:rPr lang="fr-FR" sz="1600" dirty="0"/>
              <a:t>de l’établissement</a:t>
            </a:r>
          </a:p>
          <a:p>
            <a:pPr marL="270272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b="1" dirty="0"/>
              <a:t>Les </a:t>
            </a:r>
            <a:r>
              <a:rPr lang="fr-FR" sz="1600" b="1" dirty="0" smtClean="0"/>
              <a:t>4 </a:t>
            </a:r>
            <a:r>
              <a:rPr lang="fr-FR" sz="1600" b="1" dirty="0"/>
              <a:t>missions du numérique </a:t>
            </a:r>
            <a:r>
              <a:rPr lang="fr-FR" sz="1600" dirty="0" smtClean="0"/>
              <a:t>: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Administrateur ENT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Référent numérique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Personne </a:t>
            </a:r>
            <a:r>
              <a:rPr lang="fr-FR" sz="1600" dirty="0"/>
              <a:t>ressource au </a:t>
            </a:r>
            <a:r>
              <a:rPr lang="fr-FR" sz="1600" dirty="0" smtClean="0"/>
              <a:t>numérique</a:t>
            </a:r>
          </a:p>
          <a:p>
            <a:pPr marL="727472" lvl="1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Responsable d'affectation GAR</a:t>
            </a:r>
            <a:endParaRPr lang="fr-FR" sz="1600" dirty="0"/>
          </a:p>
          <a:p>
            <a:pPr marL="270272" indent="-207169">
              <a:lnSpc>
                <a:spcPct val="110000"/>
              </a:lnSpc>
              <a:buClr>
                <a:srgbClr val="0091A6"/>
              </a:buClr>
              <a:buFont typeface="Arial" panose="020B0604020202020204" pitchFamily="34" charset="0"/>
              <a:buChar char="•"/>
            </a:pPr>
            <a:r>
              <a:rPr lang="fr-FR" sz="1600" b="1" dirty="0"/>
              <a:t>Le CPE </a:t>
            </a:r>
            <a:r>
              <a:rPr lang="fr-FR" sz="1600" dirty="0"/>
              <a:t>pour les questions de vie scolaire</a:t>
            </a:r>
          </a:p>
        </p:txBody>
      </p:sp>
      <p:cxnSp>
        <p:nvCxnSpPr>
          <p:cNvPr id="18" name="Connecteur droit avec flèche 17"/>
          <p:cNvCxnSpPr>
            <a:endCxn id="16" idx="2"/>
          </p:cNvCxnSpPr>
          <p:nvPr/>
        </p:nvCxnSpPr>
        <p:spPr>
          <a:xfrm flipH="1" flipV="1">
            <a:off x="5911244" y="3170225"/>
            <a:ext cx="100756" cy="585111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437000" y="3774249"/>
            <a:ext cx="40950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9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1512000" y="627535"/>
            <a:ext cx="5737957" cy="4101780"/>
          </a:xfrm>
          <a:prstGeom prst="roundRect">
            <a:avLst>
              <a:gd name="adj" fmla="val 5138"/>
            </a:avLst>
          </a:prstGeom>
          <a:solidFill>
            <a:srgbClr val="4A9ECA">
              <a:alpha val="20000"/>
            </a:srgbClr>
          </a:solidFill>
          <a:ln w="28575">
            <a:solidFill>
              <a:schemeClr val="accent5">
                <a:lumMod val="50000"/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smtClean="0"/>
          </a:p>
        </p:txBody>
      </p:sp>
      <p:grpSp>
        <p:nvGrpSpPr>
          <p:cNvPr id="33" name="Groupe 32"/>
          <p:cNvGrpSpPr/>
          <p:nvPr/>
        </p:nvGrpSpPr>
        <p:grpSpPr>
          <a:xfrm>
            <a:off x="2058278" y="580883"/>
            <a:ext cx="4853722" cy="4018092"/>
            <a:chOff x="3639477" y="988536"/>
            <a:chExt cx="5319245" cy="4403471"/>
          </a:xfrm>
        </p:grpSpPr>
        <p:pic>
          <p:nvPicPr>
            <p:cNvPr id="34" name="Image 33" descr="C:\Users\sklein\Documents\ENT- Envole\icones\Icones ENT Envole\labome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269" y="3016676"/>
              <a:ext cx="746063" cy="74603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876" y="465883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189" y="301667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050" y="465883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405" y="301667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63" y="465883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139" y="4658836"/>
              <a:ext cx="733200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ZoneTexte 15"/>
            <p:cNvSpPr txBox="1"/>
            <p:nvPr/>
          </p:nvSpPr>
          <p:spPr>
            <a:xfrm>
              <a:off x="4286837" y="4318000"/>
              <a:ext cx="3663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1600" b="1" kern="1200" dirty="0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Times New Roman"/>
                </a:rPr>
                <a:t>Les services académiques :</a:t>
              </a:r>
              <a:endParaRPr lang="fr-FR" sz="16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2" name="ZoneTexte 16"/>
            <p:cNvSpPr txBox="1"/>
            <p:nvPr/>
          </p:nvSpPr>
          <p:spPr>
            <a:xfrm>
              <a:off x="4771518" y="2677189"/>
              <a:ext cx="28907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1600" b="1" kern="1200" dirty="0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Times New Roman"/>
                </a:rPr>
                <a:t>Des connecteurs externes :</a:t>
              </a:r>
              <a:endParaRPr lang="fr-FR" sz="1600" dirty="0">
                <a:effectLst/>
                <a:latin typeface="Times New Roman"/>
                <a:ea typeface="Times New Roman"/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705" y="301667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487" y="3016676"/>
              <a:ext cx="733199" cy="73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Zone de texte 651"/>
            <p:cNvSpPr txBox="1"/>
            <p:nvPr/>
          </p:nvSpPr>
          <p:spPr>
            <a:xfrm>
              <a:off x="3789258" y="1203948"/>
              <a:ext cx="1544333" cy="108142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1600" b="1" dirty="0">
                  <a:solidFill>
                    <a:srgbClr val="C00000"/>
                  </a:solidFill>
                  <a:effectLst/>
                  <a:ea typeface="Calibri"/>
                  <a:cs typeface="Times New Roman"/>
                </a:rPr>
                <a:t>Espace Numérique de </a:t>
              </a:r>
              <a:r>
                <a:rPr lang="fr-FR" sz="1600" b="1" dirty="0" smtClean="0">
                  <a:solidFill>
                    <a:srgbClr val="C00000"/>
                  </a:solidFill>
                  <a:effectLst/>
                  <a:ea typeface="Calibri"/>
                  <a:cs typeface="Times New Roman"/>
                </a:rPr>
                <a:t>Travail</a:t>
              </a:r>
              <a:endParaRPr lang="fr-FR" sz="1100" dirty="0">
                <a:solidFill>
                  <a:srgbClr val="C00000"/>
                </a:solidFill>
                <a:effectLst/>
                <a:ea typeface="Calibri"/>
                <a:cs typeface="Times New Roman"/>
              </a:endParaRPr>
            </a:p>
          </p:txBody>
        </p:sp>
        <p:sp>
          <p:nvSpPr>
            <p:cNvPr id="46" name="Zone de texte 652"/>
            <p:cNvSpPr txBox="1"/>
            <p:nvPr/>
          </p:nvSpPr>
          <p:spPr>
            <a:xfrm>
              <a:off x="3639477" y="3780128"/>
              <a:ext cx="745841" cy="5566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Notes et</a:t>
              </a:r>
              <a:endParaRPr lang="fr-FR" sz="1100" dirty="0">
                <a:effectLst/>
                <a:ea typeface="Calibri"/>
                <a:cs typeface="Times New Roman"/>
              </a:endParaRPr>
            </a:p>
            <a:p>
              <a:pPr algn="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Vie scolaire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7" name="Zone de texte 654"/>
            <p:cNvSpPr txBox="1"/>
            <p:nvPr/>
          </p:nvSpPr>
          <p:spPr>
            <a:xfrm>
              <a:off x="4534745" y="3780128"/>
              <a:ext cx="802813" cy="3768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Folios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8" name="Zone de texte 655"/>
            <p:cNvSpPr txBox="1"/>
            <p:nvPr/>
          </p:nvSpPr>
          <p:spPr>
            <a:xfrm>
              <a:off x="5419607" y="3780128"/>
              <a:ext cx="802813" cy="3768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 smtClean="0">
                  <a:effectLst/>
                  <a:ea typeface="Calibri"/>
                  <a:cs typeface="Times New Roman"/>
                </a:rPr>
                <a:t>LSU/LSL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5" name="Zone de texte 656"/>
            <p:cNvSpPr txBox="1"/>
            <p:nvPr/>
          </p:nvSpPr>
          <p:spPr>
            <a:xfrm>
              <a:off x="6185803" y="3780128"/>
              <a:ext cx="2772919" cy="5566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000" i="1" dirty="0">
                  <a:effectLst/>
                  <a:ea typeface="Calibri"/>
                  <a:cs typeface="Times New Roman"/>
                </a:rPr>
                <a:t>Manuels numériques  et Ressources pédagogiques</a:t>
              </a:r>
              <a:endParaRPr lang="fr-F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7" name="Zone de texte 658"/>
            <p:cNvSpPr txBox="1"/>
            <p:nvPr/>
          </p:nvSpPr>
          <p:spPr>
            <a:xfrm>
              <a:off x="5604564" y="4062946"/>
              <a:ext cx="1049903" cy="3209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2400" b="1" kern="1200" dirty="0">
                  <a:solidFill>
                    <a:srgbClr val="C00000"/>
                  </a:solidFill>
                  <a:effectLst/>
                  <a:ea typeface="Times New Roman"/>
                  <a:cs typeface="Times New Roman"/>
                </a:rPr>
                <a:t>+</a:t>
              </a:r>
              <a:endParaRPr lang="fr-FR" sz="2400" dirty="0">
                <a:effectLst/>
                <a:latin typeface="Times New Roman"/>
                <a:ea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  <p:pic>
          <p:nvPicPr>
            <p:cNvPr id="58" name="Image 57" descr="C:\Users\sklein\Documents\ENT- Envole\icones\Icones ENT Envole\e-sidoc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916" y="3016676"/>
              <a:ext cx="733200" cy="7331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787" y="4658836"/>
              <a:ext cx="1980928" cy="7331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497413" y="988536"/>
              <a:ext cx="1542183" cy="1457794"/>
            </a:xfrm>
            <a:prstGeom prst="rect">
              <a:avLst/>
            </a:prstGeom>
          </p:spPr>
        </p:pic>
        <p:sp>
          <p:nvSpPr>
            <p:cNvPr id="63" name="Zone de texte 658"/>
            <p:cNvSpPr txBox="1"/>
            <p:nvPr/>
          </p:nvSpPr>
          <p:spPr>
            <a:xfrm>
              <a:off x="5754345" y="2462269"/>
              <a:ext cx="1049903" cy="32094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fr-FR" sz="2400" b="1" kern="1200" dirty="0">
                  <a:solidFill>
                    <a:srgbClr val="C00000"/>
                  </a:solidFill>
                  <a:effectLst/>
                  <a:ea typeface="Times New Roman"/>
                  <a:cs typeface="Times New Roman"/>
                </a:rPr>
                <a:t>+</a:t>
              </a:r>
              <a:endParaRPr lang="fr-FR" sz="2400" dirty="0">
                <a:effectLst/>
                <a:latin typeface="Times New Roman"/>
                <a:ea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24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1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136398" y="742060"/>
            <a:ext cx="3946695" cy="4075160"/>
            <a:chOff x="1115616" y="780366"/>
            <a:chExt cx="3946695" cy="4075160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720" y="894893"/>
              <a:ext cx="3941591" cy="3960633"/>
            </a:xfrm>
            <a:prstGeom prst="rect">
              <a:avLst/>
            </a:prstGeom>
          </p:spPr>
        </p:pic>
        <p:sp>
          <p:nvSpPr>
            <p:cNvPr id="33" name="Bouée 32"/>
            <p:cNvSpPr/>
            <p:nvPr/>
          </p:nvSpPr>
          <p:spPr>
            <a:xfrm>
              <a:off x="1115616" y="780366"/>
              <a:ext cx="3946695" cy="3946695"/>
            </a:xfrm>
            <a:prstGeom prst="donut">
              <a:avLst>
                <a:gd name="adj" fmla="val 4961"/>
              </a:avLst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</a:t>
            </a:r>
            <a:r>
              <a:rPr lang="fr-FR" dirty="0" smtClean="0"/>
              <a:t>espace de confiance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87081" y="742060"/>
            <a:ext cx="1602372" cy="1514689"/>
          </a:xfrm>
          <a:prstGeom prst="rect">
            <a:avLst/>
          </a:prstGeom>
        </p:spPr>
      </p:pic>
      <p:sp>
        <p:nvSpPr>
          <p:cNvPr id="32" name="Espace réservé du contenu 3"/>
          <p:cNvSpPr txBox="1">
            <a:spLocks/>
          </p:cNvSpPr>
          <p:nvPr/>
        </p:nvSpPr>
        <p:spPr bwMode="gray">
          <a:xfrm>
            <a:off x="5337000" y="932531"/>
            <a:ext cx="3567398" cy="20892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825" indent="-28575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800" b="0" dirty="0" smtClean="0"/>
              <a:t>Les fonctionnalités de l’ENT sont respectueuses de la législation sur la protection des données (le RGPD). </a:t>
            </a:r>
          </a:p>
          <a:p>
            <a:pPr marL="267825" indent="-285750"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800" b="0" dirty="0" smtClean="0"/>
              <a:t>Aucune déclaration de traitement n’est nécessaire.</a:t>
            </a:r>
            <a:endParaRPr lang="fr-FR" sz="1800" b="0" dirty="0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8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62000" y="2121750"/>
            <a:ext cx="7480081" cy="585000"/>
          </a:xfrm>
        </p:spPr>
        <p:txBody>
          <a:bodyPr/>
          <a:lstStyle/>
          <a:p>
            <a:r>
              <a:rPr lang="fr-FR" sz="3200" dirty="0" smtClean="0"/>
              <a:t>L’accès à l'ENT</a:t>
            </a:r>
            <a:endParaRPr lang="fr-FR" sz="3200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 bwMode="gray">
          <a:xfrm>
            <a:off x="1115616" y="195486"/>
            <a:ext cx="7480081" cy="377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L'ENT Mon Bureau Numérique</a:t>
            </a:r>
            <a:endParaRPr lang="fr-FR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86862"/>
          </a:xfrm>
        </p:spPr>
        <p:txBody>
          <a:bodyPr/>
          <a:lstStyle/>
          <a:p>
            <a:r>
              <a:rPr lang="fr-FR" dirty="0" smtClean="0"/>
              <a:t>Accéder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 bwMode="gray">
          <a:xfrm>
            <a:off x="252000" y="991002"/>
            <a:ext cx="5265000" cy="737446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/>
              <a:t>https://clg***.monbureaunumerique.fr</a:t>
            </a:r>
          </a:p>
          <a:p>
            <a:pPr marL="0" indent="0" algn="ctr">
              <a:buNone/>
            </a:pPr>
            <a:r>
              <a:rPr lang="fr-FR" sz="1600" dirty="0" smtClean="0"/>
              <a:t>https</a:t>
            </a:r>
            <a:r>
              <a:rPr lang="fr-FR" sz="1600" dirty="0"/>
              <a:t>://</a:t>
            </a:r>
            <a:r>
              <a:rPr lang="fr-FR" sz="1600" dirty="0" smtClean="0"/>
              <a:t>lyc-***.monbureaunumerique.fr</a:t>
            </a:r>
            <a:endParaRPr lang="fr-FR" sz="1600" dirty="0"/>
          </a:p>
        </p:txBody>
      </p:sp>
      <p:sp>
        <p:nvSpPr>
          <p:cNvPr id="14" name="Espace réservé du contenu 3"/>
          <p:cNvSpPr txBox="1">
            <a:spLocks/>
          </p:cNvSpPr>
          <p:nvPr/>
        </p:nvSpPr>
        <p:spPr>
          <a:xfrm>
            <a:off x="5787000" y="3612329"/>
            <a:ext cx="3133339" cy="112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9ECA"/>
              </a:buClr>
              <a:buNone/>
            </a:pPr>
            <a:r>
              <a:rPr lang="fr-FR" sz="1600" dirty="0" smtClean="0"/>
              <a:t>L'ENT propose une page "non connectée", avec des </a:t>
            </a:r>
            <a:r>
              <a:rPr lang="fr-FR" sz="1600" b="1" dirty="0" smtClean="0"/>
              <a:t>informations publiques sur la vie de l'établissement.</a:t>
            </a: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adresse spécifique à chaque établissement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Espace réservé du contenu 3"/>
          <p:cNvSpPr txBox="1">
            <a:spLocks/>
          </p:cNvSpPr>
          <p:nvPr/>
        </p:nvSpPr>
        <p:spPr>
          <a:xfrm>
            <a:off x="63679" y="1843016"/>
            <a:ext cx="5276034" cy="164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Vous pouvez aussi…</a:t>
            </a:r>
          </a:p>
          <a:p>
            <a:pPr marL="266700" indent="-177800">
              <a:spcBef>
                <a:spcPts val="600"/>
              </a:spcBef>
              <a:buClr>
                <a:srgbClr val="4A9ECA"/>
              </a:buClr>
            </a:pPr>
            <a:r>
              <a:rPr lang="fr-FR" sz="1600" dirty="0" smtClean="0"/>
              <a:t>Utiliser un moteur de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"Nom de l'établissement + Mon bureau numérique"</a:t>
            </a:r>
          </a:p>
          <a:p>
            <a:pPr marL="266700" indent="-177800">
              <a:spcBef>
                <a:spcPts val="1200"/>
              </a:spcBef>
              <a:buClr>
                <a:srgbClr val="4A9ECA"/>
              </a:buClr>
            </a:pPr>
            <a:r>
              <a:rPr lang="fr-FR" sz="1600" dirty="0" smtClean="0"/>
              <a:t>Accéder au portail global et faire une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https://www.monbureaunumerique.fr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336670" y="3393022"/>
            <a:ext cx="2730053" cy="1428728"/>
            <a:chOff x="667262" y="2905680"/>
            <a:chExt cx="3283687" cy="17184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262" y="2905680"/>
              <a:ext cx="3283687" cy="1718463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15864" y="3075805"/>
              <a:ext cx="2056136" cy="139480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711542" y="646131"/>
            <a:ext cx="3213367" cy="2905741"/>
            <a:chOff x="5364088" y="1485933"/>
            <a:chExt cx="3527167" cy="3150763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364088" y="1485933"/>
              <a:ext cx="3527167" cy="3150763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0112" y="1946586"/>
              <a:ext cx="3096344" cy="186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6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/>
          <p:cNvGrpSpPr/>
          <p:nvPr/>
        </p:nvGrpSpPr>
        <p:grpSpPr>
          <a:xfrm>
            <a:off x="4806412" y="754538"/>
            <a:ext cx="4164355" cy="3719953"/>
            <a:chOff x="4961331" y="1084648"/>
            <a:chExt cx="4058008" cy="3624955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961331" y="1084648"/>
              <a:ext cx="4058008" cy="3624955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548" y="1639934"/>
              <a:ext cx="3564072" cy="21052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4" name="Rectangle 43"/>
            <p:cNvSpPr/>
            <p:nvPr/>
          </p:nvSpPr>
          <p:spPr>
            <a:xfrm>
              <a:off x="8119110" y="1846055"/>
              <a:ext cx="324187" cy="1180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561" y="1368155"/>
            <a:ext cx="2333201" cy="2655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74088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compte unique pour chaque utilisateur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483768" y="6525344"/>
            <a:ext cx="5511968" cy="3326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z="1200" i="1" dirty="0" smtClean="0"/>
          </a:p>
        </p:txBody>
      </p:sp>
      <p:grpSp>
        <p:nvGrpSpPr>
          <p:cNvPr id="23" name="Groupe 22"/>
          <p:cNvGrpSpPr/>
          <p:nvPr/>
        </p:nvGrpSpPr>
        <p:grpSpPr>
          <a:xfrm>
            <a:off x="93489" y="800175"/>
            <a:ext cx="5781200" cy="1557344"/>
            <a:chOff x="93489" y="800175"/>
            <a:chExt cx="5781200" cy="155734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3640" y="1131750"/>
              <a:ext cx="1962000" cy="1116344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65" y="1527015"/>
              <a:ext cx="830504" cy="83050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9" y="800175"/>
              <a:ext cx="830504" cy="779527"/>
            </a:xfrm>
            <a:prstGeom prst="rect">
              <a:avLst/>
            </a:prstGeom>
          </p:spPr>
        </p:pic>
        <p:sp>
          <p:nvSpPr>
            <p:cNvPr id="61" name="Zone de texte 100"/>
            <p:cNvSpPr txBox="1"/>
            <p:nvPr/>
          </p:nvSpPr>
          <p:spPr>
            <a:xfrm>
              <a:off x="906057" y="906750"/>
              <a:ext cx="1104048" cy="20489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>
                  <a:effectLst/>
                  <a:ea typeface="Calibri"/>
                  <a:cs typeface="Times New Roman"/>
                </a:rPr>
                <a:t>Responsables</a:t>
              </a:r>
            </a:p>
          </p:txBody>
        </p:sp>
        <p:sp>
          <p:nvSpPr>
            <p:cNvPr id="62" name="Zone de texte 105"/>
            <p:cNvSpPr txBox="1"/>
            <p:nvPr/>
          </p:nvSpPr>
          <p:spPr>
            <a:xfrm>
              <a:off x="1007956" y="2121212"/>
              <a:ext cx="722234" cy="20562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>
                  <a:effectLst/>
                  <a:ea typeface="Calibri"/>
                  <a:cs typeface="Times New Roman"/>
                </a:rPr>
                <a:t>Élèves</a:t>
              </a:r>
            </a:p>
          </p:txBody>
        </p:sp>
        <p:sp>
          <p:nvSpPr>
            <p:cNvPr id="63" name="Flèche droite 62"/>
            <p:cNvSpPr/>
            <p:nvPr/>
          </p:nvSpPr>
          <p:spPr>
            <a:xfrm rot="20440303">
              <a:off x="1465160" y="1762106"/>
              <a:ext cx="49946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lèche droite 63"/>
            <p:cNvSpPr/>
            <p:nvPr/>
          </p:nvSpPr>
          <p:spPr>
            <a:xfrm rot="11959697" flipH="1">
              <a:off x="1480484" y="1274306"/>
              <a:ext cx="49901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Zone de texte 679"/>
            <p:cNvSpPr txBox="1"/>
            <p:nvPr/>
          </p:nvSpPr>
          <p:spPr>
            <a:xfrm>
              <a:off x="2013334" y="1362601"/>
              <a:ext cx="1028428" cy="556189"/>
            </a:xfrm>
            <a:prstGeom prst="rect">
              <a:avLst/>
            </a:prstGeom>
            <a:solidFill>
              <a:srgbClr val="DCE6F2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i="1" dirty="0">
                  <a:effectLst/>
                  <a:ea typeface="Calibri"/>
                  <a:cs typeface="Times New Roman"/>
                </a:rPr>
                <a:t>Compte </a:t>
              </a:r>
              <a:r>
                <a:rPr lang="fr-FR" sz="1200" i="1" dirty="0" smtClean="0">
                  <a:effectLst/>
                  <a:ea typeface="Calibri"/>
                  <a:cs typeface="Times New Roman"/>
                </a:rPr>
                <a:t>Educonnect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V="1">
              <a:off x="4328063" y="1664490"/>
              <a:ext cx="1546626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/>
          <p:cNvGrpSpPr/>
          <p:nvPr/>
        </p:nvGrpSpPr>
        <p:grpSpPr>
          <a:xfrm>
            <a:off x="93489" y="2436750"/>
            <a:ext cx="5796342" cy="1120286"/>
            <a:chOff x="93489" y="2436750"/>
            <a:chExt cx="5796342" cy="1120286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3931" y="2436750"/>
              <a:ext cx="1961419" cy="112028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Zone de texte 109"/>
            <p:cNvSpPr txBox="1"/>
            <p:nvPr/>
          </p:nvSpPr>
          <p:spPr>
            <a:xfrm>
              <a:off x="886378" y="3054640"/>
              <a:ext cx="835383" cy="28591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>
                  <a:effectLst/>
                  <a:ea typeface="Calibri"/>
                  <a:cs typeface="Times New Roman"/>
                </a:rPr>
                <a:t>Personnels</a:t>
              </a:r>
            </a:p>
          </p:txBody>
        </p:sp>
        <p:sp>
          <p:nvSpPr>
            <p:cNvPr id="47" name="Zone de texte 679"/>
            <p:cNvSpPr txBox="1"/>
            <p:nvPr/>
          </p:nvSpPr>
          <p:spPr>
            <a:xfrm>
              <a:off x="2046177" y="2733413"/>
              <a:ext cx="995586" cy="556189"/>
            </a:xfrm>
            <a:prstGeom prst="rect">
              <a:avLst/>
            </a:prstGeom>
            <a:solidFill>
              <a:srgbClr val="DCE6F2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i="1" dirty="0">
                  <a:effectLst/>
                  <a:ea typeface="Calibri"/>
                  <a:cs typeface="Times New Roman"/>
                </a:rPr>
                <a:t>Compte </a:t>
              </a:r>
              <a:r>
                <a:rPr lang="fr-FR" sz="1200" i="1" dirty="0" smtClean="0">
                  <a:effectLst/>
                  <a:ea typeface="Calibri"/>
                  <a:cs typeface="Times New Roman"/>
                </a:rPr>
                <a:t>académique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8" name="Flèche droite 47"/>
            <p:cNvSpPr/>
            <p:nvPr/>
          </p:nvSpPr>
          <p:spPr>
            <a:xfrm rot="20440303">
              <a:off x="1464974" y="3162638"/>
              <a:ext cx="49946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200"/>
            </a:p>
          </p:txBody>
        </p:sp>
        <p:sp>
          <p:nvSpPr>
            <p:cNvPr id="49" name="Flèche droite 48"/>
            <p:cNvSpPr/>
            <p:nvPr/>
          </p:nvSpPr>
          <p:spPr>
            <a:xfrm rot="11959697" flipH="1">
              <a:off x="1480298" y="2703149"/>
              <a:ext cx="49901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20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9" y="2550298"/>
              <a:ext cx="830504" cy="830504"/>
            </a:xfrm>
            <a:prstGeom prst="rect">
              <a:avLst/>
            </a:prstGeom>
          </p:spPr>
        </p:pic>
        <p:cxnSp>
          <p:nvCxnSpPr>
            <p:cNvPr id="40" name="Connecteur droit avec flèche 39"/>
            <p:cNvCxnSpPr/>
            <p:nvPr/>
          </p:nvCxnSpPr>
          <p:spPr>
            <a:xfrm flipV="1">
              <a:off x="4311977" y="2690420"/>
              <a:ext cx="1577854" cy="42133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4311952" y="3133804"/>
              <a:ext cx="1577879" cy="2322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141096" y="3606750"/>
            <a:ext cx="5780904" cy="1293227"/>
            <a:chOff x="141096" y="3606750"/>
            <a:chExt cx="5780904" cy="1293227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99634" y="3778180"/>
              <a:ext cx="1582022" cy="1121797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Zone de texte 109"/>
            <p:cNvSpPr txBox="1"/>
            <p:nvPr/>
          </p:nvSpPr>
          <p:spPr>
            <a:xfrm>
              <a:off x="909360" y="3958440"/>
              <a:ext cx="835383" cy="28591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b="1" dirty="0" smtClean="0">
                  <a:effectLst/>
                  <a:ea typeface="Calibri"/>
                  <a:cs typeface="Times New Roman"/>
                </a:rPr>
                <a:t>"invités"</a:t>
              </a:r>
              <a:endParaRPr lang="fr-FR" sz="1200" b="1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5" name="Zone de texte 679"/>
            <p:cNvSpPr txBox="1"/>
            <p:nvPr/>
          </p:nvSpPr>
          <p:spPr>
            <a:xfrm>
              <a:off x="2007000" y="4000420"/>
              <a:ext cx="1369562" cy="556189"/>
            </a:xfrm>
            <a:prstGeom prst="rect">
              <a:avLst/>
            </a:prstGeom>
            <a:solidFill>
              <a:srgbClr val="DCE6F2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fr-FR" sz="1200" i="1" dirty="0" smtClean="0">
                  <a:effectLst/>
                  <a:ea typeface="Calibri"/>
                  <a:cs typeface="Times New Roman"/>
                </a:rPr>
                <a:t>Authentification </a:t>
              </a:r>
              <a:r>
                <a:rPr lang="fr-FR" sz="1200" i="1" dirty="0" smtClean="0">
                  <a:effectLst/>
                  <a:ea typeface="Calibri"/>
                  <a:cs typeface="Times New Roman"/>
                </a:rPr>
                <a:t>directe</a:t>
              </a:r>
              <a:endParaRPr lang="fr-FR" sz="12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6" name="Flèche droite 55"/>
            <p:cNvSpPr/>
            <p:nvPr/>
          </p:nvSpPr>
          <p:spPr>
            <a:xfrm>
              <a:off x="1473774" y="4087940"/>
              <a:ext cx="499464" cy="344725"/>
            </a:xfrm>
            <a:prstGeom prst="rightArrow">
              <a:avLst/>
            </a:prstGeom>
            <a:solidFill>
              <a:srgbClr val="0091A6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96" y="3760943"/>
              <a:ext cx="830504" cy="830504"/>
            </a:xfrm>
            <a:prstGeom prst="rect">
              <a:avLst/>
            </a:prstGeom>
          </p:spPr>
        </p:pic>
        <p:cxnSp>
          <p:nvCxnSpPr>
            <p:cNvPr id="46" name="Connecteur en angle 45"/>
            <p:cNvCxnSpPr/>
            <p:nvPr/>
          </p:nvCxnSpPr>
          <p:spPr>
            <a:xfrm flipV="1">
              <a:off x="4281656" y="3606750"/>
              <a:ext cx="1640344" cy="665578"/>
            </a:xfrm>
            <a:prstGeom prst="bentConnector3">
              <a:avLst>
                <a:gd name="adj1" fmla="val 100006"/>
              </a:avLst>
            </a:prstGeom>
            <a:ln w="19050">
              <a:solidFill>
                <a:srgbClr val="C00000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68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B7A52897A554FB83A757B2076BD58" ma:contentTypeVersion="14" ma:contentTypeDescription="Crée un document." ma:contentTypeScope="" ma:versionID="ca0b297d9aa750f67aa1b93cbf783845">
  <xsd:schema xmlns:xsd="http://www.w3.org/2001/XMLSchema" xmlns:xs="http://www.w3.org/2001/XMLSchema" xmlns:p="http://schemas.microsoft.com/office/2006/metadata/properties" xmlns:ns3="89df7aff-6660-4300-ac4f-00fdea2b8847" xmlns:ns4="cc0197c7-5433-4a3e-bc10-90ce18985517" targetNamespace="http://schemas.microsoft.com/office/2006/metadata/properties" ma:root="true" ma:fieldsID="1a6cdd451fbd0d766d07be0cbcdac292" ns3:_="" ns4:_="">
    <xsd:import namespace="89df7aff-6660-4300-ac4f-00fdea2b8847"/>
    <xsd:import namespace="cc0197c7-5433-4a3e-bc10-90ce189855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7aff-6660-4300-ac4f-00fdea2b88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97c7-5433-4a3e-bc10-90ce18985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EB1297-7AD4-4FBB-8055-8C4B538408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8611B4-094A-4F32-88F9-9DE90BD7A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f7aff-6660-4300-ac4f-00fdea2b8847"/>
    <ds:schemaRef ds:uri="cc0197c7-5433-4a3e-bc10-90ce18985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90F7A5-CCE4-473E-B5E5-6F67D366CE71}">
  <ds:schemaRefs>
    <ds:schemaRef ds:uri="http://schemas.microsoft.com/office/2006/metadata/properties"/>
    <ds:schemaRef ds:uri="http://schemas.microsoft.com/office/infopath/2007/PartnerControls"/>
    <ds:schemaRef ds:uri="89df7aff-6660-4300-ac4f-00fdea2b8847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cc0197c7-5433-4a3e-bc10-90ce18985517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17046</TotalTime>
  <Words>1713</Words>
  <Application>Microsoft Office PowerPoint</Application>
  <PresentationFormat>Affichage à l'écran (16:9)</PresentationFormat>
  <Paragraphs>392</Paragraphs>
  <Slides>41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9" baseType="lpstr">
      <vt:lpstr>Arial</vt:lpstr>
      <vt:lpstr>Calibri</vt:lpstr>
      <vt:lpstr>DINPro-Regular</vt:lpstr>
      <vt:lpstr>Marianne</vt:lpstr>
      <vt:lpstr>Segoe UI</vt:lpstr>
      <vt:lpstr>Times New Roman</vt:lpstr>
      <vt:lpstr>Wingdings</vt:lpstr>
      <vt:lpstr>MINISTÈRIEL</vt:lpstr>
      <vt:lpstr>Présentation PowerPoint</vt:lpstr>
      <vt:lpstr>Objectifs de la présentation</vt:lpstr>
      <vt:lpstr>L’ENT : Le périmètre géographique</vt:lpstr>
      <vt:lpstr>L’ENT, portail d’accès des usages numériques</vt:lpstr>
      <vt:lpstr>L’ENT, portail d’accès des usages numériques</vt:lpstr>
      <vt:lpstr>L’ENT, espace de confiance</vt:lpstr>
      <vt:lpstr>L’accès à l'ENT</vt:lpstr>
      <vt:lpstr>Accéder à l'ENT</vt:lpstr>
      <vt:lpstr>Se connecter à l'ENT</vt:lpstr>
      <vt:lpstr>Les différents portails</vt:lpstr>
      <vt:lpstr>L’accueil et les services socles</vt:lpstr>
      <vt:lpstr>La page d’accueil authentifié</vt:lpstr>
      <vt:lpstr>La page d’accueil authentifié</vt:lpstr>
      <vt:lpstr>Suivre la scolarité de son enfant</vt:lpstr>
      <vt:lpstr>L'application mobile</vt:lpstr>
      <vt:lpstr>L'application mobile</vt:lpstr>
      <vt:lpstr>LA COMMUNICATION</vt:lpstr>
      <vt:lpstr>La messagerie</vt:lpstr>
      <vt:lpstr>La messagerie</vt:lpstr>
      <vt:lpstr>D'autres fonctionnalités de communication</vt:lpstr>
      <vt:lpstr>LES FONCTIONNALITÉS PÉDAGOGIQUES</vt:lpstr>
      <vt:lpstr>Les principaux services pédagogiques</vt:lpstr>
      <vt:lpstr>Le cahier de textes</vt:lpstr>
      <vt:lpstr>Le cahier de textes</vt:lpstr>
      <vt:lpstr>Les fonctionnalités ENT : Le porte-document</vt:lpstr>
      <vt:lpstr>Les fonctionnalités ENT : les rubriques</vt:lpstr>
      <vt:lpstr>Le Médiacentre</vt:lpstr>
      <vt:lpstr>La suite Microsoft Office OnLine</vt:lpstr>
      <vt:lpstr>Présentation PowerPoint</vt:lpstr>
      <vt:lpstr>LA VIE SCOLAIRE</vt:lpstr>
      <vt:lpstr>Les fonctionnalités de Vie scolaire</vt:lpstr>
      <vt:lpstr>Les fonctionnalités de vie scolaire</vt:lpstr>
      <vt:lpstr>L’évaluation</vt:lpstr>
      <vt:lpstr>L’évaluation</vt:lpstr>
      <vt:lpstr>La fiche élève (1)</vt:lpstr>
      <vt:lpstr>La fiche élève (2)</vt:lpstr>
      <vt:lpstr>SE  DOCUMENTER – ÊTRE ACCOMPAGNÉ</vt:lpstr>
      <vt:lpstr>Pour vous accompagner : La documentation</vt:lpstr>
      <vt:lpstr>Pour vous accompagner : Les infos ENT</vt:lpstr>
      <vt:lpstr>Pour vous accompagner : le site de la DANE</vt:lpstr>
      <vt:lpstr>L'assistance : la plateforme Rubis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16/9</dc:title>
  <dc:subject>Client</dc:subject>
  <dc:creator>Microsoft Office User</dc:creator>
  <cp:lastModifiedBy>Stephane KLEIN</cp:lastModifiedBy>
  <cp:revision>90</cp:revision>
  <dcterms:created xsi:type="dcterms:W3CDTF">2020-07-03T12:51:20Z</dcterms:created>
  <dcterms:modified xsi:type="dcterms:W3CDTF">2021-12-21T08:45:54Z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0x010100E19B7A52897A554FB83A757B2076BD58</vt:lpwstr>
  </property>
</Properties>
</file>