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4"/>
  </p:sldMasterIdLst>
  <p:notesMasterIdLst>
    <p:notesMasterId r:id="rId21"/>
  </p:notesMasterIdLst>
  <p:handoutMasterIdLst>
    <p:handoutMasterId r:id="rId22"/>
  </p:handoutMasterIdLst>
  <p:sldIdLst>
    <p:sldId id="331" r:id="rId5"/>
    <p:sldId id="327" r:id="rId6"/>
    <p:sldId id="340" r:id="rId7"/>
    <p:sldId id="333" r:id="rId8"/>
    <p:sldId id="334" r:id="rId9"/>
    <p:sldId id="335" r:id="rId10"/>
    <p:sldId id="348" r:id="rId11"/>
    <p:sldId id="349" r:id="rId12"/>
    <p:sldId id="338" r:id="rId13"/>
    <p:sldId id="339" r:id="rId14"/>
    <p:sldId id="341" r:id="rId15"/>
    <p:sldId id="342" r:id="rId16"/>
    <p:sldId id="350" r:id="rId17"/>
    <p:sldId id="351" r:id="rId18"/>
    <p:sldId id="344" r:id="rId19"/>
    <p:sldId id="346" r:id="rId20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NISTÈRIEL" id="{0B896E98-F45E-4768-8620-EDDF394BE181}">
          <p14:sldIdLst>
            <p14:sldId id="331"/>
            <p14:sldId id="327"/>
            <p14:sldId id="340"/>
            <p14:sldId id="333"/>
            <p14:sldId id="334"/>
            <p14:sldId id="335"/>
            <p14:sldId id="348"/>
            <p14:sldId id="349"/>
            <p14:sldId id="338"/>
            <p14:sldId id="339"/>
            <p14:sldId id="341"/>
            <p14:sldId id="342"/>
            <p14:sldId id="350"/>
            <p14:sldId id="351"/>
            <p14:sldId id="344"/>
            <p14:sldId id="346"/>
          </p14:sldIdLst>
        </p14:section>
        <p14:section name="MÉTHODOLOGIE" id="{EB03BDE6-D677-4574-A7BF-9721F91BDEB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4A9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1"/>
    <p:restoredTop sz="94660"/>
  </p:normalViewPr>
  <p:slideViewPr>
    <p:cSldViewPr showGuides="1">
      <p:cViewPr varScale="1">
        <p:scale>
          <a:sx n="147" d="100"/>
          <a:sy n="147" d="100"/>
        </p:scale>
        <p:origin x="486" y="120"/>
      </p:cViewPr>
      <p:guideLst>
        <p:guide orient="horz" pos="1620"/>
        <p:guide orient="horz" pos="191"/>
        <p:guide orient="horz" pos="854"/>
        <p:guide orient="horz" pos="821"/>
        <p:guide orient="horz" pos="3049"/>
        <p:guide orient="horz" pos="3151"/>
        <p:guide pos="2880"/>
        <p:guide pos="476"/>
        <p:guide pos="5193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2952" y="84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8598D1-09C5-4E03-AC4D-A1AEB2618B7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7E053C3-84C5-4D6D-84DD-6E22F4967DEA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fr-FR" sz="2000" dirty="0"/>
            <a:t>ÉLÈVE </a:t>
          </a:r>
        </a:p>
      </dgm:t>
    </dgm:pt>
    <dgm:pt modelId="{9F525474-BE82-4406-84F9-73FBA2B1B8D7}" type="parTrans" cxnId="{8341DF1B-7E3B-46DA-AD66-9499318C7B6A}">
      <dgm:prSet/>
      <dgm:spPr/>
      <dgm:t>
        <a:bodyPr/>
        <a:lstStyle/>
        <a:p>
          <a:endParaRPr lang="fr-FR" sz="1600"/>
        </a:p>
      </dgm:t>
    </dgm:pt>
    <dgm:pt modelId="{654575FE-EB89-48E4-ABC8-673EF5DCBBBE}" type="sibTrans" cxnId="{8341DF1B-7E3B-46DA-AD66-9499318C7B6A}">
      <dgm:prSet/>
      <dgm:spPr/>
      <dgm:t>
        <a:bodyPr/>
        <a:lstStyle/>
        <a:p>
          <a:endParaRPr lang="fr-FR" sz="1600"/>
        </a:p>
      </dgm:t>
    </dgm:pt>
    <dgm:pt modelId="{3F154979-AA65-4F50-B24A-28F182AE8AC3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600" dirty="0" smtClean="0"/>
            <a:t>Consultation de l'emploi </a:t>
          </a:r>
          <a:r>
            <a:rPr lang="fr-FR" sz="1600" dirty="0"/>
            <a:t>du temps</a:t>
          </a:r>
        </a:p>
      </dgm:t>
    </dgm:pt>
    <dgm:pt modelId="{E6F9060C-9026-4F29-91DC-CB21D830CD23}" type="parTrans" cxnId="{C21F7568-105A-4969-9A66-62E2EA7525A7}">
      <dgm:prSet/>
      <dgm:spPr/>
      <dgm:t>
        <a:bodyPr/>
        <a:lstStyle/>
        <a:p>
          <a:endParaRPr lang="fr-FR" sz="1600"/>
        </a:p>
      </dgm:t>
    </dgm:pt>
    <dgm:pt modelId="{5A2C6F3D-A87D-4F24-9995-15C70E0C2D26}" type="sibTrans" cxnId="{C21F7568-105A-4969-9A66-62E2EA7525A7}">
      <dgm:prSet/>
      <dgm:spPr/>
      <dgm:t>
        <a:bodyPr/>
        <a:lstStyle/>
        <a:p>
          <a:endParaRPr lang="fr-FR" sz="1600"/>
        </a:p>
      </dgm:t>
    </dgm:pt>
    <dgm:pt modelId="{16615C29-E269-4439-AE18-1A2975021AE0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600" dirty="0" smtClean="0"/>
            <a:t>Consultation et validation du </a:t>
          </a:r>
          <a:r>
            <a:rPr lang="fr-FR" sz="1600" dirty="0"/>
            <a:t>travail à </a:t>
          </a:r>
          <a:r>
            <a:rPr lang="fr-FR" sz="1600" dirty="0" smtClean="0"/>
            <a:t>faire</a:t>
          </a:r>
          <a:endParaRPr lang="fr-FR" sz="1600" dirty="0"/>
        </a:p>
      </dgm:t>
    </dgm:pt>
    <dgm:pt modelId="{39EB3DD4-1754-4B9A-92CE-214332737EC4}" type="parTrans" cxnId="{38D181F3-0019-45F0-AFDC-AF5347E3ECC6}">
      <dgm:prSet/>
      <dgm:spPr/>
      <dgm:t>
        <a:bodyPr/>
        <a:lstStyle/>
        <a:p>
          <a:endParaRPr lang="fr-FR" sz="1600"/>
        </a:p>
      </dgm:t>
    </dgm:pt>
    <dgm:pt modelId="{DC379562-F403-47E8-84E9-619E3F25E2D7}" type="sibTrans" cxnId="{38D181F3-0019-45F0-AFDC-AF5347E3ECC6}">
      <dgm:prSet/>
      <dgm:spPr/>
      <dgm:t>
        <a:bodyPr/>
        <a:lstStyle/>
        <a:p>
          <a:endParaRPr lang="fr-FR" sz="1600"/>
        </a:p>
      </dgm:t>
    </dgm:pt>
    <dgm:pt modelId="{F7C0CEF4-961F-47CC-8BD6-BEF29BE0B492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fr-FR" sz="2000" dirty="0"/>
            <a:t>PARENT</a:t>
          </a:r>
        </a:p>
      </dgm:t>
    </dgm:pt>
    <dgm:pt modelId="{027AF93D-0F53-4C1D-A9B1-A9F4A267922C}" type="parTrans" cxnId="{8165E2B5-FEC4-463A-93BF-C09E0FB44F4E}">
      <dgm:prSet/>
      <dgm:spPr/>
      <dgm:t>
        <a:bodyPr/>
        <a:lstStyle/>
        <a:p>
          <a:endParaRPr lang="fr-FR" sz="1600"/>
        </a:p>
      </dgm:t>
    </dgm:pt>
    <dgm:pt modelId="{5DEF662D-ABFF-430A-93E6-B08907DD0449}" type="sibTrans" cxnId="{8165E2B5-FEC4-463A-93BF-C09E0FB44F4E}">
      <dgm:prSet/>
      <dgm:spPr/>
      <dgm:t>
        <a:bodyPr/>
        <a:lstStyle/>
        <a:p>
          <a:endParaRPr lang="fr-FR" sz="1600"/>
        </a:p>
      </dgm:t>
    </dgm:pt>
    <dgm:pt modelId="{50B801EE-6F71-4090-BC1A-17D793ABEB3D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600" dirty="0" smtClean="0"/>
            <a:t>Consultation des actualités</a:t>
          </a:r>
          <a:endParaRPr lang="fr-FR" sz="1600" dirty="0"/>
        </a:p>
      </dgm:t>
    </dgm:pt>
    <dgm:pt modelId="{31E1B740-1572-4265-9B1D-FE90681D2CDE}" type="parTrans" cxnId="{139F35C8-4F07-4663-8B70-26F72D197555}">
      <dgm:prSet/>
      <dgm:spPr/>
      <dgm:t>
        <a:bodyPr/>
        <a:lstStyle/>
        <a:p>
          <a:endParaRPr lang="fr-FR" sz="1600"/>
        </a:p>
      </dgm:t>
    </dgm:pt>
    <dgm:pt modelId="{F8DC2B46-8D89-4EA1-808D-75D54CD758A0}" type="sibTrans" cxnId="{139F35C8-4F07-4663-8B70-26F72D197555}">
      <dgm:prSet/>
      <dgm:spPr/>
      <dgm:t>
        <a:bodyPr/>
        <a:lstStyle/>
        <a:p>
          <a:endParaRPr lang="fr-FR" sz="1600"/>
        </a:p>
      </dgm:t>
    </dgm:pt>
    <dgm:pt modelId="{890BB7F6-0D5E-4667-A9EF-B8F0088D0EDF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600" dirty="0" smtClean="0"/>
            <a:t>Consultation et réponse aux messages de l’ENT</a:t>
          </a:r>
          <a:endParaRPr lang="fr-FR" sz="1600" dirty="0"/>
        </a:p>
      </dgm:t>
    </dgm:pt>
    <dgm:pt modelId="{5F3112E7-452D-4126-A684-D0B1FBC7C196}" type="parTrans" cxnId="{627E3AA4-0B56-4C7B-A77F-5EAB6117F77A}">
      <dgm:prSet/>
      <dgm:spPr/>
      <dgm:t>
        <a:bodyPr/>
        <a:lstStyle/>
        <a:p>
          <a:endParaRPr lang="fr-FR"/>
        </a:p>
      </dgm:t>
    </dgm:pt>
    <dgm:pt modelId="{9D736B38-F91E-4C00-8DE9-3E5949F39402}" type="sibTrans" cxnId="{627E3AA4-0B56-4C7B-A77F-5EAB6117F77A}">
      <dgm:prSet/>
      <dgm:spPr/>
      <dgm:t>
        <a:bodyPr/>
        <a:lstStyle/>
        <a:p>
          <a:endParaRPr lang="fr-FR"/>
        </a:p>
      </dgm:t>
    </dgm:pt>
    <dgm:pt modelId="{1D7603EB-CAE3-4946-BAC7-02D7C5684B27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600" dirty="0" smtClean="0"/>
            <a:t>Consultation des notes, absences, retards, punitions…</a:t>
          </a:r>
          <a:endParaRPr lang="fr-FR" sz="1600" dirty="0"/>
        </a:p>
      </dgm:t>
    </dgm:pt>
    <dgm:pt modelId="{8A8C78F9-43D7-4361-9C82-4149A6EC3481}" type="parTrans" cxnId="{E5CAC2C6-E9C3-4BC4-A752-F4EFBDF8D55A}">
      <dgm:prSet/>
      <dgm:spPr/>
      <dgm:t>
        <a:bodyPr/>
        <a:lstStyle/>
        <a:p>
          <a:endParaRPr lang="fr-FR"/>
        </a:p>
      </dgm:t>
    </dgm:pt>
    <dgm:pt modelId="{D196EF32-58E6-4103-8864-4BD526EE0734}" type="sibTrans" cxnId="{E5CAC2C6-E9C3-4BC4-A752-F4EFBDF8D55A}">
      <dgm:prSet/>
      <dgm:spPr/>
      <dgm:t>
        <a:bodyPr/>
        <a:lstStyle/>
        <a:p>
          <a:endParaRPr lang="fr-FR"/>
        </a:p>
      </dgm:t>
    </dgm:pt>
    <dgm:pt modelId="{A4348F19-BCBF-4CA9-87EC-9ECD330ED66C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600" dirty="0" smtClean="0"/>
            <a:t>Consultation et réponse aux </a:t>
          </a:r>
          <a:r>
            <a:rPr lang="fr-FR" sz="1600" dirty="0" smtClean="0"/>
            <a:t>messages</a:t>
          </a:r>
          <a:endParaRPr lang="fr-FR" sz="1600" dirty="0"/>
        </a:p>
      </dgm:t>
    </dgm:pt>
    <dgm:pt modelId="{766A16B2-BE36-4AE5-97D9-277ADFB49C4D}" type="parTrans" cxnId="{5FB5A2C2-C8D2-44AC-943C-22128DBFABF8}">
      <dgm:prSet/>
      <dgm:spPr/>
      <dgm:t>
        <a:bodyPr/>
        <a:lstStyle/>
        <a:p>
          <a:endParaRPr lang="fr-FR"/>
        </a:p>
      </dgm:t>
    </dgm:pt>
    <dgm:pt modelId="{22F1C47D-9923-464A-9B46-418B76C87CCA}" type="sibTrans" cxnId="{5FB5A2C2-C8D2-44AC-943C-22128DBFABF8}">
      <dgm:prSet/>
      <dgm:spPr/>
      <dgm:t>
        <a:bodyPr/>
        <a:lstStyle/>
        <a:p>
          <a:endParaRPr lang="fr-FR"/>
        </a:p>
      </dgm:t>
    </dgm:pt>
    <dgm:pt modelId="{DAC65DFC-0869-4CA6-8675-EF0991E70530}">
      <dgm:prSet phldrT="[Texte]" custT="1"/>
      <dgm:spPr>
        <a:solidFill>
          <a:srgbClr val="0091A6"/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fr-FR" sz="1600" dirty="0" smtClean="0"/>
            <a:t>Consultation des notes, absences, retards…</a:t>
          </a:r>
          <a:endParaRPr lang="fr-FR" sz="1600" dirty="0"/>
        </a:p>
      </dgm:t>
    </dgm:pt>
    <dgm:pt modelId="{DF998BFD-8BE4-4880-8E3E-827D9922B340}" type="parTrans" cxnId="{E67C3661-C9C7-4767-87FE-7AEBC70090E3}">
      <dgm:prSet/>
      <dgm:spPr/>
      <dgm:t>
        <a:bodyPr/>
        <a:lstStyle/>
        <a:p>
          <a:endParaRPr lang="fr-FR"/>
        </a:p>
      </dgm:t>
    </dgm:pt>
    <dgm:pt modelId="{25D848DF-3FE7-4EF1-9EDA-5EA2108605BF}" type="sibTrans" cxnId="{E67C3661-C9C7-4767-87FE-7AEBC70090E3}">
      <dgm:prSet/>
      <dgm:spPr/>
      <dgm:t>
        <a:bodyPr/>
        <a:lstStyle/>
        <a:p>
          <a:endParaRPr lang="fr-FR"/>
        </a:p>
      </dgm:t>
    </dgm:pt>
    <dgm:pt modelId="{39CBC081-7026-416F-9372-B074A51AC51B}" type="pres">
      <dgm:prSet presAssocID="{908598D1-09C5-4E03-AC4D-A1AEB2618B7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C8917CE-FCF3-4A6B-B090-C758EBB2EF70}" type="pres">
      <dgm:prSet presAssocID="{67E053C3-84C5-4D6D-84DD-6E22F4967DEA}" presName="comp" presStyleCnt="0"/>
      <dgm:spPr/>
    </dgm:pt>
    <dgm:pt modelId="{F29729D1-D4B9-45AC-915E-D101CBC8B752}" type="pres">
      <dgm:prSet presAssocID="{67E053C3-84C5-4D6D-84DD-6E22F4967DEA}" presName="box" presStyleLbl="node1" presStyleIdx="0" presStyleCnt="2" custScaleY="151842"/>
      <dgm:spPr/>
      <dgm:t>
        <a:bodyPr/>
        <a:lstStyle/>
        <a:p>
          <a:endParaRPr lang="fr-FR"/>
        </a:p>
      </dgm:t>
    </dgm:pt>
    <dgm:pt modelId="{72E38D19-8AD3-4B37-AEAF-3C221B4CD1BC}" type="pres">
      <dgm:prSet presAssocID="{67E053C3-84C5-4D6D-84DD-6E22F4967DEA}" presName="img" presStyleLbl="fgImgPlace1" presStyleIdx="0" presStyleCnt="2" custScaleY="130601"/>
      <dgm:spPr/>
    </dgm:pt>
    <dgm:pt modelId="{4EAA40E6-A881-4EF7-B3F2-5CF8ED60D84C}" type="pres">
      <dgm:prSet presAssocID="{67E053C3-84C5-4D6D-84DD-6E22F4967DEA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4D35BB-DBF6-4DFC-87FE-17CEFF1F5B4C}" type="pres">
      <dgm:prSet presAssocID="{654575FE-EB89-48E4-ABC8-673EF5DCBBBE}" presName="spacer" presStyleCnt="0"/>
      <dgm:spPr/>
    </dgm:pt>
    <dgm:pt modelId="{1D3A4E0A-E828-4E2C-BB12-1135077BCA2D}" type="pres">
      <dgm:prSet presAssocID="{F7C0CEF4-961F-47CC-8BD6-BEF29BE0B492}" presName="comp" presStyleCnt="0"/>
      <dgm:spPr/>
    </dgm:pt>
    <dgm:pt modelId="{17DC1915-B557-4CEA-AAE4-8CA3A0F98562}" type="pres">
      <dgm:prSet presAssocID="{F7C0CEF4-961F-47CC-8BD6-BEF29BE0B492}" presName="box" presStyleLbl="node1" presStyleIdx="1" presStyleCnt="2" custScaleY="155578"/>
      <dgm:spPr/>
      <dgm:t>
        <a:bodyPr/>
        <a:lstStyle/>
        <a:p>
          <a:endParaRPr lang="fr-FR"/>
        </a:p>
      </dgm:t>
    </dgm:pt>
    <dgm:pt modelId="{9185BD62-F627-4C60-99B2-5938050BEDD1}" type="pres">
      <dgm:prSet presAssocID="{F7C0CEF4-961F-47CC-8BD6-BEF29BE0B492}" presName="img" presStyleLbl="fgImgPlace1" presStyleIdx="1" presStyleCnt="2" custScaleY="130490" custLinFactNeighborX="2151" custLinFactNeighborY="4381"/>
      <dgm:spPr/>
    </dgm:pt>
    <dgm:pt modelId="{47FF3465-AB2D-4F08-9359-D74C18B1C842}" type="pres">
      <dgm:prSet presAssocID="{F7C0CEF4-961F-47CC-8BD6-BEF29BE0B492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1F0B2B6-7E6E-4344-A238-FDF8D5A93EA4}" type="presOf" srcId="{67E053C3-84C5-4D6D-84DD-6E22F4967DEA}" destId="{4EAA40E6-A881-4EF7-B3F2-5CF8ED60D84C}" srcOrd="1" destOrd="0" presId="urn:microsoft.com/office/officeart/2005/8/layout/vList4"/>
    <dgm:cxn modelId="{8165E2B5-FEC4-463A-93BF-C09E0FB44F4E}" srcId="{908598D1-09C5-4E03-AC4D-A1AEB2618B7C}" destId="{F7C0CEF4-961F-47CC-8BD6-BEF29BE0B492}" srcOrd="1" destOrd="0" parTransId="{027AF93D-0F53-4C1D-A9B1-A9F4A267922C}" sibTransId="{5DEF662D-ABFF-430A-93E6-B08907DD0449}"/>
    <dgm:cxn modelId="{C21F7568-105A-4969-9A66-62E2EA7525A7}" srcId="{67E053C3-84C5-4D6D-84DD-6E22F4967DEA}" destId="{3F154979-AA65-4F50-B24A-28F182AE8AC3}" srcOrd="0" destOrd="0" parTransId="{E6F9060C-9026-4F29-91DC-CB21D830CD23}" sibTransId="{5A2C6F3D-A87D-4F24-9995-15C70E0C2D26}"/>
    <dgm:cxn modelId="{5FB5A2C2-C8D2-44AC-943C-22128DBFABF8}" srcId="{67E053C3-84C5-4D6D-84DD-6E22F4967DEA}" destId="{A4348F19-BCBF-4CA9-87EC-9ECD330ED66C}" srcOrd="3" destOrd="0" parTransId="{766A16B2-BE36-4AE5-97D9-277ADFB49C4D}" sibTransId="{22F1C47D-9923-464A-9B46-418B76C87CCA}"/>
    <dgm:cxn modelId="{8341DF1B-7E3B-46DA-AD66-9499318C7B6A}" srcId="{908598D1-09C5-4E03-AC4D-A1AEB2618B7C}" destId="{67E053C3-84C5-4D6D-84DD-6E22F4967DEA}" srcOrd="0" destOrd="0" parTransId="{9F525474-BE82-4406-84F9-73FBA2B1B8D7}" sibTransId="{654575FE-EB89-48E4-ABC8-673EF5DCBBBE}"/>
    <dgm:cxn modelId="{0141F257-6482-4F15-B9B3-AC1C41A8B6EC}" type="presOf" srcId="{890BB7F6-0D5E-4667-A9EF-B8F0088D0EDF}" destId="{17DC1915-B557-4CEA-AAE4-8CA3A0F98562}" srcOrd="0" destOrd="2" presId="urn:microsoft.com/office/officeart/2005/8/layout/vList4"/>
    <dgm:cxn modelId="{1299207C-AF99-441A-8F6D-F4E38730456A}" type="presOf" srcId="{3F154979-AA65-4F50-B24A-28F182AE8AC3}" destId="{F29729D1-D4B9-45AC-915E-D101CBC8B752}" srcOrd="0" destOrd="1" presId="urn:microsoft.com/office/officeart/2005/8/layout/vList4"/>
    <dgm:cxn modelId="{74737709-9703-4AB4-8582-C36051132BFB}" type="presOf" srcId="{1D7603EB-CAE3-4946-BAC7-02D7C5684B27}" destId="{47FF3465-AB2D-4F08-9359-D74C18B1C842}" srcOrd="1" destOrd="3" presId="urn:microsoft.com/office/officeart/2005/8/layout/vList4"/>
    <dgm:cxn modelId="{564F7724-FBCE-4193-BD2D-B7AE626BE515}" type="presOf" srcId="{16615C29-E269-4439-AE18-1A2975021AE0}" destId="{F29729D1-D4B9-45AC-915E-D101CBC8B752}" srcOrd="0" destOrd="2" presId="urn:microsoft.com/office/officeart/2005/8/layout/vList4"/>
    <dgm:cxn modelId="{ECBED6B3-9DC8-481D-9C96-DDE5E4A6C4AB}" type="presOf" srcId="{908598D1-09C5-4E03-AC4D-A1AEB2618B7C}" destId="{39CBC081-7026-416F-9372-B074A51AC51B}" srcOrd="0" destOrd="0" presId="urn:microsoft.com/office/officeart/2005/8/layout/vList4"/>
    <dgm:cxn modelId="{76BB5D14-BDDB-4024-B739-39AF3F115AD3}" type="presOf" srcId="{1D7603EB-CAE3-4946-BAC7-02D7C5684B27}" destId="{17DC1915-B557-4CEA-AAE4-8CA3A0F98562}" srcOrd="0" destOrd="3" presId="urn:microsoft.com/office/officeart/2005/8/layout/vList4"/>
    <dgm:cxn modelId="{2BBC2069-41F4-4F5C-B440-AFE54C1B7957}" type="presOf" srcId="{F7C0CEF4-961F-47CC-8BD6-BEF29BE0B492}" destId="{17DC1915-B557-4CEA-AAE4-8CA3A0F98562}" srcOrd="0" destOrd="0" presId="urn:microsoft.com/office/officeart/2005/8/layout/vList4"/>
    <dgm:cxn modelId="{139F35C8-4F07-4663-8B70-26F72D197555}" srcId="{F7C0CEF4-961F-47CC-8BD6-BEF29BE0B492}" destId="{50B801EE-6F71-4090-BC1A-17D793ABEB3D}" srcOrd="0" destOrd="0" parTransId="{31E1B740-1572-4265-9B1D-FE90681D2CDE}" sibTransId="{F8DC2B46-8D89-4EA1-808D-75D54CD758A0}"/>
    <dgm:cxn modelId="{EABAC5E1-70FA-44E3-9AFE-5DD06A2FF30A}" type="presOf" srcId="{50B801EE-6F71-4090-BC1A-17D793ABEB3D}" destId="{17DC1915-B557-4CEA-AAE4-8CA3A0F98562}" srcOrd="0" destOrd="1" presId="urn:microsoft.com/office/officeart/2005/8/layout/vList4"/>
    <dgm:cxn modelId="{053E06B9-950A-4529-8FF8-E5575C898F6C}" type="presOf" srcId="{67E053C3-84C5-4D6D-84DD-6E22F4967DEA}" destId="{F29729D1-D4B9-45AC-915E-D101CBC8B752}" srcOrd="0" destOrd="0" presId="urn:microsoft.com/office/officeart/2005/8/layout/vList4"/>
    <dgm:cxn modelId="{E67C3661-C9C7-4767-87FE-7AEBC70090E3}" srcId="{67E053C3-84C5-4D6D-84DD-6E22F4967DEA}" destId="{DAC65DFC-0869-4CA6-8675-EF0991E70530}" srcOrd="2" destOrd="0" parTransId="{DF998BFD-8BE4-4880-8E3E-827D9922B340}" sibTransId="{25D848DF-3FE7-4EF1-9EDA-5EA2108605BF}"/>
    <dgm:cxn modelId="{3158756A-344A-4114-8F79-9725C0375788}" type="presOf" srcId="{DAC65DFC-0869-4CA6-8675-EF0991E70530}" destId="{F29729D1-D4B9-45AC-915E-D101CBC8B752}" srcOrd="0" destOrd="3" presId="urn:microsoft.com/office/officeart/2005/8/layout/vList4"/>
    <dgm:cxn modelId="{758AA8F2-0494-4637-BC3E-07D8DFBA6A9C}" type="presOf" srcId="{50B801EE-6F71-4090-BC1A-17D793ABEB3D}" destId="{47FF3465-AB2D-4F08-9359-D74C18B1C842}" srcOrd="1" destOrd="1" presId="urn:microsoft.com/office/officeart/2005/8/layout/vList4"/>
    <dgm:cxn modelId="{9239F0B8-A875-4229-B9EA-E15C2F97F51F}" type="presOf" srcId="{3F154979-AA65-4F50-B24A-28F182AE8AC3}" destId="{4EAA40E6-A881-4EF7-B3F2-5CF8ED60D84C}" srcOrd="1" destOrd="1" presId="urn:microsoft.com/office/officeart/2005/8/layout/vList4"/>
    <dgm:cxn modelId="{E5CAC2C6-E9C3-4BC4-A752-F4EFBDF8D55A}" srcId="{F7C0CEF4-961F-47CC-8BD6-BEF29BE0B492}" destId="{1D7603EB-CAE3-4946-BAC7-02D7C5684B27}" srcOrd="2" destOrd="0" parTransId="{8A8C78F9-43D7-4361-9C82-4149A6EC3481}" sibTransId="{D196EF32-58E6-4103-8864-4BD526EE0734}"/>
    <dgm:cxn modelId="{3EDFDC6C-F406-4747-B791-428E4E43B5ED}" type="presOf" srcId="{A4348F19-BCBF-4CA9-87EC-9ECD330ED66C}" destId="{4EAA40E6-A881-4EF7-B3F2-5CF8ED60D84C}" srcOrd="1" destOrd="4" presId="urn:microsoft.com/office/officeart/2005/8/layout/vList4"/>
    <dgm:cxn modelId="{BDD53772-6B8B-4F04-BFE8-29B9CE56EA62}" type="presOf" srcId="{F7C0CEF4-961F-47CC-8BD6-BEF29BE0B492}" destId="{47FF3465-AB2D-4F08-9359-D74C18B1C842}" srcOrd="1" destOrd="0" presId="urn:microsoft.com/office/officeart/2005/8/layout/vList4"/>
    <dgm:cxn modelId="{5CB0D050-E94B-40C2-9138-9BED10672DAC}" type="presOf" srcId="{A4348F19-BCBF-4CA9-87EC-9ECD330ED66C}" destId="{F29729D1-D4B9-45AC-915E-D101CBC8B752}" srcOrd="0" destOrd="4" presId="urn:microsoft.com/office/officeart/2005/8/layout/vList4"/>
    <dgm:cxn modelId="{6FEC01D6-C7A2-44A1-AAA9-03827D4EBA70}" type="presOf" srcId="{16615C29-E269-4439-AE18-1A2975021AE0}" destId="{4EAA40E6-A881-4EF7-B3F2-5CF8ED60D84C}" srcOrd="1" destOrd="2" presId="urn:microsoft.com/office/officeart/2005/8/layout/vList4"/>
    <dgm:cxn modelId="{4E14ACE4-8743-44E4-AEA6-CEA7DBB2E237}" type="presOf" srcId="{DAC65DFC-0869-4CA6-8675-EF0991E70530}" destId="{4EAA40E6-A881-4EF7-B3F2-5CF8ED60D84C}" srcOrd="1" destOrd="3" presId="urn:microsoft.com/office/officeart/2005/8/layout/vList4"/>
    <dgm:cxn modelId="{38D181F3-0019-45F0-AFDC-AF5347E3ECC6}" srcId="{67E053C3-84C5-4D6D-84DD-6E22F4967DEA}" destId="{16615C29-E269-4439-AE18-1A2975021AE0}" srcOrd="1" destOrd="0" parTransId="{39EB3DD4-1754-4B9A-92CE-214332737EC4}" sibTransId="{DC379562-F403-47E8-84E9-619E3F25E2D7}"/>
    <dgm:cxn modelId="{627E3AA4-0B56-4C7B-A77F-5EAB6117F77A}" srcId="{F7C0CEF4-961F-47CC-8BD6-BEF29BE0B492}" destId="{890BB7F6-0D5E-4667-A9EF-B8F0088D0EDF}" srcOrd="1" destOrd="0" parTransId="{5F3112E7-452D-4126-A684-D0B1FBC7C196}" sibTransId="{9D736B38-F91E-4C00-8DE9-3E5949F39402}"/>
    <dgm:cxn modelId="{947A4E17-99A5-4E40-847C-DEF42B26FCE8}" type="presOf" srcId="{890BB7F6-0D5E-4667-A9EF-B8F0088D0EDF}" destId="{47FF3465-AB2D-4F08-9359-D74C18B1C842}" srcOrd="1" destOrd="2" presId="urn:microsoft.com/office/officeart/2005/8/layout/vList4"/>
    <dgm:cxn modelId="{B32950C3-95E6-461B-A01A-8C692F289EFD}" type="presParOf" srcId="{39CBC081-7026-416F-9372-B074A51AC51B}" destId="{7C8917CE-FCF3-4A6B-B090-C758EBB2EF70}" srcOrd="0" destOrd="0" presId="urn:microsoft.com/office/officeart/2005/8/layout/vList4"/>
    <dgm:cxn modelId="{3CB845F5-FE0D-4D7A-904E-14DABFAD1D6B}" type="presParOf" srcId="{7C8917CE-FCF3-4A6B-B090-C758EBB2EF70}" destId="{F29729D1-D4B9-45AC-915E-D101CBC8B752}" srcOrd="0" destOrd="0" presId="urn:microsoft.com/office/officeart/2005/8/layout/vList4"/>
    <dgm:cxn modelId="{97C4A250-81CF-4268-8D59-F7F8FEABC901}" type="presParOf" srcId="{7C8917CE-FCF3-4A6B-B090-C758EBB2EF70}" destId="{72E38D19-8AD3-4B37-AEAF-3C221B4CD1BC}" srcOrd="1" destOrd="0" presId="urn:microsoft.com/office/officeart/2005/8/layout/vList4"/>
    <dgm:cxn modelId="{DD9B9092-B865-4DFF-A893-297644AD5144}" type="presParOf" srcId="{7C8917CE-FCF3-4A6B-B090-C758EBB2EF70}" destId="{4EAA40E6-A881-4EF7-B3F2-5CF8ED60D84C}" srcOrd="2" destOrd="0" presId="urn:microsoft.com/office/officeart/2005/8/layout/vList4"/>
    <dgm:cxn modelId="{E9B62E2A-B4F8-48F6-BE19-047DADBBCFF2}" type="presParOf" srcId="{39CBC081-7026-416F-9372-B074A51AC51B}" destId="{E74D35BB-DBF6-4DFC-87FE-17CEFF1F5B4C}" srcOrd="1" destOrd="0" presId="urn:microsoft.com/office/officeart/2005/8/layout/vList4"/>
    <dgm:cxn modelId="{6B208A79-44B4-44C9-BDA9-7697E0019FE3}" type="presParOf" srcId="{39CBC081-7026-416F-9372-B074A51AC51B}" destId="{1D3A4E0A-E828-4E2C-BB12-1135077BCA2D}" srcOrd="2" destOrd="0" presId="urn:microsoft.com/office/officeart/2005/8/layout/vList4"/>
    <dgm:cxn modelId="{96460848-1A8B-4A70-8BD4-671F9B6DD470}" type="presParOf" srcId="{1D3A4E0A-E828-4E2C-BB12-1135077BCA2D}" destId="{17DC1915-B557-4CEA-AAE4-8CA3A0F98562}" srcOrd="0" destOrd="0" presId="urn:microsoft.com/office/officeart/2005/8/layout/vList4"/>
    <dgm:cxn modelId="{8A35E344-9F99-4C86-A772-719EE5FE0D21}" type="presParOf" srcId="{1D3A4E0A-E828-4E2C-BB12-1135077BCA2D}" destId="{9185BD62-F627-4C60-99B2-5938050BEDD1}" srcOrd="1" destOrd="0" presId="urn:microsoft.com/office/officeart/2005/8/layout/vList4"/>
    <dgm:cxn modelId="{6B0CD223-123C-4E2A-8DC2-B53290AF8CA9}" type="presParOf" srcId="{1D3A4E0A-E828-4E2C-BB12-1135077BCA2D}" destId="{47FF3465-AB2D-4F08-9359-D74C18B1C84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729D1-D4B9-45AC-915E-D101CBC8B752}">
      <dsp:nvSpPr>
        <dsp:cNvPr id="0" name=""/>
        <dsp:cNvSpPr/>
      </dsp:nvSpPr>
      <dsp:spPr>
        <a:xfrm>
          <a:off x="0" y="0"/>
          <a:ext cx="6123836" cy="1707039"/>
        </a:xfrm>
        <a:prstGeom prst="roundRect">
          <a:avLst>
            <a:gd name="adj" fmla="val 10000"/>
          </a:avLst>
        </a:prstGeom>
        <a:solidFill>
          <a:srgbClr val="0091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fr-FR" sz="2000" kern="1200" dirty="0"/>
            <a:t>ÉLÈVE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de l'emploi </a:t>
          </a:r>
          <a:r>
            <a:rPr lang="fr-FR" sz="1600" kern="1200" dirty="0"/>
            <a:t>du temps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et validation du </a:t>
          </a:r>
          <a:r>
            <a:rPr lang="fr-FR" sz="1600" kern="1200" dirty="0"/>
            <a:t>travail à </a:t>
          </a:r>
          <a:r>
            <a:rPr lang="fr-FR" sz="1600" kern="1200" dirty="0" smtClean="0"/>
            <a:t>faire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des notes, absences, retards…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et réponse aux </a:t>
          </a:r>
          <a:r>
            <a:rPr lang="fr-FR" sz="1600" kern="1200" dirty="0" smtClean="0"/>
            <a:t>messages</a:t>
          </a:r>
          <a:endParaRPr lang="fr-FR" sz="1600" kern="1200" dirty="0"/>
        </a:p>
      </dsp:txBody>
      <dsp:txXfrm>
        <a:off x="1337189" y="0"/>
        <a:ext cx="4786646" cy="1707039"/>
      </dsp:txXfrm>
    </dsp:sp>
    <dsp:sp modelId="{72E38D19-8AD3-4B37-AEAF-3C221B4CD1BC}">
      <dsp:nvSpPr>
        <dsp:cNvPr id="0" name=""/>
        <dsp:cNvSpPr/>
      </dsp:nvSpPr>
      <dsp:spPr>
        <a:xfrm>
          <a:off x="112422" y="266222"/>
          <a:ext cx="1224767" cy="117459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C1915-B557-4CEA-AAE4-8CA3A0F98562}">
      <dsp:nvSpPr>
        <dsp:cNvPr id="0" name=""/>
        <dsp:cNvSpPr/>
      </dsp:nvSpPr>
      <dsp:spPr>
        <a:xfrm>
          <a:off x="0" y="1819461"/>
          <a:ext cx="6123836" cy="1749040"/>
        </a:xfrm>
        <a:prstGeom prst="roundRect">
          <a:avLst>
            <a:gd name="adj" fmla="val 10000"/>
          </a:avLst>
        </a:prstGeom>
        <a:solidFill>
          <a:srgbClr val="0091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fr-FR" sz="2000" kern="1200" dirty="0"/>
            <a:t>PARENT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des actualités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et réponse aux messages de l’ENT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Consultation des notes, absences, retards, punitions…</a:t>
          </a:r>
          <a:endParaRPr lang="fr-FR" sz="1600" kern="1200" dirty="0"/>
        </a:p>
      </dsp:txBody>
      <dsp:txXfrm>
        <a:off x="1337189" y="1819461"/>
        <a:ext cx="4786646" cy="1749040"/>
      </dsp:txXfrm>
    </dsp:sp>
    <dsp:sp modelId="{9185BD62-F627-4C60-99B2-5938050BEDD1}">
      <dsp:nvSpPr>
        <dsp:cNvPr id="0" name=""/>
        <dsp:cNvSpPr/>
      </dsp:nvSpPr>
      <dsp:spPr>
        <a:xfrm>
          <a:off x="138766" y="2146585"/>
          <a:ext cx="1224767" cy="117359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1C950-381C-4B15-AF96-C8A79172DF52}" type="datetimeFigureOut">
              <a:rPr lang="fr-FR" smtClean="0"/>
              <a:t>20/12/2021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4D481-9CCF-46B7-A220-47BB4800AA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04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20/12/2021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XX/XX/XXXX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20000" y="3919897"/>
            <a:ext cx="3240000" cy="900000"/>
          </a:xfrm>
        </p:spPr>
        <p:txBody>
          <a:bodyPr anchor="b" anchorCtr="0"/>
          <a:lstStyle>
            <a:lvl1pPr>
              <a:defRPr sz="1150"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69885" y="267494"/>
            <a:ext cx="2689947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5" userDrawn="1">
          <p15:clr>
            <a:srgbClr val="FBAE40"/>
          </p15:clr>
        </p15:guide>
        <p15:guide id="2" pos="43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346046"/>
            <a:ext cx="8424000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06"/>
            <a:ext cx="4043083" cy="14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045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94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r>
              <a:rPr lang="fr-FR" cap="all" smtClean="0"/>
              <a:t>XX/XX/XXXX</a:t>
            </a:r>
            <a:endParaRPr lang="fr-FR" cap="all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1030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738000"/>
            <a:ext cx="9144000" cy="44064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859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84045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90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83600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750" b="1">
                <a:solidFill>
                  <a:schemeClr val="tx1"/>
                </a:solidFill>
              </a:defRPr>
            </a:lvl1pPr>
          </a:lstStyle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rectorat de l’académie de Reims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89005" y="108000"/>
            <a:ext cx="537989" cy="54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810" r:id="rId3"/>
    <p:sldLayoutId id="2147483811" r:id="rId4"/>
    <p:sldLayoutId id="2147483809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25.png"/><Relationship Id="rId3" Type="http://schemas.openxmlformats.org/officeDocument/2006/relationships/image" Target="../media/image45.png"/><Relationship Id="rId7" Type="http://schemas.openxmlformats.org/officeDocument/2006/relationships/diagramData" Target="../diagrams/data1.xml"/><Relationship Id="rId12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microsoft.com/office/2007/relationships/diagramDrawing" Target="../diagrams/drawing1.xml"/><Relationship Id="rId5" Type="http://schemas.openxmlformats.org/officeDocument/2006/relationships/image" Target="../media/image4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6.png"/><Relationship Id="rId9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ENT "</a:t>
            </a:r>
            <a:r>
              <a:rPr lang="fr-FR" cap="none" dirty="0" smtClean="0"/>
              <a:t>Mon Bureau Numérique"</a:t>
            </a:r>
          </a:p>
          <a:p>
            <a:pPr lvl="1"/>
            <a:r>
              <a:rPr lang="fr-FR" dirty="0" smtClean="0"/>
              <a:t>Présentation aux Parents et Responsables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069" y="2277221"/>
            <a:ext cx="2384781" cy="24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093" y="845744"/>
            <a:ext cx="5122512" cy="3854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62" y="24942"/>
            <a:ext cx="822946" cy="820802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Suivre la </a:t>
            </a:r>
            <a:r>
              <a:rPr lang="fr-FR" dirty="0"/>
              <a:t>scolarité de mon enfant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Zoom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les informations principales concernant le travail de votre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enfant 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5382000" y="1573641"/>
            <a:ext cx="3337555" cy="436964"/>
            <a:chOff x="-1108130" y="2650674"/>
            <a:chExt cx="3337555" cy="436964"/>
          </a:xfrm>
        </p:grpSpPr>
        <p:sp>
          <p:nvSpPr>
            <p:cNvPr id="61" name="ZoneTexte 60"/>
            <p:cNvSpPr txBox="1"/>
            <p:nvPr/>
          </p:nvSpPr>
          <p:spPr>
            <a:xfrm>
              <a:off x="191825" y="2650674"/>
              <a:ext cx="2037600" cy="4369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algn="ctr"/>
              <a:r>
                <a:rPr lang="fr-FR" dirty="0" smtClean="0"/>
                <a:t>Les devoirs</a:t>
              </a:r>
            </a:p>
          </p:txBody>
        </p:sp>
        <p:cxnSp>
          <p:nvCxnSpPr>
            <p:cNvPr id="63" name="Connecteur droit avec flèche 62"/>
            <p:cNvCxnSpPr>
              <a:stCxn id="61" idx="1"/>
            </p:cNvCxnSpPr>
            <p:nvPr/>
          </p:nvCxnSpPr>
          <p:spPr>
            <a:xfrm flipH="1">
              <a:off x="-1108130" y="2869156"/>
              <a:ext cx="1299955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4855656" y="2724192"/>
            <a:ext cx="3869770" cy="454378"/>
            <a:chOff x="-1640345" y="3615615"/>
            <a:chExt cx="3869770" cy="454378"/>
          </a:xfrm>
        </p:grpSpPr>
        <p:sp>
          <p:nvSpPr>
            <p:cNvPr id="58" name="ZoneTexte 57"/>
            <p:cNvSpPr txBox="1"/>
            <p:nvPr/>
          </p:nvSpPr>
          <p:spPr>
            <a:xfrm>
              <a:off x="191825" y="3615615"/>
              <a:ext cx="2037600" cy="4543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algn="ctr"/>
              <a:r>
                <a:rPr lang="fr-FR" dirty="0" smtClean="0"/>
                <a:t>Les notes</a:t>
              </a:r>
            </a:p>
          </p:txBody>
        </p:sp>
        <p:cxnSp>
          <p:nvCxnSpPr>
            <p:cNvPr id="60" name="Connecteur droit avec flèche 59"/>
            <p:cNvCxnSpPr>
              <a:stCxn id="58" idx="1"/>
            </p:cNvCxnSpPr>
            <p:nvPr/>
          </p:nvCxnSpPr>
          <p:spPr>
            <a:xfrm flipH="1" flipV="1">
              <a:off x="-1640345" y="3802078"/>
              <a:ext cx="1832170" cy="40726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5697001" y="3542038"/>
            <a:ext cx="3022554" cy="682823"/>
            <a:chOff x="-793129" y="4307467"/>
            <a:chExt cx="3022554" cy="682823"/>
          </a:xfrm>
        </p:grpSpPr>
        <p:sp>
          <p:nvSpPr>
            <p:cNvPr id="55" name="ZoneTexte 54"/>
            <p:cNvSpPr txBox="1"/>
            <p:nvPr/>
          </p:nvSpPr>
          <p:spPr>
            <a:xfrm>
              <a:off x="191825" y="4307467"/>
              <a:ext cx="2037600" cy="6828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ctr"/>
              <a:r>
                <a:rPr lang="fr-FR" dirty="0" smtClean="0"/>
                <a:t>Les absences et retards</a:t>
              </a:r>
            </a:p>
          </p:txBody>
        </p:sp>
        <p:cxnSp>
          <p:nvCxnSpPr>
            <p:cNvPr id="57" name="Connecteur droit avec flèche 56"/>
            <p:cNvCxnSpPr>
              <a:stCxn id="55" idx="1"/>
            </p:cNvCxnSpPr>
            <p:nvPr/>
          </p:nvCxnSpPr>
          <p:spPr>
            <a:xfrm flipH="1" flipV="1">
              <a:off x="-793129" y="4527805"/>
              <a:ext cx="984954" cy="12107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900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64" y="573348"/>
            <a:ext cx="4606036" cy="416208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62" y="24942"/>
            <a:ext cx="822946" cy="820802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Le cahier de textes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contenu 3"/>
          <p:cNvSpPr txBox="1">
            <a:spLocks/>
          </p:cNvSpPr>
          <p:nvPr/>
        </p:nvSpPr>
        <p:spPr bwMode="gray">
          <a:xfrm>
            <a:off x="72982" y="1065084"/>
            <a:ext cx="3239018" cy="10801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+mj-lt"/>
              <a:buNone/>
            </a:pPr>
            <a:r>
              <a:rPr lang="fr-FR" sz="1800" dirty="0" smtClean="0"/>
              <a:t>Vue "Emploi du temps calendaire"</a:t>
            </a:r>
          </a:p>
          <a:p>
            <a:pPr marL="0" indent="0">
              <a:buFont typeface="+mj-lt"/>
              <a:buNone/>
            </a:pPr>
            <a:endParaRPr lang="fr-FR" sz="1800" dirty="0" smtClean="0"/>
          </a:p>
          <a:p>
            <a:pPr marL="171450" indent="-171450"/>
            <a:endParaRPr lang="fr-FR" sz="1800" dirty="0" smtClean="0"/>
          </a:p>
          <a:p>
            <a:pPr marL="171450" indent="-171450"/>
            <a:endParaRPr lang="fr-FR" sz="1800" dirty="0"/>
          </a:p>
        </p:txBody>
      </p:sp>
      <p:sp>
        <p:nvSpPr>
          <p:cNvPr id="24" name="Espace réservé du contenu 3"/>
          <p:cNvSpPr txBox="1">
            <a:spLocks/>
          </p:cNvSpPr>
          <p:nvPr/>
        </p:nvSpPr>
        <p:spPr>
          <a:xfrm>
            <a:off x="192068" y="2207578"/>
            <a:ext cx="3239018" cy="2998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fr-FR" sz="1600" dirty="0" smtClean="0"/>
              <a:t>Le cahier de textes affiche :</a:t>
            </a:r>
          </a:p>
          <a:p>
            <a:pPr marL="265113" indent="-161925"/>
            <a:r>
              <a:rPr lang="fr-FR" sz="1600" dirty="0" smtClean="0"/>
              <a:t>l’emploi du temps complet</a:t>
            </a:r>
          </a:p>
          <a:p>
            <a:pPr marL="265113" indent="-161925"/>
            <a:r>
              <a:rPr lang="fr-FR" sz="1600" dirty="0" smtClean="0"/>
              <a:t>le travail à faire</a:t>
            </a:r>
          </a:p>
          <a:p>
            <a:pPr marL="171450" indent="-171450"/>
            <a:endParaRPr lang="fr-FR" sz="2400" dirty="0" smtClean="0"/>
          </a:p>
          <a:p>
            <a:pPr marL="171450" indent="-171450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53086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contenu 3"/>
          <p:cNvSpPr txBox="1">
            <a:spLocks/>
          </p:cNvSpPr>
          <p:nvPr/>
        </p:nvSpPr>
        <p:spPr>
          <a:xfrm>
            <a:off x="70057" y="1026903"/>
            <a:ext cx="2690080" cy="2998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79388">
              <a:buFont typeface="Arial" panose="020B0604020202020204" pitchFamily="34" charset="0"/>
              <a:buChar char="•"/>
            </a:pPr>
            <a:r>
              <a:rPr lang="fr-FR" sz="1600" dirty="0" smtClean="0"/>
              <a:t>L'accès à </a:t>
            </a:r>
            <a:r>
              <a:rPr lang="fr-FR" sz="1600" dirty="0"/>
              <a:t>P</a:t>
            </a:r>
            <a:r>
              <a:rPr lang="fr-FR" sz="1600" dirty="0" smtClean="0"/>
              <a:t>ronote se fait par l'ENT, menu "</a:t>
            </a:r>
            <a:r>
              <a:rPr lang="fr-FR" sz="1600" b="1" dirty="0" smtClean="0"/>
              <a:t>Scolarité</a:t>
            </a:r>
            <a:r>
              <a:rPr lang="fr-FR" sz="1600" dirty="0" smtClean="0"/>
              <a:t>"</a:t>
            </a:r>
          </a:p>
          <a:p>
            <a:pPr marL="180975" indent="-179388">
              <a:buFont typeface="Arial" panose="020B0604020202020204" pitchFamily="34" charset="0"/>
              <a:buChar char="•"/>
            </a:pPr>
            <a:r>
              <a:rPr lang="fr-FR" sz="1600" dirty="0" smtClean="0"/>
              <a:t>Il n'est pas nécessaire de se ré-authentifier.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fr-FR" sz="1600" dirty="0" smtClean="0"/>
          </a:p>
          <a:p>
            <a:pPr marL="171450" indent="-171450"/>
            <a:endParaRPr lang="fr-FR" sz="2400" dirty="0" smtClean="0"/>
          </a:p>
          <a:p>
            <a:pPr marL="171450" indent="-171450"/>
            <a:endParaRPr lang="fr-FR" sz="2400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L'accès à Pronote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Pour suivre les résultats détaillés et toutes les infos de vie scolaire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3222000" y="1167722"/>
            <a:ext cx="5761205" cy="3493098"/>
            <a:chOff x="2223062" y="924463"/>
            <a:chExt cx="6238891" cy="378272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3062" y="924463"/>
              <a:ext cx="6238891" cy="3782726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2772000" y="1716750"/>
              <a:ext cx="180000" cy="1350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391997" y="2456289"/>
            <a:ext cx="1159206" cy="1873656"/>
            <a:chOff x="164348" y="1925133"/>
            <a:chExt cx="1159206" cy="187365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348" y="1925133"/>
              <a:ext cx="1159206" cy="187365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64348" y="3543592"/>
              <a:ext cx="1159206" cy="25519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/>
            </a:p>
          </p:txBody>
        </p:sp>
      </p:grpSp>
    </p:spTree>
    <p:extLst>
      <p:ext uri="{BB962C8B-B14F-4D97-AF65-F5344CB8AC3E}">
        <p14:creationId xmlns:p14="http://schemas.microsoft.com/office/powerpoint/2010/main" val="8661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La messagerie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7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151" y="1901109"/>
            <a:ext cx="2658729" cy="274028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Espace réservé du texte 2"/>
          <p:cNvSpPr txBox="1">
            <a:spLocks/>
          </p:cNvSpPr>
          <p:nvPr/>
        </p:nvSpPr>
        <p:spPr>
          <a:xfrm>
            <a:off x="4632610" y="1553529"/>
            <a:ext cx="972300" cy="390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66700" algn="l"/>
              </a:tabLst>
            </a:pPr>
            <a:r>
              <a:rPr lang="fr-FR" sz="1400" dirty="0" smtClean="0">
                <a:solidFill>
                  <a:srgbClr val="0091A6"/>
                </a:solidFill>
              </a:rPr>
              <a:t>Elèves</a:t>
            </a:r>
            <a:endParaRPr lang="fr-FR" sz="1400" dirty="0">
              <a:solidFill>
                <a:srgbClr val="0091A6"/>
              </a:solidFill>
            </a:endParaRPr>
          </a:p>
        </p:txBody>
      </p:sp>
      <p:sp>
        <p:nvSpPr>
          <p:cNvPr id="28" name="Espace réservé du texte 2"/>
          <p:cNvSpPr txBox="1">
            <a:spLocks/>
          </p:cNvSpPr>
          <p:nvPr/>
        </p:nvSpPr>
        <p:spPr>
          <a:xfrm>
            <a:off x="1043264" y="1550546"/>
            <a:ext cx="2636646" cy="3687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66700" algn="l"/>
              </a:tabLst>
            </a:pPr>
            <a:r>
              <a:rPr lang="fr-FR" sz="1400" dirty="0" smtClean="0">
                <a:solidFill>
                  <a:srgbClr val="0091A6"/>
                </a:solidFill>
              </a:rPr>
              <a:t>Parents et responsables</a:t>
            </a:r>
            <a:endParaRPr lang="fr-FR" sz="1400" dirty="0">
              <a:solidFill>
                <a:srgbClr val="0091A6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33" y="1227292"/>
            <a:ext cx="1059386" cy="105938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60" y="1917102"/>
            <a:ext cx="2774539" cy="274028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L'assistant destinataire permet de cibler les correspondants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" y="1193619"/>
            <a:ext cx="1059386" cy="994359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5799382" y="813817"/>
            <a:ext cx="3223794" cy="1600677"/>
            <a:chOff x="6300495" y="471462"/>
            <a:chExt cx="2759176" cy="136998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0495" y="471462"/>
              <a:ext cx="2759176" cy="1369985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6736281" y="623070"/>
              <a:ext cx="680520" cy="171802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z="1100" b="1"/>
            </a:p>
          </p:txBody>
        </p:sp>
      </p:grpSp>
    </p:spTree>
    <p:extLst>
      <p:ext uri="{BB962C8B-B14F-4D97-AF65-F5344CB8AC3E}">
        <p14:creationId xmlns:p14="http://schemas.microsoft.com/office/powerpoint/2010/main" val="13856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6974684" y="1051645"/>
            <a:ext cx="1935500" cy="3675129"/>
            <a:chOff x="6551528" y="1096416"/>
            <a:chExt cx="2592472" cy="4922588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2D333D6-2ADC-4955-8EC7-9EFCD724C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9" t="5999" r="29810" b="8995"/>
            <a:stretch/>
          </p:blipFill>
          <p:spPr>
            <a:xfrm>
              <a:off x="6551528" y="1096416"/>
              <a:ext cx="2592472" cy="4922588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5012" y="1772816"/>
              <a:ext cx="2078264" cy="3635397"/>
            </a:xfrm>
            <a:prstGeom prst="rect">
              <a:avLst/>
            </a:prstGeom>
          </p:spPr>
        </p:pic>
      </p:grpSp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74826" y="4311893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L'application mobile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1062000" y="539650"/>
            <a:ext cx="5142870" cy="5908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 appli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"Mon Bureau Numérique", pour Android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Apple, principalement à destination des élèves et responsables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700" y="341317"/>
            <a:ext cx="1983484" cy="572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94" y="415233"/>
            <a:ext cx="356666" cy="42460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67" y="415233"/>
            <a:ext cx="399126" cy="424603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293164" y="1130514"/>
            <a:ext cx="6123836" cy="3569620"/>
            <a:chOff x="81034" y="1130514"/>
            <a:chExt cx="6123836" cy="3569620"/>
          </a:xfrm>
        </p:grpSpPr>
        <p:graphicFrame>
          <p:nvGraphicFramePr>
            <p:cNvPr id="24" name="Espace réservé du contenu 7"/>
            <p:cNvGraphicFramePr>
              <a:graphicFrameLocks/>
            </p:cNvGraphicFramePr>
            <p:nvPr>
              <p:extLst/>
            </p:nvPr>
          </p:nvGraphicFramePr>
          <p:xfrm>
            <a:off x="81034" y="1130514"/>
            <a:ext cx="6123836" cy="35696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65" y="1410009"/>
              <a:ext cx="1089635" cy="1086797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65" y="3305935"/>
              <a:ext cx="1090040" cy="1087200"/>
            </a:xfrm>
            <a:prstGeom prst="rect">
              <a:avLst/>
            </a:prstGeom>
          </p:spPr>
        </p:pic>
      </p:grp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906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L'application mobile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3" name="MBN2021_appli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000" y="636750"/>
            <a:ext cx="7857000" cy="4419563"/>
          </a:xfrm>
          <a:prstGeom prst="rect">
            <a:avLst/>
          </a:prstGeom>
          <a:ln>
            <a:solidFill>
              <a:srgbClr val="4A9ECA"/>
            </a:solidFill>
          </a:ln>
        </p:spPr>
      </p:pic>
    </p:spTree>
    <p:extLst>
      <p:ext uri="{BB962C8B-B14F-4D97-AF65-F5344CB8AC3E}">
        <p14:creationId xmlns:p14="http://schemas.microsoft.com/office/powerpoint/2010/main" val="1148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/>
          <a:srcRect l="9412"/>
          <a:stretch/>
        </p:blipFill>
        <p:spPr>
          <a:xfrm>
            <a:off x="6372000" y="1671750"/>
            <a:ext cx="2552445" cy="50421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Pour vous accompagner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33" name="Espace réservé du numéro de diapositive 21"/>
          <p:cNvSpPr txBox="1">
            <a:spLocks/>
          </p:cNvSpPr>
          <p:nvPr/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3122C9-A0B9-462F-8757-0847AD287B63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81" y="717549"/>
            <a:ext cx="1431955" cy="3921750"/>
          </a:xfrm>
          <a:prstGeom prst="rect">
            <a:avLst/>
          </a:prstGeom>
        </p:spPr>
      </p:pic>
      <p:sp>
        <p:nvSpPr>
          <p:cNvPr id="8" name="Espace réservé du contenu 5"/>
          <p:cNvSpPr txBox="1">
            <a:spLocks/>
          </p:cNvSpPr>
          <p:nvPr/>
        </p:nvSpPr>
        <p:spPr>
          <a:xfrm>
            <a:off x="5832000" y="366750"/>
            <a:ext cx="3035253" cy="123511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r">
              <a:buClr>
                <a:srgbClr val="0091A6"/>
              </a:buClr>
              <a:buNone/>
            </a:pPr>
            <a:r>
              <a:rPr lang="fr-FR" sz="1400" dirty="0" smtClean="0"/>
              <a:t>Chaque utilisateur a accès à la </a:t>
            </a:r>
            <a:r>
              <a:rPr lang="fr-FR" sz="1400" b="1" dirty="0" err="1" smtClean="0"/>
              <a:t>Skolengo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academy</a:t>
            </a:r>
            <a:r>
              <a:rPr lang="fr-FR" sz="1400" b="1" dirty="0" smtClean="0"/>
              <a:t> </a:t>
            </a:r>
            <a:r>
              <a:rPr lang="fr-FR" sz="1400" dirty="0" smtClean="0"/>
              <a:t>(documentation de l'éditeur ENT)</a:t>
            </a:r>
            <a:endParaRPr lang="fr-FR" sz="1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940" y="717549"/>
            <a:ext cx="2070000" cy="27388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300737" y="4146092"/>
            <a:ext cx="1301264" cy="2551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/>
          </a:p>
        </p:txBody>
      </p:sp>
      <p:cxnSp>
        <p:nvCxnSpPr>
          <p:cNvPr id="14" name="Connecteur droit avec flèche 13"/>
          <p:cNvCxnSpPr>
            <a:stCxn id="13" idx="3"/>
          </p:cNvCxnSpPr>
          <p:nvPr/>
        </p:nvCxnSpPr>
        <p:spPr>
          <a:xfrm flipV="1">
            <a:off x="1602001" y="4095789"/>
            <a:ext cx="354712" cy="177902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956713" y="3552279"/>
            <a:ext cx="0" cy="99947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5"/>
          <p:cNvSpPr txBox="1">
            <a:spLocks/>
          </p:cNvSpPr>
          <p:nvPr/>
        </p:nvSpPr>
        <p:spPr>
          <a:xfrm>
            <a:off x="1956713" y="3591537"/>
            <a:ext cx="2435287" cy="87021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Clr>
                <a:srgbClr val="0091A6"/>
              </a:buClr>
              <a:buNone/>
            </a:pPr>
            <a:r>
              <a:rPr lang="fr-FR" sz="1400" dirty="0" smtClean="0"/>
              <a:t>Chaque utilisateur a un lien vers des </a:t>
            </a:r>
            <a:r>
              <a:rPr lang="fr-FR" sz="1400" b="1" dirty="0" smtClean="0"/>
              <a:t>fiches réflexes </a:t>
            </a:r>
            <a:r>
              <a:rPr lang="fr-FR" sz="1400" dirty="0" smtClean="0"/>
              <a:t>produites par la DANE dans le menu "E-SERVICES"</a:t>
            </a:r>
            <a:endParaRPr lang="fr-FR" sz="1400" dirty="0"/>
          </a:p>
        </p:txBody>
      </p:sp>
      <p:cxnSp>
        <p:nvCxnSpPr>
          <p:cNvPr id="19" name="Connecteur droit avec flèche 18"/>
          <p:cNvCxnSpPr>
            <a:stCxn id="21" idx="0"/>
          </p:cNvCxnSpPr>
          <p:nvPr/>
        </p:nvCxnSpPr>
        <p:spPr>
          <a:xfrm flipH="1" flipV="1">
            <a:off x="7567067" y="1322252"/>
            <a:ext cx="1045951" cy="439498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162343" y="1292599"/>
            <a:ext cx="2683548" cy="211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8424036" y="1761750"/>
            <a:ext cx="377964" cy="3779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474" y="2256765"/>
            <a:ext cx="3865606" cy="192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89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576064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A2CF4BC-A407-42A1-9651-2E1525700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3973">
            <a:off x="557159" y="1503760"/>
            <a:ext cx="1484744" cy="1511162"/>
          </a:xfrm>
          <a:prstGeom prst="rect">
            <a:avLst/>
          </a:prstGeom>
        </p:spPr>
      </p:pic>
      <p:sp>
        <p:nvSpPr>
          <p:cNvPr id="17" name="Chevron 16"/>
          <p:cNvSpPr/>
          <p:nvPr/>
        </p:nvSpPr>
        <p:spPr>
          <a:xfrm>
            <a:off x="1907704" y="2287281"/>
            <a:ext cx="6461796" cy="901969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Vous permettre d'accompagner au mieux votre </a:t>
            </a:r>
            <a:r>
              <a:rPr lang="fr-FR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enfant</a:t>
            </a:r>
          </a:p>
        </p:txBody>
      </p:sp>
      <p:sp>
        <p:nvSpPr>
          <p:cNvPr id="18" name="Chevron 17"/>
          <p:cNvSpPr/>
          <p:nvPr/>
        </p:nvSpPr>
        <p:spPr>
          <a:xfrm>
            <a:off x="1912094" y="1280101"/>
            <a:ext cx="6461796" cy="901969"/>
          </a:xfrm>
          <a:prstGeom prst="chevron">
            <a:avLst/>
          </a:prstGeom>
          <a:solidFill>
            <a:srgbClr val="4A9EC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Vous donner des informations sur </a:t>
            </a:r>
            <a:r>
              <a:rPr lang="fr-FR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l'ENT</a:t>
            </a:r>
            <a:r>
              <a:rPr lang="fr-F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fr-FR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MonBureauNumérique</a:t>
            </a:r>
            <a:endParaRPr lang="fr-FR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6687000" y="2661750"/>
            <a:ext cx="2231023" cy="19929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8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L’ENT, portail d’accès des usages numériques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Bouée 48"/>
          <p:cNvSpPr/>
          <p:nvPr/>
        </p:nvSpPr>
        <p:spPr>
          <a:xfrm>
            <a:off x="2846117" y="1504587"/>
            <a:ext cx="2425718" cy="2425719"/>
          </a:xfrm>
          <a:prstGeom prst="donut">
            <a:avLst>
              <a:gd name="adj" fmla="val 17461"/>
            </a:avLst>
          </a:prstGeom>
          <a:solidFill>
            <a:srgbClr val="0091A6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200" b="1" smtClean="0">
              <a:solidFill>
                <a:schemeClr val="tx1"/>
              </a:solidFill>
            </a:endParaRPr>
          </a:p>
        </p:txBody>
      </p:sp>
      <p:cxnSp>
        <p:nvCxnSpPr>
          <p:cNvPr id="50" name="Connecteur droit avec flèche 49"/>
          <p:cNvCxnSpPr/>
          <p:nvPr/>
        </p:nvCxnSpPr>
        <p:spPr>
          <a:xfrm flipV="1">
            <a:off x="4058976" y="1653563"/>
            <a:ext cx="0" cy="2127768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rot="5400000" flipH="1" flipV="1">
            <a:off x="4058976" y="1653563"/>
            <a:ext cx="0" cy="2127767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rot="2700000" flipH="1" flipV="1">
            <a:off x="4058976" y="1653563"/>
            <a:ext cx="0" cy="2127767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68" y="1522805"/>
            <a:ext cx="444451" cy="444451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22" y="3507121"/>
            <a:ext cx="444451" cy="444451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53" y="3449995"/>
            <a:ext cx="444451" cy="444451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51" y="2490831"/>
            <a:ext cx="444451" cy="444451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750" y="1152998"/>
            <a:ext cx="444451" cy="444451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06" y="1536057"/>
            <a:ext cx="444451" cy="444451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29" y="2504329"/>
            <a:ext cx="444451" cy="444451"/>
          </a:xfrm>
          <a:prstGeom prst="rect">
            <a:avLst/>
          </a:prstGeom>
        </p:spPr>
      </p:pic>
      <p:sp>
        <p:nvSpPr>
          <p:cNvPr id="66" name="ZoneTexte 65"/>
          <p:cNvSpPr txBox="1"/>
          <p:nvPr/>
        </p:nvSpPr>
        <p:spPr>
          <a:xfrm>
            <a:off x="1354355" y="718625"/>
            <a:ext cx="2543833" cy="773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fr-FR" sz="1600" b="1" dirty="0" smtClean="0"/>
              <a:t>SITES INTERNET</a:t>
            </a:r>
          </a:p>
          <a:p>
            <a:pPr algn="r"/>
            <a:r>
              <a:rPr lang="fr-FR" sz="1200" dirty="0" smtClean="0"/>
              <a:t>Pages publiques/privées Actualités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5340675" y="830835"/>
            <a:ext cx="3006956" cy="14476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1600" b="1" dirty="0" smtClean="0">
                <a:solidFill>
                  <a:srgbClr val="C00000"/>
                </a:solidFill>
              </a:rPr>
              <a:t>VIE SCOLAIRE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Evaluations</a:t>
            </a:r>
            <a:br>
              <a:rPr lang="fr-FR" sz="1200" dirty="0" smtClean="0">
                <a:solidFill>
                  <a:srgbClr val="C00000"/>
                </a:solidFill>
              </a:rPr>
            </a:br>
            <a:r>
              <a:rPr lang="fr-FR" sz="1200" dirty="0" smtClean="0">
                <a:solidFill>
                  <a:srgbClr val="C00000"/>
                </a:solidFill>
              </a:rPr>
              <a:t>Absences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Punitions et sanctions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Carnet de liaison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Stages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274355" y="2582053"/>
            <a:ext cx="2271772" cy="3532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fr-FR" sz="1600" b="1" dirty="0" smtClean="0"/>
              <a:t>APPLI MOBILE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1123297" y="3740635"/>
            <a:ext cx="1349735" cy="59680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r"/>
            <a:endParaRPr lang="fr-FR" sz="2000" dirty="0" smtClean="0"/>
          </a:p>
        </p:txBody>
      </p:sp>
      <p:sp>
        <p:nvSpPr>
          <p:cNvPr id="70" name="ZoneTexte 69"/>
          <p:cNvSpPr txBox="1"/>
          <p:nvPr/>
        </p:nvSpPr>
        <p:spPr>
          <a:xfrm>
            <a:off x="306651" y="1551222"/>
            <a:ext cx="2533592" cy="4010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/>
            <a:r>
              <a:rPr lang="fr-FR" sz="1600" b="1" dirty="0" smtClean="0"/>
              <a:t>EMPLOI DU TEMPS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6044470" y="2349390"/>
            <a:ext cx="3077008" cy="10767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1600" b="1" dirty="0" smtClean="0"/>
              <a:t>SERVICES PERSONNELS</a:t>
            </a:r>
          </a:p>
          <a:p>
            <a:r>
              <a:rPr lang="fr-FR" sz="1200" dirty="0" smtClean="0"/>
              <a:t>Agenda</a:t>
            </a:r>
          </a:p>
          <a:p>
            <a:r>
              <a:rPr lang="fr-FR" sz="1200" dirty="0" smtClean="0"/>
              <a:t>Stockage de fichiers</a:t>
            </a:r>
          </a:p>
          <a:p>
            <a:r>
              <a:rPr lang="fr-FR" sz="1200" dirty="0" smtClean="0"/>
              <a:t>Bureautique en ligne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260504" y="3395068"/>
            <a:ext cx="2148727" cy="135335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r-FR" sz="1600" b="1" dirty="0" smtClean="0"/>
              <a:t>PEDAGOGIE</a:t>
            </a:r>
          </a:p>
          <a:p>
            <a:r>
              <a:rPr lang="fr-FR" sz="1200" dirty="0" smtClean="0">
                <a:solidFill>
                  <a:srgbClr val="C00000"/>
                </a:solidFill>
              </a:rPr>
              <a:t>Cahier de textes</a:t>
            </a:r>
          </a:p>
          <a:p>
            <a:r>
              <a:rPr lang="fr-FR" sz="1200" dirty="0" smtClean="0"/>
              <a:t>Travail à faire</a:t>
            </a:r>
          </a:p>
          <a:p>
            <a:r>
              <a:rPr lang="fr-FR" sz="1200" dirty="0" smtClean="0"/>
              <a:t>Classeur pédagogique</a:t>
            </a:r>
          </a:p>
          <a:p>
            <a:r>
              <a:rPr lang="fr-FR" sz="1200" dirty="0" smtClean="0"/>
              <a:t>Moodle</a:t>
            </a:r>
          </a:p>
          <a:p>
            <a:r>
              <a:rPr lang="fr-FR" sz="1200" dirty="0" smtClean="0"/>
              <a:t>Ressources en ligne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3141441" y="4241910"/>
            <a:ext cx="1925766" cy="91222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fr-FR" sz="1600" b="1" dirty="0" smtClean="0"/>
              <a:t>COLLABORATIF</a:t>
            </a:r>
          </a:p>
          <a:p>
            <a:pPr algn="ctr"/>
            <a:r>
              <a:rPr lang="fr-FR" sz="1200" dirty="0" smtClean="0"/>
              <a:t>Rubriques</a:t>
            </a:r>
          </a:p>
          <a:p>
            <a:pPr algn="ctr"/>
            <a:r>
              <a:rPr lang="fr-FR" sz="1200" dirty="0" smtClean="0"/>
              <a:t>Documents partagés</a:t>
            </a:r>
          </a:p>
        </p:txBody>
      </p:sp>
      <p:pic>
        <p:nvPicPr>
          <p:cNvPr id="74" name="Image 7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58" y="3837443"/>
            <a:ext cx="444451" cy="444451"/>
          </a:xfrm>
          <a:prstGeom prst="rect">
            <a:avLst/>
          </a:prstGeom>
        </p:spPr>
      </p:pic>
      <p:cxnSp>
        <p:nvCxnSpPr>
          <p:cNvPr id="75" name="Connecteur droit avec flèche 74"/>
          <p:cNvCxnSpPr/>
          <p:nvPr/>
        </p:nvCxnSpPr>
        <p:spPr>
          <a:xfrm rot="8100000" flipH="1" flipV="1">
            <a:off x="4058976" y="1653563"/>
            <a:ext cx="0" cy="2127768"/>
          </a:xfrm>
          <a:prstGeom prst="straightConnector1">
            <a:avLst/>
          </a:prstGeom>
          <a:ln w="1905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Image 7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>
            <a:off x="3478272" y="2024427"/>
            <a:ext cx="1133153" cy="1071146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567000" y="3606750"/>
            <a:ext cx="2220166" cy="92604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/>
            <a:r>
              <a:rPr lang="fr-FR" sz="1600" b="1" dirty="0"/>
              <a:t>COMMUNICATION</a:t>
            </a:r>
          </a:p>
          <a:p>
            <a:pPr algn="r"/>
            <a:r>
              <a:rPr lang="fr-FR" sz="1200" dirty="0">
                <a:solidFill>
                  <a:srgbClr val="C00000"/>
                </a:solidFill>
              </a:rPr>
              <a:t>Messagerie</a:t>
            </a:r>
            <a:br>
              <a:rPr lang="fr-FR" sz="1200" dirty="0">
                <a:solidFill>
                  <a:srgbClr val="C00000"/>
                </a:solidFill>
              </a:rPr>
            </a:br>
            <a:r>
              <a:rPr lang="fr-FR" sz="1200" dirty="0"/>
              <a:t>Communication ciblée</a:t>
            </a:r>
          </a:p>
          <a:p>
            <a:pPr algn="r"/>
            <a:r>
              <a:rPr lang="fr-FR" sz="1200" dirty="0"/>
              <a:t>Formulaires</a:t>
            </a:r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509" y="2935282"/>
            <a:ext cx="832714" cy="490545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237" y="4488542"/>
            <a:ext cx="792594" cy="27420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266" y="4087373"/>
            <a:ext cx="380765" cy="3807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93083" y="1275375"/>
            <a:ext cx="1660539" cy="371036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7227000" y="1152998"/>
            <a:ext cx="0" cy="87142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11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86862"/>
          </a:xfrm>
        </p:spPr>
        <p:txBody>
          <a:bodyPr/>
          <a:lstStyle/>
          <a:p>
            <a:r>
              <a:rPr lang="fr-FR" dirty="0" smtClean="0"/>
              <a:t>Accéder à l'ENT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contenu 4"/>
          <p:cNvSpPr txBox="1">
            <a:spLocks/>
          </p:cNvSpPr>
          <p:nvPr/>
        </p:nvSpPr>
        <p:spPr bwMode="gray">
          <a:xfrm>
            <a:off x="252000" y="991002"/>
            <a:ext cx="5265000" cy="498392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4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fr-FR" sz="1600" smtClean="0"/>
              <a:t>https://clg-***.monbureaunumerique.fr</a:t>
            </a:r>
            <a:endParaRPr lang="fr-FR" sz="1600" dirty="0"/>
          </a:p>
        </p:txBody>
      </p:sp>
      <p:sp>
        <p:nvSpPr>
          <p:cNvPr id="14" name="Espace réservé du contenu 3"/>
          <p:cNvSpPr txBox="1">
            <a:spLocks/>
          </p:cNvSpPr>
          <p:nvPr/>
        </p:nvSpPr>
        <p:spPr>
          <a:xfrm>
            <a:off x="5787000" y="3612329"/>
            <a:ext cx="3133339" cy="1123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A9ECA"/>
              </a:buClr>
              <a:buNone/>
            </a:pPr>
            <a:r>
              <a:rPr lang="fr-FR" sz="1600" dirty="0" smtClean="0"/>
              <a:t>L'ENT propose une page "non connectée", avec des </a:t>
            </a:r>
            <a:r>
              <a:rPr lang="fr-FR" sz="1600" b="1" dirty="0" smtClean="0"/>
              <a:t>informations publiques sur la vie de l'établissement.</a:t>
            </a:r>
          </a:p>
        </p:txBody>
      </p:sp>
      <p:sp>
        <p:nvSpPr>
          <p:cNvPr id="15" name="Espace réservé du texte 2"/>
          <p:cNvSpPr txBox="1">
            <a:spLocks/>
          </p:cNvSpPr>
          <p:nvPr/>
        </p:nvSpPr>
        <p:spPr>
          <a:xfrm>
            <a:off x="1017000" y="539651"/>
            <a:ext cx="7804723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Une adresse spécifique à chaque établissement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706972" y="656009"/>
            <a:ext cx="3213367" cy="2905741"/>
            <a:chOff x="5364088" y="1485933"/>
            <a:chExt cx="3527167" cy="3150763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2"/>
            <a:stretch/>
          </p:blipFill>
          <p:spPr>
            <a:xfrm>
              <a:off x="5364088" y="1485933"/>
              <a:ext cx="3527167" cy="3150763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0112" y="1946586"/>
              <a:ext cx="3096344" cy="1864800"/>
            </a:xfrm>
            <a:prstGeom prst="rect">
              <a:avLst/>
            </a:prstGeom>
          </p:spPr>
        </p:pic>
      </p:grpSp>
      <p:sp>
        <p:nvSpPr>
          <p:cNvPr id="20" name="Espace réservé du contenu 3"/>
          <p:cNvSpPr txBox="1">
            <a:spLocks/>
          </p:cNvSpPr>
          <p:nvPr/>
        </p:nvSpPr>
        <p:spPr>
          <a:xfrm>
            <a:off x="117000" y="1752126"/>
            <a:ext cx="5276034" cy="1646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Calibri" panose="020F050202020403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91A6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/>
              <a:t>Vous pouvez aussi…</a:t>
            </a:r>
          </a:p>
          <a:p>
            <a:pPr marL="266700" indent="-177800">
              <a:spcBef>
                <a:spcPts val="600"/>
              </a:spcBef>
              <a:buClr>
                <a:srgbClr val="4A9ECA"/>
              </a:buClr>
            </a:pPr>
            <a:r>
              <a:rPr lang="fr-FR" sz="1600" dirty="0" smtClean="0"/>
              <a:t>Utiliser un moteur de recherche</a:t>
            </a:r>
          </a:p>
          <a:p>
            <a:pPr marL="88900" indent="0" algn="ctr">
              <a:buClr>
                <a:srgbClr val="4A9ECA"/>
              </a:buClr>
              <a:buNone/>
            </a:pPr>
            <a:r>
              <a:rPr lang="fr-FR" sz="1200" dirty="0" smtClean="0"/>
              <a:t>"Nom de l'établissement + Mon bureau numérique"</a:t>
            </a:r>
          </a:p>
          <a:p>
            <a:pPr marL="266700" indent="-177800">
              <a:spcBef>
                <a:spcPts val="1200"/>
              </a:spcBef>
              <a:buClr>
                <a:srgbClr val="4A9ECA"/>
              </a:buClr>
            </a:pPr>
            <a:r>
              <a:rPr lang="fr-FR" sz="1600" dirty="0" smtClean="0"/>
              <a:t>Accéder au portail global et faire une recherche</a:t>
            </a:r>
          </a:p>
          <a:p>
            <a:pPr marL="88900" indent="0" algn="ctr">
              <a:buClr>
                <a:srgbClr val="4A9ECA"/>
              </a:buClr>
              <a:buNone/>
            </a:pPr>
            <a:r>
              <a:rPr lang="fr-FR" sz="1200" dirty="0" smtClean="0"/>
              <a:t>https://www.monbureaunumerique.fr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336670" y="3281111"/>
            <a:ext cx="2730053" cy="1428728"/>
            <a:chOff x="667262" y="2905680"/>
            <a:chExt cx="3283687" cy="171846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262" y="2905680"/>
              <a:ext cx="3283687" cy="1718463"/>
            </a:xfrm>
            <a:prstGeom prst="rect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715864" y="3075805"/>
              <a:ext cx="2056136" cy="139480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8960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Se connecter à l'ENT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000" y="24942"/>
            <a:ext cx="1376008" cy="1372424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47971" y="1041750"/>
            <a:ext cx="3480657" cy="962245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rmAutofit/>
          </a:bodyPr>
          <a:lstStyle/>
          <a:p>
            <a:pPr marL="449263" algn="just"/>
            <a:r>
              <a:rPr lang="fr-FR" sz="1400" dirty="0"/>
              <a:t>L'établissement me distribue un </a:t>
            </a:r>
            <a:r>
              <a:rPr lang="fr-FR" sz="1400" dirty="0" smtClean="0"/>
              <a:t>document </a:t>
            </a:r>
            <a:r>
              <a:rPr lang="fr-FR" sz="1400" dirty="0"/>
              <a:t>avec mes </a:t>
            </a:r>
            <a:r>
              <a:rPr lang="fr-FR" sz="1400" dirty="0" smtClean="0"/>
              <a:t>identifiants</a:t>
            </a:r>
            <a:br>
              <a:rPr lang="fr-FR" sz="1400" dirty="0" smtClean="0"/>
            </a:br>
            <a:r>
              <a:rPr lang="fr-FR" sz="1200" i="1" dirty="0" smtClean="0"/>
              <a:t>Si j'avais déjà un compte l'an dernier, il reste valable.</a:t>
            </a:r>
            <a:endParaRPr lang="fr-FR" sz="1200" i="1" dirty="0"/>
          </a:p>
        </p:txBody>
      </p:sp>
      <p:sp>
        <p:nvSpPr>
          <p:cNvPr id="24" name="Ellipse 23"/>
          <p:cNvSpPr/>
          <p:nvPr/>
        </p:nvSpPr>
        <p:spPr>
          <a:xfrm>
            <a:off x="199309" y="1086750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47972" y="2240800"/>
            <a:ext cx="3209028" cy="505675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marL="449263" indent="-1588" algn="just"/>
            <a:r>
              <a:rPr lang="fr-FR" sz="1400" dirty="0"/>
              <a:t>Je </a:t>
            </a:r>
            <a:r>
              <a:rPr lang="fr-FR" sz="1400" dirty="0" smtClean="0"/>
              <a:t>clique sur le bouton "Se connecter" de l'ENT.</a:t>
            </a:r>
            <a:endParaRPr lang="fr-FR" sz="1400" dirty="0"/>
          </a:p>
        </p:txBody>
      </p:sp>
      <p:sp>
        <p:nvSpPr>
          <p:cNvPr id="27" name="Ellipse 26"/>
          <p:cNvSpPr/>
          <p:nvPr/>
        </p:nvSpPr>
        <p:spPr>
          <a:xfrm>
            <a:off x="199309" y="2301750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Profil Elève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8" name="Connecteur droit avec flèche 37"/>
          <p:cNvCxnSpPr/>
          <p:nvPr/>
        </p:nvCxnSpPr>
        <p:spPr>
          <a:xfrm flipV="1">
            <a:off x="3425806" y="2420040"/>
            <a:ext cx="1596195" cy="5239"/>
          </a:xfrm>
          <a:prstGeom prst="straightConnector1">
            <a:avLst/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e 27"/>
          <p:cNvGrpSpPr/>
          <p:nvPr/>
        </p:nvGrpSpPr>
        <p:grpSpPr>
          <a:xfrm>
            <a:off x="4961331" y="1084648"/>
            <a:ext cx="4058008" cy="3624955"/>
            <a:chOff x="4961331" y="1084648"/>
            <a:chExt cx="4058008" cy="3624955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2"/>
            <a:stretch/>
          </p:blipFill>
          <p:spPr>
            <a:xfrm>
              <a:off x="4961331" y="1084648"/>
              <a:ext cx="4058008" cy="3624955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6548" y="1639934"/>
              <a:ext cx="3564072" cy="21052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7" name="Rectangle 36"/>
            <p:cNvSpPr/>
            <p:nvPr/>
          </p:nvSpPr>
          <p:spPr>
            <a:xfrm>
              <a:off x="8119110" y="1846055"/>
              <a:ext cx="324187" cy="11802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6218414" y="1747131"/>
            <a:ext cx="1677572" cy="1909532"/>
            <a:chOff x="6218414" y="1747131"/>
            <a:chExt cx="1677572" cy="1909532"/>
          </a:xfrm>
        </p:grpSpPr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8414" y="1747131"/>
              <a:ext cx="1677572" cy="1909532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42" name="Rectangle 41"/>
            <p:cNvSpPr/>
            <p:nvPr/>
          </p:nvSpPr>
          <p:spPr>
            <a:xfrm>
              <a:off x="6224390" y="1765447"/>
              <a:ext cx="1651977" cy="39726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147973" y="2946396"/>
            <a:ext cx="2170154" cy="749726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marL="449263"/>
            <a:r>
              <a:rPr lang="fr-FR" sz="1400" dirty="0" smtClean="0"/>
              <a:t>J'utilise les identifiants </a:t>
            </a:r>
            <a:r>
              <a:rPr lang="fr-FR" sz="1400" dirty="0" smtClean="0"/>
              <a:t>Educonnect.</a:t>
            </a:r>
            <a:endParaRPr lang="fr-FR" sz="1400" dirty="0"/>
          </a:p>
        </p:txBody>
      </p:sp>
      <p:sp>
        <p:nvSpPr>
          <p:cNvPr id="44" name="Ellipse 43"/>
          <p:cNvSpPr/>
          <p:nvPr/>
        </p:nvSpPr>
        <p:spPr>
          <a:xfrm>
            <a:off x="199309" y="2998767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147972" y="3780847"/>
            <a:ext cx="2176875" cy="761271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marL="361950" algn="ctr"/>
            <a:r>
              <a:rPr lang="fr-FR" sz="1400" dirty="0"/>
              <a:t>Je </a:t>
            </a:r>
            <a:r>
              <a:rPr lang="fr-FR" sz="1400" dirty="0" smtClean="0"/>
              <a:t>suis automatiquement ramené </a:t>
            </a:r>
            <a:r>
              <a:rPr lang="fr-FR" sz="1400" dirty="0"/>
              <a:t>sur </a:t>
            </a:r>
            <a:r>
              <a:rPr lang="fr-FR" sz="1400" dirty="0" smtClean="0"/>
              <a:t>l'ENT.</a:t>
            </a:r>
            <a:endParaRPr lang="fr-FR" sz="1400" dirty="0"/>
          </a:p>
        </p:txBody>
      </p:sp>
      <p:sp>
        <p:nvSpPr>
          <p:cNvPr id="47" name="Ellipse 46"/>
          <p:cNvSpPr/>
          <p:nvPr/>
        </p:nvSpPr>
        <p:spPr>
          <a:xfrm>
            <a:off x="199309" y="3831750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8" name="Connecteur droit avec flèche 47"/>
          <p:cNvCxnSpPr/>
          <p:nvPr/>
        </p:nvCxnSpPr>
        <p:spPr>
          <a:xfrm flipH="1">
            <a:off x="4500282" y="3111750"/>
            <a:ext cx="434331" cy="0"/>
          </a:xfrm>
          <a:prstGeom prst="straightConnector1">
            <a:avLst/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ngle 48"/>
          <p:cNvCxnSpPr/>
          <p:nvPr/>
        </p:nvCxnSpPr>
        <p:spPr>
          <a:xfrm flipV="1">
            <a:off x="3838232" y="3986612"/>
            <a:ext cx="2198003" cy="247487"/>
          </a:xfrm>
          <a:prstGeom prst="bentConnector3">
            <a:avLst>
              <a:gd name="adj1" fmla="val 100030"/>
            </a:avLst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e 49"/>
          <p:cNvGrpSpPr/>
          <p:nvPr/>
        </p:nvGrpSpPr>
        <p:grpSpPr>
          <a:xfrm>
            <a:off x="2385230" y="3009902"/>
            <a:ext cx="2088334" cy="1116033"/>
            <a:chOff x="2385230" y="2991974"/>
            <a:chExt cx="2133262" cy="1140043"/>
          </a:xfrm>
        </p:grpSpPr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85230" y="2991974"/>
              <a:ext cx="2133262" cy="1140043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Rectangle 51"/>
            <p:cNvSpPr/>
            <p:nvPr/>
          </p:nvSpPr>
          <p:spPr>
            <a:xfrm>
              <a:off x="3164134" y="3329440"/>
              <a:ext cx="1270407" cy="764926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1684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826" y="24942"/>
            <a:ext cx="1375182" cy="1371600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35495" y="4804942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Se connecter à l'ENT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Profil Parents et responsables légaux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47971" y="930678"/>
            <a:ext cx="4458643" cy="1258783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36000" rIns="91440" bIns="72000" rtlCol="0" anchor="t">
            <a:normAutofit fontScale="85000" lnSpcReduction="20000"/>
          </a:bodyPr>
          <a:lstStyle/>
          <a:p>
            <a:pPr marL="358775" algn="just"/>
            <a:r>
              <a:rPr lang="fr-FR" sz="1500" dirty="0"/>
              <a:t>L'établissement </a:t>
            </a:r>
            <a:r>
              <a:rPr lang="fr-FR" sz="1500" dirty="0" smtClean="0"/>
              <a:t>va m'informer de l'accès à l'ENT : </a:t>
            </a:r>
          </a:p>
          <a:p>
            <a:pPr marL="358775" algn="just"/>
            <a:endParaRPr lang="fr-FR" sz="1400" i="1" dirty="0"/>
          </a:p>
          <a:p>
            <a:pPr marL="449263">
              <a:tabLst>
                <a:tab pos="1165225" algn="ctr"/>
                <a:tab pos="3230563" algn="ctr"/>
              </a:tabLst>
            </a:pPr>
            <a:r>
              <a:rPr lang="fr-FR" sz="1400" i="1" dirty="0" smtClean="0"/>
              <a:t>	Document  	Activation</a:t>
            </a:r>
          </a:p>
          <a:p>
            <a:pPr marL="449263">
              <a:tabLst>
                <a:tab pos="1165225" algn="ctr"/>
                <a:tab pos="3230563" algn="ctr"/>
              </a:tabLst>
            </a:pPr>
            <a:r>
              <a:rPr lang="fr-FR" sz="1400" i="1" dirty="0"/>
              <a:t>	</a:t>
            </a:r>
            <a:r>
              <a:rPr lang="fr-FR" sz="1400" i="1" dirty="0" smtClean="0"/>
              <a:t>avec </a:t>
            </a:r>
            <a:r>
              <a:rPr lang="fr-FR" sz="1400" i="1" dirty="0"/>
              <a:t>des </a:t>
            </a:r>
            <a:r>
              <a:rPr lang="fr-FR" sz="1400" i="1" dirty="0" smtClean="0"/>
              <a:t>comptes	en </a:t>
            </a:r>
            <a:r>
              <a:rPr lang="fr-FR" sz="1400" i="1" dirty="0"/>
              <a:t>autonomie </a:t>
            </a:r>
            <a:r>
              <a:rPr lang="fr-FR" sz="1400" i="1" dirty="0" smtClean="0"/>
              <a:t>par </a:t>
            </a:r>
            <a:r>
              <a:rPr lang="fr-FR" sz="1400" i="1" dirty="0"/>
              <a:t>SMS</a:t>
            </a:r>
          </a:p>
          <a:p>
            <a:pPr marL="449263" algn="just"/>
            <a:endParaRPr lang="fr-FR" sz="1400" i="1" dirty="0"/>
          </a:p>
          <a:p>
            <a:pPr marL="88900" algn="just">
              <a:lnSpc>
                <a:spcPct val="120000"/>
              </a:lnSpc>
            </a:pPr>
            <a:r>
              <a:rPr lang="fr-FR" sz="1200" i="1" dirty="0" smtClean="0"/>
              <a:t>Si j'avais déjà un compte </a:t>
            </a:r>
            <a:r>
              <a:rPr lang="fr-FR" sz="1200" i="1" dirty="0" err="1" smtClean="0"/>
              <a:t>Educonnect</a:t>
            </a:r>
            <a:r>
              <a:rPr lang="fr-FR" sz="1200" i="1" dirty="0" smtClean="0"/>
              <a:t> l'an dernier : il reste valable.</a:t>
            </a:r>
          </a:p>
          <a:p>
            <a:pPr marL="88900" algn="just">
              <a:lnSpc>
                <a:spcPct val="120000"/>
              </a:lnSpc>
            </a:pPr>
            <a:r>
              <a:rPr lang="fr-FR" sz="1200" i="1" dirty="0" smtClean="0"/>
              <a:t>Si j'ai plusieurs enfants : un seul compte.</a:t>
            </a:r>
            <a:endParaRPr lang="fr-FR" sz="1200" i="1" dirty="0"/>
          </a:p>
        </p:txBody>
      </p:sp>
      <p:sp>
        <p:nvSpPr>
          <p:cNvPr id="38" name="Ellipse 37"/>
          <p:cNvSpPr/>
          <p:nvPr/>
        </p:nvSpPr>
        <p:spPr>
          <a:xfrm>
            <a:off x="199309" y="965589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4695342" y="1401750"/>
            <a:ext cx="3209028" cy="505675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marL="449263" indent="-1588" algn="just"/>
            <a:r>
              <a:rPr lang="fr-FR" sz="1400" dirty="0"/>
              <a:t>Je </a:t>
            </a:r>
            <a:r>
              <a:rPr lang="fr-FR" sz="1400" dirty="0" smtClean="0"/>
              <a:t>clique sur le bouton "Se connecter" de l'ENT.</a:t>
            </a:r>
            <a:endParaRPr lang="fr-FR" sz="1400" dirty="0"/>
          </a:p>
        </p:txBody>
      </p:sp>
      <p:sp>
        <p:nvSpPr>
          <p:cNvPr id="41" name="Ellipse 40"/>
          <p:cNvSpPr/>
          <p:nvPr/>
        </p:nvSpPr>
        <p:spPr>
          <a:xfrm>
            <a:off x="4746679" y="1462700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47971" y="2389187"/>
            <a:ext cx="3694958" cy="990475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rmAutofit fontScale="92500" lnSpcReduction="20000"/>
          </a:bodyPr>
          <a:lstStyle/>
          <a:p>
            <a:pPr marL="449263" algn="just"/>
            <a:r>
              <a:rPr lang="fr-FR" sz="1500" dirty="0" smtClean="0"/>
              <a:t>J'utilise les identifiants </a:t>
            </a:r>
            <a:r>
              <a:rPr lang="fr-FR" sz="1500" dirty="0" err="1" smtClean="0"/>
              <a:t>Educonnect</a:t>
            </a:r>
            <a:r>
              <a:rPr lang="fr-FR" sz="1500" dirty="0" smtClean="0"/>
              <a:t> ou je crée mon compte par activation SMS, </a:t>
            </a:r>
            <a:r>
              <a:rPr lang="fr-FR" sz="1300" dirty="0" smtClean="0"/>
              <a:t>avec le numéro de téléphone portable donné lors de l'inscription.</a:t>
            </a:r>
            <a:endParaRPr lang="fr-FR" sz="1300" dirty="0"/>
          </a:p>
        </p:txBody>
      </p:sp>
      <p:sp>
        <p:nvSpPr>
          <p:cNvPr id="43" name="Ellipse 42"/>
          <p:cNvSpPr/>
          <p:nvPr/>
        </p:nvSpPr>
        <p:spPr>
          <a:xfrm>
            <a:off x="207000" y="2434662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147972" y="3831750"/>
            <a:ext cx="2263328" cy="800015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marL="361950" algn="ctr"/>
            <a:r>
              <a:rPr lang="fr-FR" sz="1400" dirty="0"/>
              <a:t>Je </a:t>
            </a:r>
            <a:r>
              <a:rPr lang="fr-FR" sz="1400" dirty="0" smtClean="0"/>
              <a:t>suis automatiquement ramené </a:t>
            </a:r>
            <a:r>
              <a:rPr lang="fr-FR" sz="1400" dirty="0"/>
              <a:t>sur </a:t>
            </a:r>
            <a:r>
              <a:rPr lang="fr-FR" sz="1400" dirty="0" smtClean="0"/>
              <a:t>l'ENT.</a:t>
            </a:r>
            <a:endParaRPr lang="fr-FR" sz="1400" dirty="0"/>
          </a:p>
        </p:txBody>
      </p:sp>
      <p:sp>
        <p:nvSpPr>
          <p:cNvPr id="45" name="Ellipse 44"/>
          <p:cNvSpPr/>
          <p:nvPr/>
        </p:nvSpPr>
        <p:spPr>
          <a:xfrm>
            <a:off x="199309" y="3882653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Flèche gauche 46"/>
          <p:cNvSpPr/>
          <p:nvPr/>
        </p:nvSpPr>
        <p:spPr>
          <a:xfrm rot="18900000">
            <a:off x="2007000" y="1275381"/>
            <a:ext cx="225000" cy="95208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lèche gauche 47"/>
          <p:cNvSpPr/>
          <p:nvPr/>
        </p:nvSpPr>
        <p:spPr>
          <a:xfrm rot="2700000" flipH="1">
            <a:off x="2546289" y="1275381"/>
            <a:ext cx="225000" cy="95208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en angle 48"/>
          <p:cNvCxnSpPr/>
          <p:nvPr/>
        </p:nvCxnSpPr>
        <p:spPr>
          <a:xfrm>
            <a:off x="7974629" y="1595922"/>
            <a:ext cx="621068" cy="345828"/>
          </a:xfrm>
          <a:prstGeom prst="bentConnector3">
            <a:avLst>
              <a:gd name="adj1" fmla="val 99868"/>
            </a:avLst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en angle 49"/>
          <p:cNvCxnSpPr/>
          <p:nvPr/>
        </p:nvCxnSpPr>
        <p:spPr>
          <a:xfrm flipV="1">
            <a:off x="5161738" y="4076053"/>
            <a:ext cx="987026" cy="318025"/>
          </a:xfrm>
          <a:prstGeom prst="bentConnector3">
            <a:avLst>
              <a:gd name="adj1" fmla="val 100520"/>
            </a:avLst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e 50"/>
          <p:cNvGrpSpPr/>
          <p:nvPr/>
        </p:nvGrpSpPr>
        <p:grpSpPr>
          <a:xfrm>
            <a:off x="2772001" y="3165924"/>
            <a:ext cx="2293176" cy="1313364"/>
            <a:chOff x="2509394" y="3034502"/>
            <a:chExt cx="1929521" cy="1105089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9394" y="3034502"/>
              <a:ext cx="1929521" cy="1105089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Rectangle 52"/>
            <p:cNvSpPr/>
            <p:nvPr/>
          </p:nvSpPr>
          <p:spPr>
            <a:xfrm>
              <a:off x="3220990" y="3329433"/>
              <a:ext cx="1171012" cy="75243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4" name="Connecteur en angle 53"/>
          <p:cNvCxnSpPr/>
          <p:nvPr/>
        </p:nvCxnSpPr>
        <p:spPr>
          <a:xfrm rot="10800000" flipV="1">
            <a:off x="4548094" y="2728093"/>
            <a:ext cx="1029076" cy="366036"/>
          </a:xfrm>
          <a:prstGeom prst="bentConnector3">
            <a:avLst>
              <a:gd name="adj1" fmla="val 99945"/>
            </a:avLst>
          </a:prstGeom>
          <a:ln w="19050">
            <a:solidFill>
              <a:srgbClr val="4A9ECA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e 54"/>
          <p:cNvGrpSpPr/>
          <p:nvPr/>
        </p:nvGrpSpPr>
        <p:grpSpPr>
          <a:xfrm>
            <a:off x="5622531" y="1662436"/>
            <a:ext cx="3390832" cy="3028977"/>
            <a:chOff x="4961331" y="1084648"/>
            <a:chExt cx="4058008" cy="3624955"/>
          </a:xfrm>
        </p:grpSpPr>
        <p:pic>
          <p:nvPicPr>
            <p:cNvPr id="56" name="Imag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2"/>
            <a:stretch/>
          </p:blipFill>
          <p:spPr>
            <a:xfrm>
              <a:off x="4961331" y="1084648"/>
              <a:ext cx="4058008" cy="3624955"/>
            </a:xfrm>
            <a:prstGeom prst="rect">
              <a:avLst/>
            </a:prstGeom>
          </p:spPr>
        </p:pic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6548" y="1639934"/>
              <a:ext cx="3564072" cy="21052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58" name="Rectangle 57"/>
            <p:cNvSpPr/>
            <p:nvPr/>
          </p:nvSpPr>
          <p:spPr>
            <a:xfrm>
              <a:off x="8119110" y="1846055"/>
              <a:ext cx="324187" cy="11802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9" name="Groupe 58"/>
          <p:cNvGrpSpPr/>
          <p:nvPr/>
        </p:nvGrpSpPr>
        <p:grpSpPr>
          <a:xfrm>
            <a:off x="6589839" y="2192298"/>
            <a:ext cx="1401763" cy="1595587"/>
            <a:chOff x="6218414" y="1747130"/>
            <a:chExt cx="1677572" cy="1909532"/>
          </a:xfrm>
        </p:grpSpPr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8414" y="1747130"/>
              <a:ext cx="1677572" cy="1909532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61" name="Rectangle 60"/>
            <p:cNvSpPr/>
            <p:nvPr/>
          </p:nvSpPr>
          <p:spPr>
            <a:xfrm>
              <a:off x="6224390" y="1765447"/>
              <a:ext cx="1651977" cy="39726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694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826" y="24942"/>
            <a:ext cx="1375182" cy="1371600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Responsable de plusieurs enfants ?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Profil Parents et responsables légaux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1" name="Groupe 50"/>
          <p:cNvGrpSpPr/>
          <p:nvPr/>
        </p:nvGrpSpPr>
        <p:grpSpPr>
          <a:xfrm>
            <a:off x="4842376" y="1446750"/>
            <a:ext cx="4147632" cy="1477826"/>
            <a:chOff x="4842376" y="1446750"/>
            <a:chExt cx="4147632" cy="1477826"/>
          </a:xfrm>
        </p:grpSpPr>
        <p:sp>
          <p:nvSpPr>
            <p:cNvPr id="26" name="ZoneTexte 25"/>
            <p:cNvSpPr txBox="1"/>
            <p:nvPr/>
          </p:nvSpPr>
          <p:spPr>
            <a:xfrm>
              <a:off x="4859912" y="1446750"/>
              <a:ext cx="4130096" cy="147782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A9EC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179388" indent="88900" algn="ctr"/>
              <a:r>
                <a:rPr lang="fr-FR" sz="1400" b="1" dirty="0" smtClean="0"/>
                <a:t>Enfants dans 2 établissements différents</a:t>
              </a:r>
              <a:endParaRPr lang="fr-FR" sz="1400" b="1" dirty="0"/>
            </a:p>
          </p:txBody>
        </p:sp>
        <p:sp>
          <p:nvSpPr>
            <p:cNvPr id="27" name="Ellipse 26"/>
            <p:cNvSpPr/>
            <p:nvPr/>
          </p:nvSpPr>
          <p:spPr>
            <a:xfrm>
              <a:off x="4921147" y="1483001"/>
              <a:ext cx="360000" cy="360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8110" y="1709918"/>
              <a:ext cx="2577441" cy="9968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ZoneTexte 43"/>
            <p:cNvSpPr txBox="1"/>
            <p:nvPr/>
          </p:nvSpPr>
          <p:spPr>
            <a:xfrm>
              <a:off x="4842376" y="1926162"/>
              <a:ext cx="1367686" cy="99841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fr-FR" sz="1200" dirty="0" smtClean="0"/>
                <a:t>Utiliser le menu "</a:t>
              </a:r>
              <a:r>
                <a:rPr lang="fr-FR" sz="1200" b="1" dirty="0" smtClean="0"/>
                <a:t>Mes portails</a:t>
              </a:r>
              <a:r>
                <a:rPr lang="fr-FR" sz="1200" dirty="0" smtClean="0"/>
                <a:t>" pour changer d’établissement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698088" y="1703471"/>
              <a:ext cx="563912" cy="17352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3" name="Groupe 52"/>
          <p:cNvGrpSpPr/>
          <p:nvPr/>
        </p:nvGrpSpPr>
        <p:grpSpPr>
          <a:xfrm>
            <a:off x="4852520" y="3068031"/>
            <a:ext cx="4138794" cy="1528719"/>
            <a:chOff x="4852520" y="3068031"/>
            <a:chExt cx="4138794" cy="1528719"/>
          </a:xfrm>
        </p:grpSpPr>
        <p:sp>
          <p:nvSpPr>
            <p:cNvPr id="29" name="ZoneTexte 28"/>
            <p:cNvSpPr txBox="1"/>
            <p:nvPr/>
          </p:nvSpPr>
          <p:spPr>
            <a:xfrm>
              <a:off x="4859912" y="3068031"/>
              <a:ext cx="4131402" cy="152871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A9EC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1588" indent="-1588" algn="ctr"/>
              <a:r>
                <a:rPr lang="fr-FR" sz="1400" b="1" dirty="0"/>
                <a:t>Enfants dans </a:t>
              </a:r>
              <a:r>
                <a:rPr lang="fr-FR" sz="1400" b="1" dirty="0" smtClean="0"/>
                <a:t>le même établissement</a:t>
              </a:r>
              <a:endParaRPr lang="fr-FR" sz="1400" b="1" dirty="0"/>
            </a:p>
          </p:txBody>
        </p:sp>
        <p:sp>
          <p:nvSpPr>
            <p:cNvPr id="30" name="Ellipse 29"/>
            <p:cNvSpPr/>
            <p:nvPr/>
          </p:nvSpPr>
          <p:spPr>
            <a:xfrm>
              <a:off x="4924232" y="3111750"/>
              <a:ext cx="360000" cy="360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8110" y="3366327"/>
              <a:ext cx="2631271" cy="975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ZoneTexte 46"/>
            <p:cNvSpPr txBox="1"/>
            <p:nvPr/>
          </p:nvSpPr>
          <p:spPr>
            <a:xfrm>
              <a:off x="4852520" y="3514111"/>
              <a:ext cx="1367686" cy="99841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fr-FR" sz="1200" dirty="0"/>
                <a:t>Sélectionner l’enfant dans </a:t>
              </a:r>
              <a:r>
                <a:rPr lang="fr-FR" sz="1200" b="1" dirty="0" smtClean="0"/>
                <a:t>"Profil affiché"</a:t>
              </a:r>
              <a:endParaRPr lang="fr-FR" sz="1200" b="1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228630" y="3599490"/>
              <a:ext cx="1560755" cy="339759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147971" y="1197146"/>
            <a:ext cx="4542616" cy="3399604"/>
            <a:chOff x="147971" y="1197146"/>
            <a:chExt cx="4542616" cy="3399604"/>
          </a:xfrm>
        </p:grpSpPr>
        <p:sp>
          <p:nvSpPr>
            <p:cNvPr id="23" name="ZoneTexte 22"/>
            <p:cNvSpPr txBox="1"/>
            <p:nvPr/>
          </p:nvSpPr>
          <p:spPr>
            <a:xfrm>
              <a:off x="147971" y="1197146"/>
              <a:ext cx="4542616" cy="339960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A9EC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fr-FR" sz="1400" b="1" dirty="0" smtClean="0"/>
                <a:t>Mon compte unique regroupe tous mes enfants. </a:t>
              </a:r>
            </a:p>
            <a:p>
              <a:pPr algn="just">
                <a:lnSpc>
                  <a:spcPct val="120000"/>
                </a:lnSpc>
                <a:spcBef>
                  <a:spcPts val="400"/>
                </a:spcBef>
              </a:pPr>
              <a:r>
                <a:rPr lang="fr-FR" sz="1200" dirty="0" smtClean="0"/>
                <a:t>Si ce n'est pas le cas :</a:t>
              </a:r>
              <a:endParaRPr lang="fr-FR" sz="1200" dirty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r>
                <a:rPr lang="fr-FR" sz="1200" dirty="0" smtClean="0"/>
                <a:t>dans l'</a:t>
              </a:r>
              <a:r>
                <a:rPr lang="fr-FR" sz="1200" b="1" dirty="0" smtClean="0"/>
                <a:t>ENT</a:t>
              </a:r>
              <a:r>
                <a:rPr lang="fr-FR" sz="1200" dirty="0" smtClean="0"/>
                <a:t>, menu </a:t>
              </a:r>
              <a:r>
                <a:rPr lang="fr-FR" sz="1200" b="1" dirty="0" smtClean="0"/>
                <a:t>E-SERVICES &gt; Scolarité Services*</a:t>
              </a:r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 smtClean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 smtClean="0"/>
            </a:p>
            <a:p>
              <a:pPr>
                <a:lnSpc>
                  <a:spcPct val="120000"/>
                </a:lnSpc>
                <a:buClr>
                  <a:srgbClr val="4A9ECA"/>
                </a:buClr>
              </a:pPr>
              <a:endParaRPr lang="fr-FR" sz="1200" b="1" dirty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 smtClean="0"/>
            </a:p>
            <a:p>
              <a:pPr marL="171450" indent="-171450">
                <a:lnSpc>
                  <a:spcPct val="120000"/>
                </a:lnSpc>
                <a:buClr>
                  <a:srgbClr val="4A9ECA"/>
                </a:buClr>
                <a:buFont typeface="Arial" panose="020B0604020202020204" pitchFamily="34" charset="0"/>
                <a:buChar char="•"/>
              </a:pPr>
              <a:endParaRPr lang="fr-FR" sz="1200" b="1" dirty="0"/>
            </a:p>
            <a:p>
              <a:pPr>
                <a:lnSpc>
                  <a:spcPct val="120000"/>
                </a:lnSpc>
                <a:buClr>
                  <a:srgbClr val="4A9ECA"/>
                </a:buClr>
              </a:pPr>
              <a:endParaRPr lang="fr-FR" sz="1200" b="1" dirty="0"/>
            </a:p>
            <a:p>
              <a:pPr>
                <a:lnSpc>
                  <a:spcPct val="120000"/>
                </a:lnSpc>
                <a:buClr>
                  <a:srgbClr val="4A9ECA"/>
                </a:buClr>
              </a:pPr>
              <a:endParaRPr lang="fr-FR" sz="1200" b="1" dirty="0" smtClean="0"/>
            </a:p>
            <a:p>
              <a:pPr>
                <a:lnSpc>
                  <a:spcPct val="120000"/>
                </a:lnSpc>
                <a:spcBef>
                  <a:spcPts val="600"/>
                </a:spcBef>
                <a:buClr>
                  <a:srgbClr val="4A9ECA"/>
                </a:buClr>
              </a:pPr>
              <a:endParaRPr lang="fr-FR" sz="1200" b="1" dirty="0" smtClean="0"/>
            </a:p>
            <a:p>
              <a:pPr>
                <a:lnSpc>
                  <a:spcPct val="120000"/>
                </a:lnSpc>
                <a:spcBef>
                  <a:spcPts val="600"/>
                </a:spcBef>
                <a:buClr>
                  <a:srgbClr val="4A9ECA"/>
                </a:buClr>
              </a:pPr>
              <a:r>
                <a:rPr lang="fr-FR" sz="1200" b="1" dirty="0" smtClean="0"/>
                <a:t>*</a:t>
              </a:r>
              <a:r>
                <a:rPr lang="fr-FR" sz="1200" dirty="0" smtClean="0"/>
                <a:t>ou à l'adresse</a:t>
              </a:r>
              <a:r>
                <a:rPr lang="fr-FR" sz="1200" b="1" dirty="0" smtClean="0"/>
                <a:t> teleservices.education.gouv.fr</a:t>
              </a:r>
            </a:p>
            <a:p>
              <a:pPr>
                <a:lnSpc>
                  <a:spcPct val="120000"/>
                </a:lnSpc>
              </a:pPr>
              <a:endParaRPr lang="fr-FR" sz="1200" b="1" dirty="0"/>
            </a:p>
            <a:p>
              <a:endParaRPr lang="fr-FR" sz="1200" b="1" dirty="0"/>
            </a:p>
            <a:p>
              <a:pPr marL="449263" algn="just"/>
              <a:endParaRPr lang="fr-FR" sz="1200" i="1" dirty="0"/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192050" y="2099130"/>
              <a:ext cx="2050199" cy="1166182"/>
              <a:chOff x="210178" y="2104765"/>
              <a:chExt cx="2050199" cy="1166182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178" y="2104765"/>
                <a:ext cx="2050199" cy="1166182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1788245" y="2142552"/>
                <a:ext cx="405120" cy="236083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" name="Groupe 7"/>
            <p:cNvGrpSpPr/>
            <p:nvPr/>
          </p:nvGrpSpPr>
          <p:grpSpPr>
            <a:xfrm>
              <a:off x="2314762" y="2600855"/>
              <a:ext cx="2272528" cy="1530944"/>
              <a:chOff x="2314762" y="2600855"/>
              <a:chExt cx="2272528" cy="1530944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14762" y="2600855"/>
                <a:ext cx="2272528" cy="1530944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3182364" y="2993321"/>
                <a:ext cx="824903" cy="373006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37" name="Connecteur en angle 36"/>
            <p:cNvCxnSpPr/>
            <p:nvPr/>
          </p:nvCxnSpPr>
          <p:spPr>
            <a:xfrm rot="10800000" flipH="1" flipV="1">
              <a:off x="2327026" y="2221604"/>
              <a:ext cx="1029076" cy="366036"/>
            </a:xfrm>
            <a:prstGeom prst="bentConnector3">
              <a:avLst>
                <a:gd name="adj1" fmla="val 99945"/>
              </a:avLst>
            </a:prstGeom>
            <a:ln w="19050">
              <a:solidFill>
                <a:srgbClr val="4A9ECA"/>
              </a:solidFill>
              <a:prstDash val="sysDot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854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/>
          <p:cNvSpPr txBox="1"/>
          <p:nvPr/>
        </p:nvSpPr>
        <p:spPr>
          <a:xfrm>
            <a:off x="3104930" y="996750"/>
            <a:ext cx="5903008" cy="36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rmAutofit/>
          </a:bodyPr>
          <a:lstStyle/>
          <a:p>
            <a:pPr marL="1588" indent="-1588">
              <a:tabLst>
                <a:tab pos="446088" algn="l"/>
              </a:tabLst>
            </a:pPr>
            <a:r>
              <a:rPr lang="fr-FR" sz="1400" b="1" dirty="0" smtClean="0"/>
              <a:t>		A tout moment, paramétrez </a:t>
            </a:r>
          </a:p>
          <a:p>
            <a:pPr marL="1588" indent="-1588">
              <a:tabLst>
                <a:tab pos="446088" algn="l"/>
              </a:tabLst>
            </a:pPr>
            <a:r>
              <a:rPr lang="fr-FR" sz="1400" b="1" dirty="0"/>
              <a:t>	</a:t>
            </a:r>
            <a:r>
              <a:rPr lang="fr-FR" sz="1400" b="1" dirty="0" smtClean="0"/>
              <a:t>	vos préférences utilisateurs</a:t>
            </a:r>
          </a:p>
          <a:p>
            <a:pPr marL="82550" indent="-825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Adresse </a:t>
            </a:r>
            <a:r>
              <a:rPr lang="fr-FR" sz="1200" dirty="0" smtClean="0"/>
              <a:t>de notification</a:t>
            </a:r>
          </a:p>
          <a:p>
            <a:pPr marL="82550" indent="-825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Ouverture de l'application mobile</a:t>
            </a:r>
            <a:endParaRPr lang="fr-FR" sz="1200" b="1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 smtClean="0"/>
              <a:t>Modifier mes préférences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Lors de la 1ère connexion,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certaines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informations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doivent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être personnalisées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47972" y="996750"/>
            <a:ext cx="2881906" cy="36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4A9EC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marL="363538" algn="just">
              <a:lnSpc>
                <a:spcPct val="120000"/>
              </a:lnSpc>
            </a:pPr>
            <a:r>
              <a:rPr lang="fr-FR" sz="1400" b="1" dirty="0" smtClean="0"/>
              <a:t>Des écrans à la 1</a:t>
            </a:r>
            <a:r>
              <a:rPr lang="fr-FR" sz="1400" b="1" baseline="30000" dirty="0" smtClean="0"/>
              <a:t>ère</a:t>
            </a:r>
            <a:r>
              <a:rPr lang="fr-FR" sz="1400" b="1" dirty="0" smtClean="0"/>
              <a:t> connexion </a:t>
            </a:r>
          </a:p>
          <a:p>
            <a:pPr marL="171450" indent="-1714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Validation de la charte utilisateur</a:t>
            </a:r>
          </a:p>
          <a:p>
            <a:pPr marL="171450" indent="-1714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Préférences :</a:t>
            </a:r>
          </a:p>
          <a:p>
            <a:pPr marL="628650" lvl="1" indent="-1714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Notifications sur votre adresse email personnelle</a:t>
            </a:r>
          </a:p>
          <a:p>
            <a:pPr marL="628650" lvl="1" indent="-171450">
              <a:lnSpc>
                <a:spcPct val="120000"/>
              </a:lnSpc>
              <a:buClr>
                <a:srgbClr val="4A9ECA"/>
              </a:buClr>
              <a:buFont typeface="Arial" panose="020B0604020202020204" pitchFamily="34" charset="0"/>
              <a:buChar char="•"/>
            </a:pPr>
            <a:r>
              <a:rPr lang="fr-FR" sz="1200" dirty="0" smtClean="0"/>
              <a:t>Acceptation des SMS</a:t>
            </a:r>
          </a:p>
          <a:p>
            <a:pPr>
              <a:lnSpc>
                <a:spcPct val="120000"/>
              </a:lnSpc>
              <a:buClr>
                <a:srgbClr val="4A9ECA"/>
              </a:buClr>
            </a:pPr>
            <a:endParaRPr lang="fr-FR" sz="1200" b="1" dirty="0"/>
          </a:p>
          <a:p>
            <a:pPr>
              <a:lnSpc>
                <a:spcPct val="120000"/>
              </a:lnSpc>
              <a:buClr>
                <a:srgbClr val="4A9ECA"/>
              </a:buClr>
            </a:pPr>
            <a:endParaRPr lang="fr-FR" sz="1200" b="1" dirty="0" smtClean="0"/>
          </a:p>
          <a:p>
            <a:pPr>
              <a:lnSpc>
                <a:spcPct val="120000"/>
              </a:lnSpc>
            </a:pPr>
            <a:endParaRPr lang="fr-FR" sz="1200" b="1" dirty="0"/>
          </a:p>
          <a:p>
            <a:endParaRPr lang="fr-FR" sz="1200" b="1" dirty="0"/>
          </a:p>
          <a:p>
            <a:pPr marL="449263" algn="just"/>
            <a:endParaRPr lang="fr-FR" sz="1200" i="1" dirty="0"/>
          </a:p>
        </p:txBody>
      </p:sp>
      <p:sp>
        <p:nvSpPr>
          <p:cNvPr id="27" name="Ellipse 26"/>
          <p:cNvSpPr/>
          <p:nvPr/>
        </p:nvSpPr>
        <p:spPr>
          <a:xfrm>
            <a:off x="3155999" y="1059504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199533" y="1059504"/>
            <a:ext cx="360000" cy="36000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4055650" y="1962010"/>
            <a:ext cx="1372701" cy="1755780"/>
            <a:chOff x="3427145" y="1975369"/>
            <a:chExt cx="2047875" cy="261937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7145" y="1975369"/>
              <a:ext cx="2047875" cy="26193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Rectangle 40"/>
            <p:cNvSpPr/>
            <p:nvPr/>
          </p:nvSpPr>
          <p:spPr>
            <a:xfrm>
              <a:off x="4707000" y="2481750"/>
              <a:ext cx="367063" cy="28346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531606" y="1068971"/>
            <a:ext cx="2401280" cy="3431312"/>
            <a:chOff x="6531606" y="1068971"/>
            <a:chExt cx="2401280" cy="343131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1606" y="1068971"/>
              <a:ext cx="2401280" cy="3431312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Rectangle 49"/>
            <p:cNvSpPr/>
            <p:nvPr/>
          </p:nvSpPr>
          <p:spPr>
            <a:xfrm>
              <a:off x="8283388" y="1219199"/>
              <a:ext cx="594188" cy="101601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45" y="3971164"/>
            <a:ext cx="365254" cy="36525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491481" y="3971164"/>
            <a:ext cx="2844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CONSEIL : ne pas modifier votre numéro de tél ici. Prévenir le secrétariat de l'établissement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23775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000" y="845744"/>
            <a:ext cx="6205417" cy="3846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62" y="24942"/>
            <a:ext cx="822946" cy="820802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8"/>
          </p:nvPr>
        </p:nvSpPr>
        <p:spPr>
          <a:xfrm>
            <a:off x="6264000" y="4783500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4294967295"/>
          </p:nvPr>
        </p:nvSpPr>
        <p:spPr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Délégation Académique au Numérique Éducatif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95486"/>
            <a:ext cx="7480081" cy="377862"/>
          </a:xfrm>
        </p:spPr>
        <p:txBody>
          <a:bodyPr/>
          <a:lstStyle/>
          <a:p>
            <a:r>
              <a:rPr lang="fr-FR" dirty="0"/>
              <a:t>La page d’accueil </a:t>
            </a:r>
            <a:r>
              <a:rPr lang="fr-FR" dirty="0" smtClean="0"/>
              <a:t>authentifié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971600" y="123478"/>
            <a:ext cx="45719" cy="504056"/>
          </a:xfrm>
          <a:prstGeom prst="rect">
            <a:avLst/>
          </a:prstGeom>
          <a:solidFill>
            <a:srgbClr val="4A9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space réservé du texte 2"/>
          <p:cNvSpPr txBox="1">
            <a:spLocks/>
          </p:cNvSpPr>
          <p:nvPr/>
        </p:nvSpPr>
        <p:spPr>
          <a:xfrm>
            <a:off x="1062000" y="539651"/>
            <a:ext cx="6499954" cy="40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tableau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bord avec des informations personnalisées</a:t>
            </a:r>
          </a:p>
          <a:p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6512226" y="1320804"/>
            <a:ext cx="2545030" cy="440946"/>
            <a:chOff x="6099274" y="1344200"/>
            <a:chExt cx="2818276" cy="526328"/>
          </a:xfrm>
        </p:grpSpPr>
        <p:sp>
          <p:nvSpPr>
            <p:cNvPr id="67" name="ZoneTexte 66"/>
            <p:cNvSpPr txBox="1"/>
            <p:nvPr/>
          </p:nvSpPr>
          <p:spPr>
            <a:xfrm>
              <a:off x="6661031" y="1344200"/>
              <a:ext cx="2256519" cy="5263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273050" algn="ctr"/>
              <a:r>
                <a:rPr lang="fr-FR" dirty="0" smtClean="0"/>
                <a:t>Les annonces</a:t>
              </a:r>
            </a:p>
          </p:txBody>
        </p:sp>
        <p:sp>
          <p:nvSpPr>
            <p:cNvPr id="68" name="Ellipse 67"/>
            <p:cNvSpPr/>
            <p:nvPr/>
          </p:nvSpPr>
          <p:spPr>
            <a:xfrm>
              <a:off x="6697054" y="1418668"/>
              <a:ext cx="360000" cy="386737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Connecteur droit avec flèche 68"/>
            <p:cNvCxnSpPr>
              <a:stCxn id="67" idx="1"/>
            </p:cNvCxnSpPr>
            <p:nvPr/>
          </p:nvCxnSpPr>
          <p:spPr>
            <a:xfrm flipH="1" flipV="1">
              <a:off x="6099274" y="1554985"/>
              <a:ext cx="561756" cy="52379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73224" y="899930"/>
            <a:ext cx="1933776" cy="789018"/>
            <a:chOff x="191825" y="1259719"/>
            <a:chExt cx="1933776" cy="789018"/>
          </a:xfrm>
        </p:grpSpPr>
        <p:sp>
          <p:nvSpPr>
            <p:cNvPr id="64" name="ZoneTexte 63"/>
            <p:cNvSpPr txBox="1"/>
            <p:nvPr/>
          </p:nvSpPr>
          <p:spPr>
            <a:xfrm>
              <a:off x="191825" y="1259719"/>
              <a:ext cx="1528968" cy="78901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/>
                <a:t>M</a:t>
              </a:r>
              <a:r>
                <a:rPr lang="fr-FR" dirty="0" smtClean="0"/>
                <a:t>enus détaillés</a:t>
              </a:r>
            </a:p>
          </p:txBody>
        </p:sp>
        <p:sp>
          <p:nvSpPr>
            <p:cNvPr id="65" name="Ellipse 64"/>
            <p:cNvSpPr/>
            <p:nvPr/>
          </p:nvSpPr>
          <p:spPr>
            <a:xfrm>
              <a:off x="257875" y="1318058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Connecteur droit avec flèche 65"/>
            <p:cNvCxnSpPr>
              <a:stCxn id="64" idx="3"/>
            </p:cNvCxnSpPr>
            <p:nvPr/>
          </p:nvCxnSpPr>
          <p:spPr>
            <a:xfrm>
              <a:off x="1720793" y="1654228"/>
              <a:ext cx="404808" cy="260525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1003947" y="2071744"/>
            <a:ext cx="2308053" cy="729984"/>
            <a:chOff x="191825" y="2357654"/>
            <a:chExt cx="2308053" cy="729984"/>
          </a:xfrm>
        </p:grpSpPr>
        <p:sp>
          <p:nvSpPr>
            <p:cNvPr id="61" name="ZoneTexte 60"/>
            <p:cNvSpPr txBox="1"/>
            <p:nvPr/>
          </p:nvSpPr>
          <p:spPr>
            <a:xfrm>
              <a:off x="191825" y="2650674"/>
              <a:ext cx="2037600" cy="4369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 smtClean="0"/>
                <a:t>Les devoirs</a:t>
              </a:r>
            </a:p>
          </p:txBody>
        </p:sp>
        <p:sp>
          <p:nvSpPr>
            <p:cNvPr id="62" name="Ellipse 61"/>
            <p:cNvSpPr/>
            <p:nvPr/>
          </p:nvSpPr>
          <p:spPr>
            <a:xfrm>
              <a:off x="257875" y="2709013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3" name="Connecteur droit avec flèche 62"/>
            <p:cNvCxnSpPr>
              <a:stCxn id="61" idx="3"/>
            </p:cNvCxnSpPr>
            <p:nvPr/>
          </p:nvCxnSpPr>
          <p:spPr>
            <a:xfrm flipV="1">
              <a:off x="2229425" y="2357654"/>
              <a:ext cx="270453" cy="511502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1009818" y="2833836"/>
            <a:ext cx="2302182" cy="505085"/>
            <a:chOff x="191825" y="3564908"/>
            <a:chExt cx="2302182" cy="505085"/>
          </a:xfrm>
        </p:grpSpPr>
        <p:sp>
          <p:nvSpPr>
            <p:cNvPr id="58" name="ZoneTexte 57"/>
            <p:cNvSpPr txBox="1"/>
            <p:nvPr/>
          </p:nvSpPr>
          <p:spPr>
            <a:xfrm>
              <a:off x="191825" y="3615615"/>
              <a:ext cx="2037600" cy="4543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361950" algn="ctr"/>
              <a:r>
                <a:rPr lang="fr-FR" dirty="0" smtClean="0"/>
                <a:t>Les notes</a:t>
              </a:r>
            </a:p>
          </p:txBody>
        </p:sp>
        <p:sp>
          <p:nvSpPr>
            <p:cNvPr id="59" name="Ellipse 58"/>
            <p:cNvSpPr/>
            <p:nvPr/>
          </p:nvSpPr>
          <p:spPr>
            <a:xfrm>
              <a:off x="257875" y="3673954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0" name="Connecteur droit avec flèche 59"/>
            <p:cNvCxnSpPr>
              <a:stCxn id="58" idx="3"/>
            </p:cNvCxnSpPr>
            <p:nvPr/>
          </p:nvCxnSpPr>
          <p:spPr>
            <a:xfrm flipV="1">
              <a:off x="2229425" y="3564908"/>
              <a:ext cx="264582" cy="277896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1003947" y="3421736"/>
            <a:ext cx="2308053" cy="682823"/>
            <a:chOff x="191825" y="4307467"/>
            <a:chExt cx="2308053" cy="682823"/>
          </a:xfrm>
        </p:grpSpPr>
        <p:sp>
          <p:nvSpPr>
            <p:cNvPr id="55" name="ZoneTexte 54"/>
            <p:cNvSpPr txBox="1"/>
            <p:nvPr/>
          </p:nvSpPr>
          <p:spPr>
            <a:xfrm>
              <a:off x="191825" y="4307467"/>
              <a:ext cx="2037600" cy="6828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marL="361950" algn="ctr"/>
              <a:r>
                <a:rPr lang="fr-FR" dirty="0" smtClean="0"/>
                <a:t>Les absences et retards</a:t>
              </a:r>
            </a:p>
          </p:txBody>
        </p:sp>
        <p:sp>
          <p:nvSpPr>
            <p:cNvPr id="56" name="Ellipse 55"/>
            <p:cNvSpPr/>
            <p:nvPr/>
          </p:nvSpPr>
          <p:spPr>
            <a:xfrm>
              <a:off x="257875" y="4365805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Connecteur droit avec flèche 56"/>
            <p:cNvCxnSpPr>
              <a:stCxn id="55" idx="3"/>
            </p:cNvCxnSpPr>
            <p:nvPr/>
          </p:nvCxnSpPr>
          <p:spPr>
            <a:xfrm flipV="1">
              <a:off x="2229425" y="4365805"/>
              <a:ext cx="270453" cy="283074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/>
        </p:nvGrpSpPr>
        <p:grpSpPr>
          <a:xfrm>
            <a:off x="1003947" y="4187372"/>
            <a:ext cx="2308053" cy="454378"/>
            <a:chOff x="191825" y="5293385"/>
            <a:chExt cx="2308053" cy="454378"/>
          </a:xfrm>
        </p:grpSpPr>
        <p:sp>
          <p:nvSpPr>
            <p:cNvPr id="46" name="ZoneTexte 45"/>
            <p:cNvSpPr txBox="1"/>
            <p:nvPr/>
          </p:nvSpPr>
          <p:spPr>
            <a:xfrm>
              <a:off x="191825" y="5293385"/>
              <a:ext cx="2037600" cy="4543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 fontScale="70000" lnSpcReduction="20000"/>
            </a:bodyPr>
            <a:lstStyle/>
            <a:p>
              <a:pPr marL="361950" algn="ctr"/>
              <a:r>
                <a:rPr lang="fr-FR" sz="2400" dirty="0" smtClean="0"/>
                <a:t>Les messages</a:t>
              </a:r>
            </a:p>
          </p:txBody>
        </p:sp>
        <p:sp>
          <p:nvSpPr>
            <p:cNvPr id="48" name="Ellipse 47"/>
            <p:cNvSpPr/>
            <p:nvPr/>
          </p:nvSpPr>
          <p:spPr>
            <a:xfrm>
              <a:off x="257875" y="5351725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Connecteur droit avec flèche 53"/>
            <p:cNvCxnSpPr>
              <a:stCxn id="46" idx="3"/>
            </p:cNvCxnSpPr>
            <p:nvPr/>
          </p:nvCxnSpPr>
          <p:spPr>
            <a:xfrm flipV="1">
              <a:off x="2229425" y="5369734"/>
              <a:ext cx="270453" cy="15084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e 70"/>
          <p:cNvGrpSpPr/>
          <p:nvPr/>
        </p:nvGrpSpPr>
        <p:grpSpPr>
          <a:xfrm>
            <a:off x="6507000" y="2657828"/>
            <a:ext cx="2545028" cy="678922"/>
            <a:chOff x="6099276" y="1344200"/>
            <a:chExt cx="2818274" cy="810384"/>
          </a:xfrm>
        </p:grpSpPr>
        <p:sp>
          <p:nvSpPr>
            <p:cNvPr id="72" name="ZoneTexte 71"/>
            <p:cNvSpPr txBox="1"/>
            <p:nvPr/>
          </p:nvSpPr>
          <p:spPr>
            <a:xfrm>
              <a:off x="6661031" y="1344200"/>
              <a:ext cx="2256519" cy="8103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marL="273050" algn="ctr"/>
              <a:r>
                <a:rPr lang="fr-FR" dirty="0" smtClean="0"/>
                <a:t>Les articles d'actualité</a:t>
              </a:r>
            </a:p>
          </p:txBody>
        </p:sp>
        <p:sp>
          <p:nvSpPr>
            <p:cNvPr id="73" name="Ellipse 72"/>
            <p:cNvSpPr/>
            <p:nvPr/>
          </p:nvSpPr>
          <p:spPr>
            <a:xfrm>
              <a:off x="6697054" y="1418668"/>
              <a:ext cx="360000" cy="386737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4" name="Connecteur droit avec flèche 73"/>
            <p:cNvCxnSpPr>
              <a:stCxn id="72" idx="1"/>
            </p:cNvCxnSpPr>
            <p:nvPr/>
          </p:nvCxnSpPr>
          <p:spPr>
            <a:xfrm flipH="1" flipV="1">
              <a:off x="6099276" y="1554985"/>
              <a:ext cx="561755" cy="194407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e 77"/>
          <p:cNvGrpSpPr/>
          <p:nvPr/>
        </p:nvGrpSpPr>
        <p:grpSpPr>
          <a:xfrm>
            <a:off x="1003947" y="1418714"/>
            <a:ext cx="2308053" cy="863235"/>
            <a:chOff x="191825" y="2224403"/>
            <a:chExt cx="2308053" cy="863235"/>
          </a:xfrm>
        </p:grpSpPr>
        <p:sp>
          <p:nvSpPr>
            <p:cNvPr id="79" name="ZoneTexte 78"/>
            <p:cNvSpPr txBox="1"/>
            <p:nvPr/>
          </p:nvSpPr>
          <p:spPr>
            <a:xfrm>
              <a:off x="191825" y="2565814"/>
              <a:ext cx="2037600" cy="5218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1A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rtlCol="0" anchor="t">
              <a:normAutofit fontScale="70000" lnSpcReduction="20000"/>
            </a:bodyPr>
            <a:lstStyle/>
            <a:p>
              <a:pPr marL="361950" algn="ctr">
                <a:lnSpc>
                  <a:spcPct val="120000"/>
                </a:lnSpc>
              </a:pPr>
              <a:r>
                <a:rPr lang="fr-FR" dirty="0" smtClean="0"/>
                <a:t>L'emploi du temps (pour les élèves)</a:t>
              </a:r>
            </a:p>
          </p:txBody>
        </p:sp>
        <p:sp>
          <p:nvSpPr>
            <p:cNvPr id="80" name="Ellipse 79"/>
            <p:cNvSpPr/>
            <p:nvPr/>
          </p:nvSpPr>
          <p:spPr>
            <a:xfrm>
              <a:off x="257875" y="2709013"/>
              <a:ext cx="325096" cy="3240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1" name="Connecteur droit avec flèche 80"/>
            <p:cNvCxnSpPr>
              <a:stCxn id="79" idx="3"/>
            </p:cNvCxnSpPr>
            <p:nvPr/>
          </p:nvCxnSpPr>
          <p:spPr>
            <a:xfrm flipV="1">
              <a:off x="2229425" y="2224403"/>
              <a:ext cx="270453" cy="60232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151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ISTÈR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9B7A52897A554FB83A757B2076BD58" ma:contentTypeVersion="14" ma:contentTypeDescription="Crée un document." ma:contentTypeScope="" ma:versionID="ca0b297d9aa750f67aa1b93cbf783845">
  <xsd:schema xmlns:xsd="http://www.w3.org/2001/XMLSchema" xmlns:xs="http://www.w3.org/2001/XMLSchema" xmlns:p="http://schemas.microsoft.com/office/2006/metadata/properties" xmlns:ns3="89df7aff-6660-4300-ac4f-00fdea2b8847" xmlns:ns4="cc0197c7-5433-4a3e-bc10-90ce18985517" targetNamespace="http://schemas.microsoft.com/office/2006/metadata/properties" ma:root="true" ma:fieldsID="1a6cdd451fbd0d766d07be0cbcdac292" ns3:_="" ns4:_="">
    <xsd:import namespace="89df7aff-6660-4300-ac4f-00fdea2b8847"/>
    <xsd:import namespace="cc0197c7-5433-4a3e-bc10-90ce189855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f7aff-6660-4300-ac4f-00fdea2b884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197c7-5433-4a3e-bc10-90ce189855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EB1297-7AD4-4FBB-8055-8C4B538408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90F7A5-CCE4-473E-B5E5-6F67D366CE71}">
  <ds:schemaRefs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cc0197c7-5433-4a3e-bc10-90ce18985517"/>
    <ds:schemaRef ds:uri="http://schemas.openxmlformats.org/package/2006/metadata/core-properties"/>
    <ds:schemaRef ds:uri="89df7aff-6660-4300-ac4f-00fdea2b8847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A8611B4-094A-4F32-88F9-9DE90BD7A6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df7aff-6660-4300-ac4f-00fdea2b8847"/>
    <ds:schemaRef ds:uri="cc0197c7-5433-4a3e-bc10-90ce189855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MINISTÈRIEL</Template>
  <TotalTime>7845</TotalTime>
  <Words>784</Words>
  <Application>Microsoft Office PowerPoint</Application>
  <PresentationFormat>Affichage à l'écran (16:9)</PresentationFormat>
  <Paragraphs>190</Paragraphs>
  <Slides>16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Marianne</vt:lpstr>
      <vt:lpstr>Segoe UI</vt:lpstr>
      <vt:lpstr>Times New Roman</vt:lpstr>
      <vt:lpstr>MINISTÈRIEL</vt:lpstr>
      <vt:lpstr>Présentation PowerPoint</vt:lpstr>
      <vt:lpstr>Sommaire</vt:lpstr>
      <vt:lpstr>L’ENT, portail d’accès des usages numériques</vt:lpstr>
      <vt:lpstr>Accéder à l'ENT</vt:lpstr>
      <vt:lpstr>Se connecter à l'ENT</vt:lpstr>
      <vt:lpstr>Se connecter à l'ENT</vt:lpstr>
      <vt:lpstr>Responsable de plusieurs enfants ?</vt:lpstr>
      <vt:lpstr>Modifier mes préférences</vt:lpstr>
      <vt:lpstr>La page d’accueil authentifié</vt:lpstr>
      <vt:lpstr>Suivre la scolarité de mon enfant</vt:lpstr>
      <vt:lpstr>Le cahier de textes</vt:lpstr>
      <vt:lpstr>L'accès à Pronote</vt:lpstr>
      <vt:lpstr>La messagerie</vt:lpstr>
      <vt:lpstr>L'application mobile</vt:lpstr>
      <vt:lpstr>L'application mobile</vt:lpstr>
      <vt:lpstr>Pour vous accompagner</vt:lpstr>
    </vt:vector>
  </TitlesOfParts>
  <Manager>Client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 16/9</dc:title>
  <dc:subject>Client</dc:subject>
  <dc:creator>Microsoft Office User</dc:creator>
  <cp:lastModifiedBy>Stephane KLEIN</cp:lastModifiedBy>
  <cp:revision>54</cp:revision>
  <dcterms:created xsi:type="dcterms:W3CDTF">2020-07-03T12:51:20Z</dcterms:created>
  <dcterms:modified xsi:type="dcterms:W3CDTF">2021-12-20T12:15:42Z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0x010100E19B7A52897A554FB83A757B2076BD58</vt:lpwstr>
  </property>
</Properties>
</file>